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7" r:id="rId4"/>
    <p:sldId id="259" r:id="rId5"/>
    <p:sldId id="327" r:id="rId6"/>
    <p:sldId id="328" r:id="rId7"/>
    <p:sldId id="330" r:id="rId8"/>
    <p:sldId id="306" r:id="rId9"/>
    <p:sldId id="309" r:id="rId10"/>
    <p:sldId id="323" r:id="rId11"/>
    <p:sldId id="264" r:id="rId12"/>
    <p:sldId id="33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35"/>
    <p:restoredTop sz="91862"/>
  </p:normalViewPr>
  <p:slideViewPr>
    <p:cSldViewPr snapToGrid="0" snapToObjects="1">
      <p:cViewPr>
        <p:scale>
          <a:sx n="112" d="100"/>
          <a:sy n="112" d="100"/>
        </p:scale>
        <p:origin x="14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56CDF-48A5-8245-9174-A26CA1908403}" type="datetimeFigureOut">
              <a:rPr kumimoji="1" lang="zh-CN" altLang="en-US" smtClean="0"/>
              <a:t>2018/7/2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0565C-55CC-074A-B72B-7B86F4F23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233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78728-38BB-4BD8-979E-9B45DE7F189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960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写作风格偏好、性别偏好特征等等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都是基于已有字典的，可以再查找论文看一看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0565C-55CC-074A-B72B-7B86F4F238B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0135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0565C-55CC-074A-B72B-7B86F4F238B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9306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0565C-55CC-074A-B72B-7B86F4F238B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474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452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1513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latin typeface="PingFang SC" panose="020B0400000000000000" pitchFamily="34" charset="-122"/>
                <a:ea typeface="PingFang SC" panose="020B0400000000000000" pitchFamily="34" charset="-122"/>
              </a:rPr>
              <a:t>用户画像分析</a:t>
            </a:r>
            <a:endParaRPr lang="en-US" sz="6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李安贞</a:t>
            </a:r>
            <a:endParaRPr lang="en-US" altLang="zh-CN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2018.07.04</a:t>
            </a:r>
            <a:endParaRPr 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图片 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78" y="1553842"/>
            <a:ext cx="6786879" cy="5051174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887093" y="5046726"/>
            <a:ext cx="2392680" cy="411480"/>
            <a:chOff x="1350645" y="4766310"/>
            <a:chExt cx="2392680" cy="411480"/>
          </a:xfrm>
        </p:grpSpPr>
        <p:sp>
          <p:nvSpPr>
            <p:cNvPr id="4" name="任意多边形: 形状 3"/>
            <p:cNvSpPr/>
            <p:nvPr/>
          </p:nvSpPr>
          <p:spPr bwMode="auto">
            <a:xfrm>
              <a:off x="1350645" y="4766310"/>
              <a:ext cx="2392680" cy="411480"/>
            </a:xfrm>
            <a:custGeom>
              <a:avLst/>
              <a:gdLst>
                <a:gd name="connsiteX0" fmla="*/ 0 w 2575560"/>
                <a:gd name="connsiteY0" fmla="*/ 0 h 411480"/>
                <a:gd name="connsiteX1" fmla="*/ 1379220 w 2575560"/>
                <a:gd name="connsiteY1" fmla="*/ 411480 h 411480"/>
                <a:gd name="connsiteX2" fmla="*/ 2575560 w 2575560"/>
                <a:gd name="connsiteY2" fmla="*/ 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5560" h="411480">
                  <a:moveTo>
                    <a:pt x="0" y="0"/>
                  </a:moveTo>
                  <a:cubicBezTo>
                    <a:pt x="474980" y="205740"/>
                    <a:pt x="949960" y="411480"/>
                    <a:pt x="1379220" y="411480"/>
                  </a:cubicBezTo>
                  <a:cubicBezTo>
                    <a:pt x="1808480" y="411480"/>
                    <a:pt x="2192020" y="205740"/>
                    <a:pt x="2575560" y="0"/>
                  </a:cubicBezTo>
                </a:path>
              </a:pathLst>
            </a:custGeom>
            <a:ln w="127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 bwMode="gray">
            <a:xfrm>
              <a:off x="2434318" y="4900791"/>
              <a:ext cx="49244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降维</a:t>
              </a:r>
            </a:p>
          </p:txBody>
        </p:sp>
      </p:grpSp>
      <p:sp>
        <p:nvSpPr>
          <p:cNvPr id="7" name="标题 2"/>
          <p:cNvSpPr txBox="1">
            <a:spLocks/>
          </p:cNvSpPr>
          <p:nvPr/>
        </p:nvSpPr>
        <p:spPr bwMode="auto">
          <a:xfrm>
            <a:off x="359230" y="282645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r>
              <a:rPr lang="en-US" altLang="zh-CN" kern="0" dirty="0"/>
              <a:t>Hierarchical BPNN</a:t>
            </a:r>
            <a:r>
              <a:rPr lang="zh-CN" altLang="en-US" kern="0" dirty="0"/>
              <a:t>（</a:t>
            </a:r>
            <a:r>
              <a:rPr lang="en-US" altLang="zh-CN" kern="0" dirty="0"/>
              <a:t>HNN</a:t>
            </a:r>
            <a:r>
              <a:rPr lang="zh-CN" altLang="en-US" kern="0" dirty="0"/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E7CE1FF-9BE2-FA47-93F2-1583F2F227EA}"/>
              </a:ext>
            </a:extLst>
          </p:cNvPr>
          <p:cNvSpPr/>
          <p:nvPr/>
        </p:nvSpPr>
        <p:spPr>
          <a:xfrm>
            <a:off x="364881" y="923600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/>
              <a:t>Hierarchical BPNN</a:t>
            </a:r>
            <a:r>
              <a:rPr lang="zh-CN" altLang="en-US" kern="0" dirty="0"/>
              <a:t>（</a:t>
            </a:r>
            <a:r>
              <a:rPr lang="en-US" altLang="zh-CN" kern="0" dirty="0"/>
              <a:t>HBPNN</a:t>
            </a:r>
            <a:r>
              <a:rPr lang="zh-CN" altLang="en-US" kern="0" dirty="0"/>
              <a:t>）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CD9A78F-EC70-8541-801E-14FB9D087B50}"/>
              </a:ext>
            </a:extLst>
          </p:cNvPr>
          <p:cNvSpPr txBox="1">
            <a:spLocks/>
          </p:cNvSpPr>
          <p:nvPr/>
        </p:nvSpPr>
        <p:spPr>
          <a:xfrm>
            <a:off x="224732" y="164910"/>
            <a:ext cx="8229600" cy="615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3.</a:t>
            </a:r>
            <a:r>
              <a:rPr kumimoji="1" lang="zh-CN" altLang="en-US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数据应用</a:t>
            </a:r>
            <a:r>
              <a:rPr kumimoji="1" lang="en-US" altLang="zh-CN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——</a:t>
            </a:r>
            <a:r>
              <a:rPr kumimoji="1" lang="zh-CN" altLang="en-US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用户标签</a:t>
            </a:r>
          </a:p>
        </p:txBody>
      </p:sp>
    </p:spTree>
    <p:extLst>
      <p:ext uri="{BB962C8B-B14F-4D97-AF65-F5344CB8AC3E}">
        <p14:creationId xmlns:p14="http://schemas.microsoft.com/office/powerpoint/2010/main" val="390691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6A8AED-51AE-894A-A643-BC1AE4281C07}"/>
              </a:ext>
            </a:extLst>
          </p:cNvPr>
          <p:cNvSpPr txBox="1"/>
          <p:nvPr/>
        </p:nvSpPr>
        <p:spPr>
          <a:xfrm>
            <a:off x="613352" y="1110234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还没开始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E623526-562D-B94C-9D40-F826E2C99DD8}"/>
              </a:ext>
            </a:extLst>
          </p:cNvPr>
          <p:cNvSpPr txBox="1">
            <a:spLocks/>
          </p:cNvSpPr>
          <p:nvPr/>
        </p:nvSpPr>
        <p:spPr>
          <a:xfrm>
            <a:off x="224732" y="164910"/>
            <a:ext cx="8229600" cy="615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4.</a:t>
            </a:r>
            <a:r>
              <a:rPr kumimoji="1" lang="zh-CN" altLang="en-US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数据应用</a:t>
            </a:r>
            <a:r>
              <a:rPr kumimoji="1" lang="en-US" altLang="zh-CN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——</a:t>
            </a:r>
            <a:r>
              <a:rPr kumimoji="1" lang="zh-CN" altLang="en-US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用户行为</a:t>
            </a:r>
            <a:r>
              <a:rPr kumimoji="1" lang="en-US" altLang="zh-CN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&amp;</a:t>
            </a:r>
            <a:r>
              <a:rPr kumimoji="1" lang="zh-CN" altLang="en-US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社交网络</a:t>
            </a:r>
          </a:p>
        </p:txBody>
      </p:sp>
    </p:spTree>
    <p:extLst>
      <p:ext uri="{BB962C8B-B14F-4D97-AF65-F5344CB8AC3E}">
        <p14:creationId xmlns:p14="http://schemas.microsoft.com/office/powerpoint/2010/main" val="2630718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6A8AED-51AE-894A-A643-BC1AE4281C07}"/>
              </a:ext>
            </a:extLst>
          </p:cNvPr>
          <p:cNvSpPr txBox="1"/>
          <p:nvPr/>
        </p:nvSpPr>
        <p:spPr>
          <a:xfrm>
            <a:off x="224732" y="938784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“爱好”模型 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已经训练好的文本分类模型 测试 微博语料库（没有标注数据）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“性别、年龄、地区”模型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	stacking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模型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先做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TFIDF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模块，再做词向量部分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3.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 “学历、职业、收入”模型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4.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  社交网络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E623526-562D-B94C-9D40-F826E2C99DD8}"/>
              </a:ext>
            </a:extLst>
          </p:cNvPr>
          <p:cNvSpPr txBox="1">
            <a:spLocks/>
          </p:cNvSpPr>
          <p:nvPr/>
        </p:nvSpPr>
        <p:spPr>
          <a:xfrm>
            <a:off x="224732" y="164910"/>
            <a:ext cx="8229600" cy="615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5.</a:t>
            </a:r>
            <a:r>
              <a:rPr kumimoji="1" lang="zh-CN" altLang="en-US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时间安排</a:t>
            </a:r>
          </a:p>
        </p:txBody>
      </p:sp>
    </p:spTree>
    <p:extLst>
      <p:ext uri="{BB962C8B-B14F-4D97-AF65-F5344CB8AC3E}">
        <p14:creationId xmlns:p14="http://schemas.microsoft.com/office/powerpoint/2010/main" val="155731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AAC4A45-3E53-4909-A470-2911AF35977A}"/>
              </a:ext>
            </a:extLst>
          </p:cNvPr>
          <p:cNvCxnSpPr/>
          <p:nvPr/>
        </p:nvCxnSpPr>
        <p:spPr>
          <a:xfrm>
            <a:off x="172520" y="5734805"/>
            <a:ext cx="8684468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909E412-BEDD-4227-BCA1-A9302D905718}"/>
              </a:ext>
            </a:extLst>
          </p:cNvPr>
          <p:cNvSpPr/>
          <p:nvPr/>
        </p:nvSpPr>
        <p:spPr>
          <a:xfrm>
            <a:off x="4503689" y="5852485"/>
            <a:ext cx="1028700" cy="5282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爬虫设计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C430628-5AE8-4EB0-82EB-CC8110577DEB}"/>
              </a:ext>
            </a:extLst>
          </p:cNvPr>
          <p:cNvSpPr/>
          <p:nvPr/>
        </p:nvSpPr>
        <p:spPr>
          <a:xfrm>
            <a:off x="5048750" y="5087893"/>
            <a:ext cx="1300549" cy="5282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数据库设计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707D6CE-786C-4ACC-AEE3-7DE72C928857}"/>
              </a:ext>
            </a:extLst>
          </p:cNvPr>
          <p:cNvSpPr/>
          <p:nvPr/>
        </p:nvSpPr>
        <p:spPr>
          <a:xfrm>
            <a:off x="3625978" y="5088875"/>
            <a:ext cx="1300549" cy="5282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数据库管理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72D1379-4D61-4678-A79F-38D8045C1622}"/>
              </a:ext>
            </a:extLst>
          </p:cNvPr>
          <p:cNvCxnSpPr/>
          <p:nvPr/>
        </p:nvCxnSpPr>
        <p:spPr>
          <a:xfrm>
            <a:off x="172520" y="5008325"/>
            <a:ext cx="8684468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70FEC2E-F93E-47E0-AE74-76BD39159F21}"/>
              </a:ext>
            </a:extLst>
          </p:cNvPr>
          <p:cNvSpPr/>
          <p:nvPr/>
        </p:nvSpPr>
        <p:spPr>
          <a:xfrm>
            <a:off x="1548656" y="-1550618"/>
            <a:ext cx="1028700" cy="5282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聚类算法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EAE177F-A418-455D-9C3F-09F3E24C08A2}"/>
              </a:ext>
            </a:extLst>
          </p:cNvPr>
          <p:cNvSpPr/>
          <p:nvPr/>
        </p:nvSpPr>
        <p:spPr>
          <a:xfrm>
            <a:off x="2860227" y="2391269"/>
            <a:ext cx="1299370" cy="5282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用户行为分析</a:t>
            </a: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社交网络分析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A93F360-14CA-4819-9853-D4B38D06AF64}"/>
              </a:ext>
            </a:extLst>
          </p:cNvPr>
          <p:cNvSpPr/>
          <p:nvPr/>
        </p:nvSpPr>
        <p:spPr>
          <a:xfrm>
            <a:off x="5628500" y="2411954"/>
            <a:ext cx="1261094" cy="5282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社群发现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9C7A875-B923-4583-A146-CAA1861BC7E3}"/>
              </a:ext>
            </a:extLst>
          </p:cNvPr>
          <p:cNvSpPr/>
          <p:nvPr/>
        </p:nvSpPr>
        <p:spPr>
          <a:xfrm>
            <a:off x="2502497" y="795237"/>
            <a:ext cx="1616590" cy="5282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可视化页面设计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A6A671D-7B55-4B9B-87A6-D38062C2E80C}"/>
              </a:ext>
            </a:extLst>
          </p:cNvPr>
          <p:cNvSpPr/>
          <p:nvPr/>
        </p:nvSpPr>
        <p:spPr>
          <a:xfrm>
            <a:off x="5879951" y="780288"/>
            <a:ext cx="1532240" cy="5282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页面交互设计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5B2A69C-B81D-47FA-9970-EEFD985A9197}"/>
              </a:ext>
            </a:extLst>
          </p:cNvPr>
          <p:cNvSpPr/>
          <p:nvPr/>
        </p:nvSpPr>
        <p:spPr>
          <a:xfrm>
            <a:off x="4192854" y="780288"/>
            <a:ext cx="1613330" cy="5282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报告生成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6703731-9256-4C4C-99C1-DE591A943618}"/>
              </a:ext>
            </a:extLst>
          </p:cNvPr>
          <p:cNvCxnSpPr/>
          <p:nvPr/>
        </p:nvCxnSpPr>
        <p:spPr>
          <a:xfrm>
            <a:off x="161455" y="3098254"/>
            <a:ext cx="8684468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F414788-A30E-4E1E-AD66-8E943C5FD474}"/>
              </a:ext>
            </a:extLst>
          </p:cNvPr>
          <p:cNvCxnSpPr/>
          <p:nvPr/>
        </p:nvCxnSpPr>
        <p:spPr>
          <a:xfrm>
            <a:off x="161455" y="1405080"/>
            <a:ext cx="8684468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70D3FA9-F5DA-408F-97EE-047D557E75A6}"/>
              </a:ext>
            </a:extLst>
          </p:cNvPr>
          <p:cNvSpPr txBox="1"/>
          <p:nvPr/>
        </p:nvSpPr>
        <p:spPr>
          <a:xfrm>
            <a:off x="149873" y="896492"/>
            <a:ext cx="159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用户交互层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A2C72F0-33B6-4274-B186-AB6CE8A523C7}"/>
              </a:ext>
            </a:extLst>
          </p:cNvPr>
          <p:cNvSpPr txBox="1"/>
          <p:nvPr/>
        </p:nvSpPr>
        <p:spPr>
          <a:xfrm>
            <a:off x="157305" y="2118265"/>
            <a:ext cx="169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分析层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2D704B7-AB8B-4CEE-9C3A-F18AE16EAC12}"/>
              </a:ext>
            </a:extLst>
          </p:cNvPr>
          <p:cNvSpPr txBox="1"/>
          <p:nvPr/>
        </p:nvSpPr>
        <p:spPr>
          <a:xfrm>
            <a:off x="0" y="3797562"/>
            <a:ext cx="279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 处理层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F11108E-B59C-44C1-9B3A-EF98C5B559A4}"/>
              </a:ext>
            </a:extLst>
          </p:cNvPr>
          <p:cNvSpPr txBox="1"/>
          <p:nvPr/>
        </p:nvSpPr>
        <p:spPr>
          <a:xfrm>
            <a:off x="88832" y="5213824"/>
            <a:ext cx="13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数据库层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8EAF1F1-947D-4524-BDB2-367EEFBBB112}"/>
              </a:ext>
            </a:extLst>
          </p:cNvPr>
          <p:cNvSpPr txBox="1"/>
          <p:nvPr/>
        </p:nvSpPr>
        <p:spPr>
          <a:xfrm>
            <a:off x="64514" y="5886455"/>
            <a:ext cx="155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数据获取层</a:t>
            </a:r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6215D7B0-E5B8-BA4E-A3E9-B8738F9CB985}"/>
              </a:ext>
            </a:extLst>
          </p:cNvPr>
          <p:cNvSpPr txBox="1">
            <a:spLocks/>
          </p:cNvSpPr>
          <p:nvPr/>
        </p:nvSpPr>
        <p:spPr>
          <a:xfrm>
            <a:off x="224732" y="164910"/>
            <a:ext cx="8229600" cy="61537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1.</a:t>
            </a:r>
            <a:r>
              <a:rPr kumimoji="1" lang="zh-CN" altLang="en-US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用户画像结构</a:t>
            </a:r>
          </a:p>
        </p:txBody>
      </p:sp>
      <p:sp>
        <p:nvSpPr>
          <p:cNvPr id="48" name="矩形: 圆角 23">
            <a:extLst>
              <a:ext uri="{FF2B5EF4-FFF2-40B4-BE49-F238E27FC236}">
                <a16:creationId xmlns:a16="http://schemas.microsoft.com/office/drawing/2014/main" id="{D4D9889B-E5F0-3E40-A64A-256638225C88}"/>
              </a:ext>
            </a:extLst>
          </p:cNvPr>
          <p:cNvSpPr/>
          <p:nvPr/>
        </p:nvSpPr>
        <p:spPr>
          <a:xfrm>
            <a:off x="4969651" y="3738535"/>
            <a:ext cx="2317598" cy="5282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微博文本表示                         （矩阵化</a:t>
            </a:r>
            <a:r>
              <a:rPr lang="en-US" altLang="zh-CN" sz="1200" dirty="0">
                <a:solidFill>
                  <a:schemeClr val="tx1"/>
                </a:solidFill>
              </a:rPr>
              <a:t>/</a:t>
            </a:r>
            <a:r>
              <a:rPr lang="zh-CN" altLang="en-US" sz="1200" dirty="0">
                <a:solidFill>
                  <a:schemeClr val="tx1"/>
                </a:solidFill>
              </a:rPr>
              <a:t>向量化</a:t>
            </a:r>
            <a:r>
              <a:rPr lang="en-US" altLang="zh-CN" sz="1200" dirty="0">
                <a:solidFill>
                  <a:schemeClr val="tx1"/>
                </a:solidFill>
              </a:rPr>
              <a:t>/</a:t>
            </a:r>
            <a:r>
              <a:rPr lang="zh-CN" altLang="en-US" sz="1200" dirty="0">
                <a:solidFill>
                  <a:schemeClr val="tx1"/>
                </a:solidFill>
              </a:rPr>
              <a:t>关键词表示）</a:t>
            </a:r>
          </a:p>
        </p:txBody>
      </p:sp>
      <p:sp>
        <p:nvSpPr>
          <p:cNvPr id="49" name="矩形: 圆角 24">
            <a:extLst>
              <a:ext uri="{FF2B5EF4-FFF2-40B4-BE49-F238E27FC236}">
                <a16:creationId xmlns:a16="http://schemas.microsoft.com/office/drawing/2014/main" id="{9D4B30D9-D984-6D4D-AEFC-5028DB0335D0}"/>
              </a:ext>
            </a:extLst>
          </p:cNvPr>
          <p:cNvSpPr/>
          <p:nvPr/>
        </p:nvSpPr>
        <p:spPr>
          <a:xfrm>
            <a:off x="6331064" y="4378814"/>
            <a:ext cx="1231046" cy="5282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命名实体识别</a:t>
            </a:r>
          </a:p>
        </p:txBody>
      </p:sp>
      <p:sp>
        <p:nvSpPr>
          <p:cNvPr id="50" name="矩形: 圆角 25">
            <a:extLst>
              <a:ext uri="{FF2B5EF4-FFF2-40B4-BE49-F238E27FC236}">
                <a16:creationId xmlns:a16="http://schemas.microsoft.com/office/drawing/2014/main" id="{AE3F00CD-4641-404C-9C0F-76AE2F201ABF}"/>
              </a:ext>
            </a:extLst>
          </p:cNvPr>
          <p:cNvSpPr/>
          <p:nvPr/>
        </p:nvSpPr>
        <p:spPr>
          <a:xfrm>
            <a:off x="7659732" y="4362395"/>
            <a:ext cx="1330597" cy="5282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文本相似度计算</a:t>
            </a:r>
          </a:p>
        </p:txBody>
      </p:sp>
      <p:sp>
        <p:nvSpPr>
          <p:cNvPr id="53" name="矩形: 圆角 28">
            <a:extLst>
              <a:ext uri="{FF2B5EF4-FFF2-40B4-BE49-F238E27FC236}">
                <a16:creationId xmlns:a16="http://schemas.microsoft.com/office/drawing/2014/main" id="{BB07B911-9F49-1C4E-BEE0-65BF28DEC8DC}"/>
              </a:ext>
            </a:extLst>
          </p:cNvPr>
          <p:cNvSpPr/>
          <p:nvPr/>
        </p:nvSpPr>
        <p:spPr>
          <a:xfrm>
            <a:off x="4972348" y="4378815"/>
            <a:ext cx="1261094" cy="5282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语义情感分析</a:t>
            </a:r>
          </a:p>
        </p:txBody>
      </p:sp>
      <p:sp>
        <p:nvSpPr>
          <p:cNvPr id="54" name="矩形: 圆角 23">
            <a:extLst>
              <a:ext uri="{FF2B5EF4-FFF2-40B4-BE49-F238E27FC236}">
                <a16:creationId xmlns:a16="http://schemas.microsoft.com/office/drawing/2014/main" id="{07822113-A6B8-9E4C-B100-02534442ACD1}"/>
              </a:ext>
            </a:extLst>
          </p:cNvPr>
          <p:cNvSpPr/>
          <p:nvPr/>
        </p:nvSpPr>
        <p:spPr>
          <a:xfrm>
            <a:off x="1016909" y="3663337"/>
            <a:ext cx="1404338" cy="5282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数据清洗</a:t>
            </a:r>
          </a:p>
        </p:txBody>
      </p:sp>
      <p:sp>
        <p:nvSpPr>
          <p:cNvPr id="55" name="矩形: 圆角 29">
            <a:extLst>
              <a:ext uri="{FF2B5EF4-FFF2-40B4-BE49-F238E27FC236}">
                <a16:creationId xmlns:a16="http://schemas.microsoft.com/office/drawing/2014/main" id="{0BF25586-10CC-B847-9ABD-87F246F54E30}"/>
              </a:ext>
            </a:extLst>
          </p:cNvPr>
          <p:cNvSpPr/>
          <p:nvPr/>
        </p:nvSpPr>
        <p:spPr>
          <a:xfrm>
            <a:off x="2860227" y="1531780"/>
            <a:ext cx="1299370" cy="5282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用户标签</a:t>
            </a:r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3EDC32EE-3890-A64D-B94C-753511E42925}"/>
              </a:ext>
            </a:extLst>
          </p:cNvPr>
          <p:cNvSpPr/>
          <p:nvPr/>
        </p:nvSpPr>
        <p:spPr>
          <a:xfrm>
            <a:off x="3036990" y="3477329"/>
            <a:ext cx="358315" cy="87532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8" name="矩形: 圆角 25">
            <a:extLst>
              <a:ext uri="{FF2B5EF4-FFF2-40B4-BE49-F238E27FC236}">
                <a16:creationId xmlns:a16="http://schemas.microsoft.com/office/drawing/2014/main" id="{93627284-302C-7E4B-BF6B-BB80800138EB}"/>
              </a:ext>
            </a:extLst>
          </p:cNvPr>
          <p:cNvSpPr/>
          <p:nvPr/>
        </p:nvSpPr>
        <p:spPr>
          <a:xfrm>
            <a:off x="3476555" y="4087281"/>
            <a:ext cx="1330597" cy="5282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微博文本</a:t>
            </a:r>
          </a:p>
        </p:txBody>
      </p:sp>
      <p:sp>
        <p:nvSpPr>
          <p:cNvPr id="59" name="矩形: 圆角 25">
            <a:extLst>
              <a:ext uri="{FF2B5EF4-FFF2-40B4-BE49-F238E27FC236}">
                <a16:creationId xmlns:a16="http://schemas.microsoft.com/office/drawing/2014/main" id="{CE123E75-F56C-F646-9A9A-4CAD595E9513}"/>
              </a:ext>
            </a:extLst>
          </p:cNvPr>
          <p:cNvSpPr/>
          <p:nvPr/>
        </p:nvSpPr>
        <p:spPr>
          <a:xfrm>
            <a:off x="3464755" y="3195790"/>
            <a:ext cx="1330597" cy="5282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非微博数据</a:t>
            </a:r>
          </a:p>
        </p:txBody>
      </p:sp>
      <p:sp>
        <p:nvSpPr>
          <p:cNvPr id="60" name="左大括号 59">
            <a:extLst>
              <a:ext uri="{FF2B5EF4-FFF2-40B4-BE49-F238E27FC236}">
                <a16:creationId xmlns:a16="http://schemas.microsoft.com/office/drawing/2014/main" id="{26425112-B265-D54E-8509-C7DC4C81AFF7}"/>
              </a:ext>
            </a:extLst>
          </p:cNvPr>
          <p:cNvSpPr/>
          <p:nvPr/>
        </p:nvSpPr>
        <p:spPr>
          <a:xfrm>
            <a:off x="2471367" y="1715175"/>
            <a:ext cx="358315" cy="8691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2" name="矩形: 圆角 23">
            <a:extLst>
              <a:ext uri="{FF2B5EF4-FFF2-40B4-BE49-F238E27FC236}">
                <a16:creationId xmlns:a16="http://schemas.microsoft.com/office/drawing/2014/main" id="{4C797249-520B-2D4F-9CF3-193F812ED4C3}"/>
              </a:ext>
            </a:extLst>
          </p:cNvPr>
          <p:cNvSpPr/>
          <p:nvPr/>
        </p:nvSpPr>
        <p:spPr>
          <a:xfrm>
            <a:off x="4240262" y="1514310"/>
            <a:ext cx="2317598" cy="5282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地区、性别、年龄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职业、收入、教育水平、爱好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右箭头 65">
            <a:extLst>
              <a:ext uri="{FF2B5EF4-FFF2-40B4-BE49-F238E27FC236}">
                <a16:creationId xmlns:a16="http://schemas.microsoft.com/office/drawing/2014/main" id="{C6FF8BD6-86DC-6A4D-B488-B3933C5D830F}"/>
              </a:ext>
            </a:extLst>
          </p:cNvPr>
          <p:cNvSpPr/>
          <p:nvPr/>
        </p:nvSpPr>
        <p:spPr>
          <a:xfrm>
            <a:off x="2502497" y="3733211"/>
            <a:ext cx="496538" cy="43368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: 圆角 30">
            <a:extLst>
              <a:ext uri="{FF2B5EF4-FFF2-40B4-BE49-F238E27FC236}">
                <a16:creationId xmlns:a16="http://schemas.microsoft.com/office/drawing/2014/main" id="{18924E58-1ACA-2346-8D88-D0C09875345E}"/>
              </a:ext>
            </a:extLst>
          </p:cNvPr>
          <p:cNvSpPr/>
          <p:nvPr/>
        </p:nvSpPr>
        <p:spPr>
          <a:xfrm>
            <a:off x="6949883" y="2431765"/>
            <a:ext cx="1363737" cy="5282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个人影响力因子</a:t>
            </a:r>
          </a:p>
        </p:txBody>
      </p:sp>
      <p:sp>
        <p:nvSpPr>
          <p:cNvPr id="69" name="矩形: 圆角 30">
            <a:extLst>
              <a:ext uri="{FF2B5EF4-FFF2-40B4-BE49-F238E27FC236}">
                <a16:creationId xmlns:a16="http://schemas.microsoft.com/office/drawing/2014/main" id="{ACAD4922-BBC0-234B-87F2-D6A95582DE8F}"/>
              </a:ext>
            </a:extLst>
          </p:cNvPr>
          <p:cNvSpPr/>
          <p:nvPr/>
        </p:nvSpPr>
        <p:spPr>
          <a:xfrm>
            <a:off x="4212180" y="2411954"/>
            <a:ext cx="1363737" cy="5282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关系链</a:t>
            </a:r>
          </a:p>
        </p:txBody>
      </p:sp>
      <p:sp>
        <p:nvSpPr>
          <p:cNvPr id="70" name="矩形: 圆角 30">
            <a:extLst>
              <a:ext uri="{FF2B5EF4-FFF2-40B4-BE49-F238E27FC236}">
                <a16:creationId xmlns:a16="http://schemas.microsoft.com/office/drawing/2014/main" id="{56B5BED5-DCA3-EF47-B8AB-06D7441028A4}"/>
              </a:ext>
            </a:extLst>
          </p:cNvPr>
          <p:cNvSpPr/>
          <p:nvPr/>
        </p:nvSpPr>
        <p:spPr>
          <a:xfrm>
            <a:off x="6668718" y="1527359"/>
            <a:ext cx="1363737" cy="5282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数据统计报告</a:t>
            </a:r>
          </a:p>
        </p:txBody>
      </p:sp>
      <p:sp>
        <p:nvSpPr>
          <p:cNvPr id="71" name="矩形: 圆角 23">
            <a:extLst>
              <a:ext uri="{FF2B5EF4-FFF2-40B4-BE49-F238E27FC236}">
                <a16:creationId xmlns:a16="http://schemas.microsoft.com/office/drawing/2014/main" id="{27C16F5F-8113-9E42-994A-621B7FE83EBC}"/>
              </a:ext>
            </a:extLst>
          </p:cNvPr>
          <p:cNvSpPr/>
          <p:nvPr/>
        </p:nvSpPr>
        <p:spPr>
          <a:xfrm>
            <a:off x="1014446" y="1987542"/>
            <a:ext cx="1404338" cy="5282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数据应用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CFC55BD-6239-D94B-9DDB-1C5C2ABADDD5}"/>
              </a:ext>
            </a:extLst>
          </p:cNvPr>
          <p:cNvSpPr/>
          <p:nvPr/>
        </p:nvSpPr>
        <p:spPr>
          <a:xfrm>
            <a:off x="149874" y="1466515"/>
            <a:ext cx="8930514" cy="349401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: 圆角 24">
            <a:extLst>
              <a:ext uri="{FF2B5EF4-FFF2-40B4-BE49-F238E27FC236}">
                <a16:creationId xmlns:a16="http://schemas.microsoft.com/office/drawing/2014/main" id="{F378DD44-2029-004F-A8E9-3EE4B1D3E79C}"/>
              </a:ext>
            </a:extLst>
          </p:cNvPr>
          <p:cNvSpPr/>
          <p:nvPr/>
        </p:nvSpPr>
        <p:spPr>
          <a:xfrm>
            <a:off x="7367090" y="3765267"/>
            <a:ext cx="1231046" cy="5282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词性标注</a:t>
            </a:r>
          </a:p>
        </p:txBody>
      </p:sp>
    </p:spTree>
    <p:extLst>
      <p:ext uri="{BB962C8B-B14F-4D97-AF65-F5344CB8AC3E}">
        <p14:creationId xmlns:p14="http://schemas.microsoft.com/office/powerpoint/2010/main" val="383425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89237-94AF-9543-9C59-CFBAB1A4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32" y="164910"/>
            <a:ext cx="8229600" cy="61537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2.</a:t>
            </a:r>
            <a:r>
              <a:rPr kumimoji="1" lang="zh-CN" altLang="en-US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数据获取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8CDE46-D72D-714A-9E27-0DF3A46C2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19" y="780288"/>
            <a:ext cx="7242435" cy="570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0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6A8AED-51AE-894A-A643-BC1AE4281C07}"/>
              </a:ext>
            </a:extLst>
          </p:cNvPr>
          <p:cNvSpPr txBox="1"/>
          <p:nvPr/>
        </p:nvSpPr>
        <p:spPr>
          <a:xfrm>
            <a:off x="224732" y="938784"/>
            <a:ext cx="82296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爬虫直接爬取</a:t>
            </a:r>
            <a:endParaRPr kumimoji="1" lang="en-US" altLang="zh-CN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已有语料库</a:t>
            </a:r>
            <a:endParaRPr kumimoji="1" lang="en-US" altLang="zh-CN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	1.</a:t>
            </a:r>
            <a:r>
              <a:rPr kumimoji="1"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2016</a:t>
            </a:r>
            <a:r>
              <a:rPr kumimoji="1"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SMP CUP</a:t>
            </a:r>
          </a:p>
          <a:p>
            <a:pPr>
              <a:lnSpc>
                <a:spcPct val="200000"/>
              </a:lnSpc>
            </a:pPr>
            <a:r>
              <a:rPr kumimoji="1"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0.5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万用户的年龄、性别及地域标签 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	2.</a:t>
            </a:r>
            <a:r>
              <a:rPr kumimoji="1"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 </a:t>
            </a:r>
            <a:r>
              <a:rPr kumimoji="1"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2016</a:t>
            </a:r>
            <a:r>
              <a:rPr kumimoji="1"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CCF</a:t>
            </a:r>
            <a:r>
              <a:rPr kumimoji="1"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搜狗用户画像比赛</a:t>
            </a:r>
            <a:endParaRPr kumimoji="1" lang="en-US" altLang="zh-CN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10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万条标注数据，包括年龄、性别、教育程度、</a:t>
            </a:r>
            <a:r>
              <a:rPr kumimoji="1"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搜索词</a:t>
            </a:r>
            <a:endParaRPr kumimoji="1" lang="en-US" altLang="zh-CN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	3.</a:t>
            </a:r>
            <a:r>
              <a:rPr kumimoji="1"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 爬取的网易新闻排行榜</a:t>
            </a:r>
            <a:endParaRPr kumimoji="1" lang="en-US" altLang="zh-CN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	&gt;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47872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条、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17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类新闻，可用于文本分类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</a:p>
          <a:p>
            <a:pPr>
              <a:lnSpc>
                <a:spcPct val="200000"/>
              </a:lnSpc>
            </a:pP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E623526-562D-B94C-9D40-F826E2C99DD8}"/>
              </a:ext>
            </a:extLst>
          </p:cNvPr>
          <p:cNvSpPr txBox="1">
            <a:spLocks/>
          </p:cNvSpPr>
          <p:nvPr/>
        </p:nvSpPr>
        <p:spPr>
          <a:xfrm>
            <a:off x="224732" y="164910"/>
            <a:ext cx="8229600" cy="615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2.</a:t>
            </a:r>
            <a:r>
              <a:rPr kumimoji="1" lang="zh-CN" altLang="en-US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数据获取</a:t>
            </a:r>
          </a:p>
        </p:txBody>
      </p:sp>
    </p:spTree>
    <p:extLst>
      <p:ext uri="{BB962C8B-B14F-4D97-AF65-F5344CB8AC3E}">
        <p14:creationId xmlns:p14="http://schemas.microsoft.com/office/powerpoint/2010/main" val="340553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4E623526-562D-B94C-9D40-F826E2C99DD8}"/>
              </a:ext>
            </a:extLst>
          </p:cNvPr>
          <p:cNvSpPr txBox="1">
            <a:spLocks/>
          </p:cNvSpPr>
          <p:nvPr/>
        </p:nvSpPr>
        <p:spPr>
          <a:xfrm>
            <a:off x="224732" y="164910"/>
            <a:ext cx="8229600" cy="615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3.</a:t>
            </a:r>
            <a:r>
              <a:rPr kumimoji="1" lang="zh-CN" altLang="en-US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数据应用</a:t>
            </a:r>
            <a:r>
              <a:rPr kumimoji="1" lang="en-US" altLang="zh-CN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——</a:t>
            </a:r>
            <a:r>
              <a:rPr kumimoji="1" lang="zh-CN" altLang="en-US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用户标签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4860D9-D0BF-D74A-B394-5BAA534DF247}"/>
              </a:ext>
            </a:extLst>
          </p:cNvPr>
          <p:cNvSpPr txBox="1"/>
          <p:nvPr/>
        </p:nvSpPr>
        <p:spPr>
          <a:xfrm>
            <a:off x="419725" y="1064302"/>
            <a:ext cx="71802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地区、性别、年龄、职业、收入、教育水平、爱好</a:t>
            </a:r>
            <a:endParaRPr kumimoji="1" lang="en-US" altLang="zh-CN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1.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 分类算法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地区、性别、年龄、教育水平、爱好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数据预处理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 特征工程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分类器（神经网络）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	2.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聚类算法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职业、收入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	3.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标签扩散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结合社交网络、社群发现一起做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</a:p>
          <a:p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5880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4E623526-562D-B94C-9D40-F826E2C99DD8}"/>
              </a:ext>
            </a:extLst>
          </p:cNvPr>
          <p:cNvSpPr txBox="1">
            <a:spLocks/>
          </p:cNvSpPr>
          <p:nvPr/>
        </p:nvSpPr>
        <p:spPr>
          <a:xfrm>
            <a:off x="224732" y="164910"/>
            <a:ext cx="8229600" cy="615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3.</a:t>
            </a:r>
            <a:r>
              <a:rPr kumimoji="1" lang="zh-CN" altLang="en-US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数据应用</a:t>
            </a:r>
            <a:r>
              <a:rPr kumimoji="1" lang="en-US" altLang="zh-CN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——</a:t>
            </a:r>
            <a:r>
              <a:rPr kumimoji="1" lang="zh-CN" altLang="en-US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用户标签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4860D9-D0BF-D74A-B394-5BAA534DF247}"/>
              </a:ext>
            </a:extLst>
          </p:cNvPr>
          <p:cNvSpPr txBox="1"/>
          <p:nvPr/>
        </p:nvSpPr>
        <p:spPr>
          <a:xfrm>
            <a:off x="408090" y="780288"/>
            <a:ext cx="7862884" cy="51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特征工程</a:t>
            </a:r>
            <a:r>
              <a:rPr kumimoji="1" lang="en-US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		</a:t>
            </a:r>
            <a:r>
              <a:rPr kumimoji="1" lang="en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Boolean, Number, TF and TFIDF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文本类特征</a:t>
            </a:r>
            <a:endParaRPr lang="en-US" altLang="zh-CN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微博文本、昵称、个人简介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TFIDF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特征（词粒度的、字粒度）、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F-measure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（词性）、</a:t>
            </a:r>
            <a:r>
              <a:rPr lang="en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Doc2Vec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Topical Word Embedding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word2vec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统计类特征</a:t>
            </a:r>
            <a:endParaRPr lang="en-US" altLang="zh-CN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微博总数、转发数、评论数、评论率、微博平均词数、粉丝数、关注数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时间信息类特征</a:t>
            </a:r>
            <a:endParaRPr lang="en-US" altLang="zh-CN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活跃总天数、日均微博量、工作日微博占比、各时间分段微博占比、发微博时间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地域信息类特征</a:t>
            </a:r>
            <a:endParaRPr lang="en-US" altLang="zh-CN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微博中出现的省市名、是否出现省市名、各省经纬度值（数值化）</a:t>
            </a:r>
          </a:p>
        </p:txBody>
      </p:sp>
    </p:spTree>
    <p:extLst>
      <p:ext uri="{BB962C8B-B14F-4D97-AF65-F5344CB8AC3E}">
        <p14:creationId xmlns:p14="http://schemas.microsoft.com/office/powerpoint/2010/main" val="398590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4E623526-562D-B94C-9D40-F826E2C99DD8}"/>
              </a:ext>
            </a:extLst>
          </p:cNvPr>
          <p:cNvSpPr txBox="1">
            <a:spLocks/>
          </p:cNvSpPr>
          <p:nvPr/>
        </p:nvSpPr>
        <p:spPr>
          <a:xfrm>
            <a:off x="224732" y="164910"/>
            <a:ext cx="8229600" cy="615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3.</a:t>
            </a:r>
            <a:r>
              <a:rPr kumimoji="1" lang="zh-CN" altLang="en-US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数据应用</a:t>
            </a:r>
            <a:r>
              <a:rPr kumimoji="1" lang="en-US" altLang="zh-CN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——</a:t>
            </a:r>
            <a:r>
              <a:rPr kumimoji="1" lang="zh-CN" altLang="en-US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用户标签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4860D9-D0BF-D74A-B394-5BAA534DF247}"/>
              </a:ext>
            </a:extLst>
          </p:cNvPr>
          <p:cNvSpPr txBox="1"/>
          <p:nvPr/>
        </p:nvSpPr>
        <p:spPr>
          <a:xfrm>
            <a:off x="408090" y="780288"/>
            <a:ext cx="7862884" cy="51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特征工程</a:t>
            </a:r>
            <a:r>
              <a:rPr kumimoji="1" lang="en-US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		</a:t>
            </a:r>
            <a:r>
              <a:rPr kumimoji="1" lang="en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Boolean, Number, TF and TFIDF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交叉类特征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方法一：直接做输入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由已得用户标签作为特征，推导未知的用户标签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爱好 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&gt;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性别 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&gt;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年龄 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&gt;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地区 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&gt; 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学历 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&gt;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职业 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&gt;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收入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方法二：模型融合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A02A4DF-0B50-BB4F-95FA-14988C09F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121" y="3043451"/>
            <a:ext cx="3816627" cy="237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1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>
            <a:extLst>
              <a:ext uri="{FF2B5EF4-FFF2-40B4-BE49-F238E27FC236}">
                <a16:creationId xmlns:a16="http://schemas.microsoft.com/office/drawing/2014/main" id="{7B83EA7E-DA14-6A42-81D2-B9EEC0021E59}"/>
              </a:ext>
            </a:extLst>
          </p:cNvPr>
          <p:cNvSpPr/>
          <p:nvPr/>
        </p:nvSpPr>
        <p:spPr>
          <a:xfrm>
            <a:off x="51763" y="3309685"/>
            <a:ext cx="9080383" cy="1394518"/>
          </a:xfrm>
          <a:prstGeom prst="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53783D9-2ECA-E946-99F9-3475C215079A}"/>
              </a:ext>
            </a:extLst>
          </p:cNvPr>
          <p:cNvSpPr/>
          <p:nvPr/>
        </p:nvSpPr>
        <p:spPr>
          <a:xfrm>
            <a:off x="63617" y="2216730"/>
            <a:ext cx="9080383" cy="913924"/>
          </a:xfrm>
          <a:prstGeom prst="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61" name="组合 60"/>
          <p:cNvGrpSpPr/>
          <p:nvPr/>
        </p:nvGrpSpPr>
        <p:grpSpPr>
          <a:xfrm>
            <a:off x="147011" y="1138089"/>
            <a:ext cx="8913594" cy="4921301"/>
            <a:chOff x="185343" y="201116"/>
            <a:chExt cx="11892736" cy="6566120"/>
          </a:xfrm>
        </p:grpSpPr>
        <p:grpSp>
          <p:nvGrpSpPr>
            <p:cNvPr id="6" name="组合 5"/>
            <p:cNvGrpSpPr/>
            <p:nvPr/>
          </p:nvGrpSpPr>
          <p:grpSpPr>
            <a:xfrm>
              <a:off x="185343" y="201116"/>
              <a:ext cx="11892736" cy="6566120"/>
              <a:chOff x="1303930" y="165605"/>
              <a:chExt cx="11892736" cy="6566120"/>
            </a:xfrm>
          </p:grpSpPr>
          <p:sp>
            <p:nvSpPr>
              <p:cNvPr id="7" name="圆角矩形 63"/>
              <p:cNvSpPr/>
              <p:nvPr/>
            </p:nvSpPr>
            <p:spPr>
              <a:xfrm>
                <a:off x="2838994" y="5181600"/>
                <a:ext cx="6862355" cy="8098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角矩形 43"/>
              <p:cNvSpPr/>
              <p:nvPr/>
            </p:nvSpPr>
            <p:spPr>
              <a:xfrm>
                <a:off x="1303930" y="2900004"/>
                <a:ext cx="5000327" cy="1051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046973" y="1020757"/>
                <a:ext cx="1878482" cy="4782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预处理</a:t>
                </a:r>
              </a:p>
            </p:txBody>
          </p:sp>
          <p:sp>
            <p:nvSpPr>
              <p:cNvPr id="10" name="流程图: 磁盘 9"/>
              <p:cNvSpPr/>
              <p:nvPr/>
            </p:nvSpPr>
            <p:spPr>
              <a:xfrm>
                <a:off x="4942042" y="165605"/>
                <a:ext cx="2088345" cy="568913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原始数据</a:t>
                </a:r>
              </a:p>
            </p:txBody>
          </p:sp>
          <p:cxnSp>
            <p:nvCxnSpPr>
              <p:cNvPr id="11" name="直接箭头连接符 10"/>
              <p:cNvCxnSpPr>
                <a:stCxn id="10" idx="3"/>
                <a:endCxn id="9" idx="0"/>
              </p:cNvCxnSpPr>
              <p:nvPr/>
            </p:nvCxnSpPr>
            <p:spPr>
              <a:xfrm flipH="1">
                <a:off x="5986214" y="734518"/>
                <a:ext cx="1" cy="2862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stCxn id="9" idx="2"/>
              </p:cNvCxnSpPr>
              <p:nvPr/>
            </p:nvCxnSpPr>
            <p:spPr>
              <a:xfrm>
                <a:off x="5986214" y="1499016"/>
                <a:ext cx="0" cy="2248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3421689" y="1732588"/>
                <a:ext cx="8855359" cy="106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2446352" y="2143493"/>
                <a:ext cx="1950675" cy="4782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</a:rPr>
                  <a:t>文本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TFIDF</a:t>
                </a:r>
                <a:r>
                  <a:rPr lang="zh-CN" altLang="en-US" sz="1400" b="1" dirty="0">
                    <a:solidFill>
                      <a:schemeClr val="tx1"/>
                    </a:solidFill>
                  </a:rPr>
                  <a:t>特征</a:t>
                </a: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547850" y="3403010"/>
                <a:ext cx="4574342" cy="426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</a:rPr>
                  <a:t>传统机器学习算法</a:t>
                </a:r>
              </a:p>
            </p:txBody>
          </p:sp>
          <p:cxnSp>
            <p:nvCxnSpPr>
              <p:cNvPr id="22" name="直接箭头连接符 21"/>
              <p:cNvCxnSpPr>
                <a:endCxn id="14" idx="0"/>
              </p:cNvCxnSpPr>
              <p:nvPr/>
            </p:nvCxnSpPr>
            <p:spPr>
              <a:xfrm>
                <a:off x="3421690" y="1723868"/>
                <a:ext cx="0" cy="4196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1523270" y="2971100"/>
                <a:ext cx="1746883" cy="357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Stacking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接箭头连接符 23"/>
              <p:cNvCxnSpPr>
                <a:cxnSpLocks/>
                <a:endCxn id="25" idx="0"/>
              </p:cNvCxnSpPr>
              <p:nvPr/>
            </p:nvCxnSpPr>
            <p:spPr>
              <a:xfrm>
                <a:off x="12277048" y="1748191"/>
                <a:ext cx="0" cy="4439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/>
              <p:cNvSpPr/>
              <p:nvPr/>
            </p:nvSpPr>
            <p:spPr>
              <a:xfrm>
                <a:off x="11357429" y="2192133"/>
                <a:ext cx="1839237" cy="8490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</a:rPr>
                  <a:t>统计类特征</a:t>
                </a:r>
                <a:endParaRPr lang="en-US" altLang="zh-CN" sz="16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</a:rPr>
                  <a:t>时间类特征</a:t>
                </a:r>
                <a:endParaRPr lang="en-US" altLang="zh-CN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495933" y="4153989"/>
                <a:ext cx="2107475" cy="5747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stack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特征</a:t>
                </a:r>
              </a:p>
            </p:txBody>
          </p:sp>
          <p:cxnSp>
            <p:nvCxnSpPr>
              <p:cNvPr id="27" name="直接箭头连接符 26"/>
              <p:cNvCxnSpPr>
                <a:cxnSpLocks/>
              </p:cNvCxnSpPr>
              <p:nvPr/>
            </p:nvCxnSpPr>
            <p:spPr>
              <a:xfrm>
                <a:off x="3461943" y="3951391"/>
                <a:ext cx="5924" cy="2025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3549670" y="4990011"/>
                <a:ext cx="87273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6358185" y="4990011"/>
                <a:ext cx="0" cy="191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/>
              <p:cNvSpPr/>
              <p:nvPr/>
            </p:nvSpPr>
            <p:spPr>
              <a:xfrm>
                <a:off x="5857443" y="4715262"/>
                <a:ext cx="1001482" cy="712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拼接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201305" y="5381526"/>
                <a:ext cx="920886" cy="426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XGB2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858927" y="5371103"/>
                <a:ext cx="924743" cy="426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XGB7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783670" y="5371103"/>
                <a:ext cx="928971" cy="426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XGB8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直接箭头连接符 36"/>
              <p:cNvCxnSpPr/>
              <p:nvPr/>
            </p:nvCxnSpPr>
            <p:spPr>
              <a:xfrm flipH="1">
                <a:off x="6358185" y="5991497"/>
                <a:ext cx="888" cy="282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5346701" y="6273800"/>
                <a:ext cx="1943101" cy="4579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输出</a:t>
                </a:r>
              </a:p>
            </p:txBody>
          </p:sp>
          <p:cxnSp>
            <p:nvCxnSpPr>
              <p:cNvPr id="39" name="直接箭头连接符 38"/>
              <p:cNvCxnSpPr>
                <a:stCxn id="14" idx="2"/>
              </p:cNvCxnSpPr>
              <p:nvPr/>
            </p:nvCxnSpPr>
            <p:spPr>
              <a:xfrm>
                <a:off x="3421690" y="2621752"/>
                <a:ext cx="0" cy="2782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4280932" y="5381526"/>
                <a:ext cx="920373" cy="426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XGB1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0" name="直接箭头连接符 39"/>
            <p:cNvCxnSpPr>
              <a:endCxn id="44" idx="0"/>
            </p:cNvCxnSpPr>
            <p:nvPr/>
          </p:nvCxnSpPr>
          <p:spPr>
            <a:xfrm>
              <a:off x="9579435" y="2652172"/>
              <a:ext cx="1247" cy="6653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26" idx="2"/>
            </p:cNvCxnSpPr>
            <p:nvPr/>
          </p:nvCxnSpPr>
          <p:spPr>
            <a:xfrm flipH="1">
              <a:off x="2431083" y="4764265"/>
              <a:ext cx="1" cy="2612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cxnSpLocks/>
              <a:stCxn id="25" idx="2"/>
            </p:cNvCxnSpPr>
            <p:nvPr/>
          </p:nvCxnSpPr>
          <p:spPr>
            <a:xfrm>
              <a:off x="11158461" y="3076699"/>
              <a:ext cx="0" cy="1948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9560167" y="3919496"/>
              <a:ext cx="0" cy="2612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9147038" y="3317568"/>
              <a:ext cx="867289" cy="593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XGB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925500" y="3289114"/>
              <a:ext cx="1168404" cy="599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CNN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直接箭头连接符 46"/>
            <p:cNvCxnSpPr>
              <a:stCxn id="45" idx="2"/>
            </p:cNvCxnSpPr>
            <p:nvPr/>
          </p:nvCxnSpPr>
          <p:spPr>
            <a:xfrm>
              <a:off x="6509702" y="3888288"/>
              <a:ext cx="1922" cy="2788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cxnSpLocks/>
              <a:endCxn id="49" idx="0"/>
            </p:cNvCxnSpPr>
            <p:nvPr/>
          </p:nvCxnSpPr>
          <p:spPr>
            <a:xfrm>
              <a:off x="7361577" y="1770910"/>
              <a:ext cx="7301" cy="4098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6526788" y="2180771"/>
              <a:ext cx="1684181" cy="478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词向量特征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7642602" y="3300909"/>
              <a:ext cx="1260517" cy="599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HBPNN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>
            <a:xfrm flipH="1">
              <a:off x="6140215" y="2418134"/>
              <a:ext cx="10866" cy="8787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14" idx="3"/>
            </p:cNvCxnSpPr>
            <p:nvPr/>
          </p:nvCxnSpPr>
          <p:spPr>
            <a:xfrm>
              <a:off x="3278440" y="2418134"/>
              <a:ext cx="28927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6813059" y="2652172"/>
              <a:ext cx="4127" cy="648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7961433" y="2654943"/>
              <a:ext cx="0" cy="6419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8302867" y="3919496"/>
              <a:ext cx="0" cy="2612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5925500" y="4174625"/>
              <a:ext cx="4002975" cy="5747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融合特征</a:t>
              </a:r>
            </a:p>
          </p:txBody>
        </p:sp>
        <p:cxnSp>
          <p:nvCxnSpPr>
            <p:cNvPr id="60" name="直接箭头连接符 59"/>
            <p:cNvCxnSpPr/>
            <p:nvPr/>
          </p:nvCxnSpPr>
          <p:spPr>
            <a:xfrm>
              <a:off x="7940239" y="4764265"/>
              <a:ext cx="0" cy="2612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连接符: 肘形 97"/>
          <p:cNvCxnSpPr>
            <a:cxnSpLocks/>
            <a:stCxn id="25" idx="1"/>
          </p:cNvCxnSpPr>
          <p:nvPr/>
        </p:nvCxnSpPr>
        <p:spPr bwMode="auto">
          <a:xfrm rot="10800000" flipV="1">
            <a:off x="6440869" y="2975153"/>
            <a:ext cx="1241231" cy="477388"/>
          </a:xfrm>
          <a:prstGeom prst="bentConnector3">
            <a:avLst>
              <a:gd name="adj1" fmla="val 100067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标题 1">
            <a:extLst>
              <a:ext uri="{FF2B5EF4-FFF2-40B4-BE49-F238E27FC236}">
                <a16:creationId xmlns:a16="http://schemas.microsoft.com/office/drawing/2014/main" id="{C55F489C-22AA-4041-9E49-274B9C3C0880}"/>
              </a:ext>
            </a:extLst>
          </p:cNvPr>
          <p:cNvSpPr txBox="1">
            <a:spLocks/>
          </p:cNvSpPr>
          <p:nvPr/>
        </p:nvSpPr>
        <p:spPr>
          <a:xfrm>
            <a:off x="224732" y="164910"/>
            <a:ext cx="8229600" cy="615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3.</a:t>
            </a:r>
            <a:r>
              <a:rPr kumimoji="1" lang="zh-CN" altLang="en-US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数据应用</a:t>
            </a:r>
            <a:r>
              <a:rPr kumimoji="1" lang="en-US" altLang="zh-CN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——</a:t>
            </a:r>
            <a:r>
              <a:rPr kumimoji="1" lang="zh-CN" altLang="en-US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用户标签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33AEF46-C407-544E-8D9A-200A86000DEC}"/>
              </a:ext>
            </a:extLst>
          </p:cNvPr>
          <p:cNvSpPr/>
          <p:nvPr/>
        </p:nvSpPr>
        <p:spPr>
          <a:xfrm>
            <a:off x="1089762" y="4883234"/>
            <a:ext cx="5591214" cy="1279027"/>
          </a:xfrm>
          <a:prstGeom prst="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B7AC1D9-9267-2D48-AFE9-AD675F9705EB}"/>
              </a:ext>
            </a:extLst>
          </p:cNvPr>
          <p:cNvSpPr txBox="1"/>
          <p:nvPr/>
        </p:nvSpPr>
        <p:spPr>
          <a:xfrm>
            <a:off x="5539409" y="609600"/>
            <a:ext cx="3505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特征提取</a:t>
            </a:r>
            <a:r>
              <a:rPr kumimoji="1" lang="en-US" altLang="zh-CN" dirty="0"/>
              <a:t>→</a:t>
            </a:r>
          </a:p>
          <a:p>
            <a:r>
              <a:rPr kumimoji="1" lang="en-US" altLang="zh-CN" dirty="0"/>
              <a:t>stacking</a:t>
            </a:r>
            <a:r>
              <a:rPr kumimoji="1" lang="zh-CN" altLang="en-US" dirty="0"/>
              <a:t>第一级 训练模型</a:t>
            </a:r>
            <a:r>
              <a:rPr kumimoji="1" lang="en-US" altLang="zh-CN" dirty="0"/>
              <a:t>→</a:t>
            </a:r>
          </a:p>
          <a:p>
            <a:r>
              <a:rPr kumimoji="1" lang="en-US" altLang="zh-CN" dirty="0"/>
              <a:t>stacking</a:t>
            </a:r>
            <a:r>
              <a:rPr kumimoji="1" lang="zh-CN" altLang="en-US" dirty="0"/>
              <a:t>第二级 模型融合 </a:t>
            </a:r>
            <a:r>
              <a:rPr lang="en-US" altLang="zh-CN" dirty="0" err="1"/>
              <a:t>XGboost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2B48B33-770A-E944-97E0-4B304EC9F113}"/>
              </a:ext>
            </a:extLst>
          </p:cNvPr>
          <p:cNvSpPr/>
          <p:nvPr/>
        </p:nvSpPr>
        <p:spPr>
          <a:xfrm>
            <a:off x="1273874" y="5112184"/>
            <a:ext cx="1053181" cy="145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Bagging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AC67AFC-C160-9D41-A7A5-2F47631419FE}"/>
              </a:ext>
            </a:extLst>
          </p:cNvPr>
          <p:cNvSpPr/>
          <p:nvPr/>
        </p:nvSpPr>
        <p:spPr>
          <a:xfrm>
            <a:off x="3831242" y="5027985"/>
            <a:ext cx="466297" cy="319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5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矩形: 圆角 343"/>
          <p:cNvSpPr/>
          <p:nvPr/>
        </p:nvSpPr>
        <p:spPr>
          <a:xfrm>
            <a:off x="710834" y="1971262"/>
            <a:ext cx="1741193" cy="359594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6" name="矩形: 圆角 345"/>
          <p:cNvSpPr/>
          <p:nvPr/>
        </p:nvSpPr>
        <p:spPr>
          <a:xfrm>
            <a:off x="5900407" y="2128492"/>
            <a:ext cx="452256" cy="3263336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7" name="矩形: 圆角 346"/>
          <p:cNvSpPr/>
          <p:nvPr/>
        </p:nvSpPr>
        <p:spPr>
          <a:xfrm>
            <a:off x="4181791" y="1971262"/>
            <a:ext cx="827027" cy="359594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8" name="文本框 85"/>
          <p:cNvSpPr txBox="1"/>
          <p:nvPr/>
        </p:nvSpPr>
        <p:spPr>
          <a:xfrm>
            <a:off x="4547153" y="4143048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listo MT" panose="02040603050505030304" pitchFamily="18" charset="0"/>
              </a:rPr>
              <a:t>…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349" name="文本框 87"/>
          <p:cNvSpPr txBox="1"/>
          <p:nvPr/>
        </p:nvSpPr>
        <p:spPr>
          <a:xfrm>
            <a:off x="5951763" y="4115333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listo MT" panose="02040603050505030304" pitchFamily="18" charset="0"/>
              </a:rPr>
              <a:t>…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grpSp>
        <p:nvGrpSpPr>
          <p:cNvPr id="350" name="组合 349"/>
          <p:cNvGrpSpPr/>
          <p:nvPr/>
        </p:nvGrpSpPr>
        <p:grpSpPr>
          <a:xfrm>
            <a:off x="7103368" y="3169077"/>
            <a:ext cx="346814" cy="954159"/>
            <a:chOff x="7446450" y="1765149"/>
            <a:chExt cx="346814" cy="954159"/>
          </a:xfrm>
        </p:grpSpPr>
        <p:sp>
          <p:nvSpPr>
            <p:cNvPr id="567" name="矩形: 圆角 566"/>
            <p:cNvSpPr/>
            <p:nvPr/>
          </p:nvSpPr>
          <p:spPr>
            <a:xfrm>
              <a:off x="7446450" y="1765149"/>
              <a:ext cx="346814" cy="954159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8" name="椭圆 567"/>
            <p:cNvSpPr/>
            <p:nvPr/>
          </p:nvSpPr>
          <p:spPr>
            <a:xfrm>
              <a:off x="7525021" y="1943296"/>
              <a:ext cx="191126" cy="199814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9" name="椭圆 568"/>
            <p:cNvSpPr/>
            <p:nvPr/>
          </p:nvSpPr>
          <p:spPr>
            <a:xfrm>
              <a:off x="7525021" y="2152044"/>
              <a:ext cx="191126" cy="199814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70" name="椭圆 569"/>
            <p:cNvSpPr/>
            <p:nvPr/>
          </p:nvSpPr>
          <p:spPr>
            <a:xfrm>
              <a:off x="7525021" y="2360791"/>
              <a:ext cx="191126" cy="199814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51" name="文本框 93"/>
          <p:cNvSpPr txBox="1"/>
          <p:nvPr/>
        </p:nvSpPr>
        <p:spPr>
          <a:xfrm>
            <a:off x="6740605" y="2659672"/>
            <a:ext cx="1282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Max Pooling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52" name="组合 351"/>
          <p:cNvGrpSpPr/>
          <p:nvPr/>
        </p:nvGrpSpPr>
        <p:grpSpPr>
          <a:xfrm>
            <a:off x="8200887" y="3168694"/>
            <a:ext cx="361297" cy="954924"/>
            <a:chOff x="5813833" y="2501217"/>
            <a:chExt cx="273276" cy="722281"/>
          </a:xfrm>
        </p:grpSpPr>
        <p:sp>
          <p:nvSpPr>
            <p:cNvPr id="563" name="矩形: 圆角 562"/>
            <p:cNvSpPr/>
            <p:nvPr/>
          </p:nvSpPr>
          <p:spPr>
            <a:xfrm>
              <a:off x="5813833" y="2501217"/>
              <a:ext cx="273276" cy="72228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4" name="椭圆 563"/>
            <p:cNvSpPr/>
            <p:nvPr/>
          </p:nvSpPr>
          <p:spPr>
            <a:xfrm>
              <a:off x="5875744" y="2641590"/>
              <a:ext cx="150600" cy="157446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5" name="椭圆 564"/>
            <p:cNvSpPr/>
            <p:nvPr/>
          </p:nvSpPr>
          <p:spPr>
            <a:xfrm>
              <a:off x="5875744" y="2806075"/>
              <a:ext cx="150600" cy="157446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6" name="椭圆 565"/>
            <p:cNvSpPr/>
            <p:nvPr/>
          </p:nvSpPr>
          <p:spPr>
            <a:xfrm>
              <a:off x="5875744" y="2970560"/>
              <a:ext cx="150600" cy="157446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53" name="文本框 118"/>
          <p:cNvSpPr txBox="1"/>
          <p:nvPr/>
        </p:nvSpPr>
        <p:spPr>
          <a:xfrm>
            <a:off x="4222070" y="2211653"/>
            <a:ext cx="36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4" name="文本框 119"/>
          <p:cNvSpPr txBox="1"/>
          <p:nvPr/>
        </p:nvSpPr>
        <p:spPr>
          <a:xfrm>
            <a:off x="4212915" y="3236474"/>
            <a:ext cx="36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5" name="文本框 121"/>
          <p:cNvSpPr txBox="1"/>
          <p:nvPr/>
        </p:nvSpPr>
        <p:spPr>
          <a:xfrm>
            <a:off x="4225428" y="4543200"/>
            <a:ext cx="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56" name="组合 355"/>
          <p:cNvGrpSpPr/>
          <p:nvPr/>
        </p:nvGrpSpPr>
        <p:grpSpPr>
          <a:xfrm>
            <a:off x="5984222" y="2217727"/>
            <a:ext cx="284625" cy="734271"/>
            <a:chOff x="3731668" y="1126181"/>
            <a:chExt cx="284625" cy="734271"/>
          </a:xfrm>
        </p:grpSpPr>
        <p:sp>
          <p:nvSpPr>
            <p:cNvPr id="559" name="矩形: 圆角 558"/>
            <p:cNvSpPr/>
            <p:nvPr/>
          </p:nvSpPr>
          <p:spPr>
            <a:xfrm>
              <a:off x="3731668" y="1126181"/>
              <a:ext cx="284625" cy="73427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0" name="椭圆 559"/>
            <p:cNvSpPr/>
            <p:nvPr/>
          </p:nvSpPr>
          <p:spPr>
            <a:xfrm>
              <a:off x="3785499" y="1228051"/>
              <a:ext cx="176964" cy="176579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1" name="椭圆 560"/>
            <p:cNvSpPr/>
            <p:nvPr/>
          </p:nvSpPr>
          <p:spPr>
            <a:xfrm>
              <a:off x="3785499" y="1415544"/>
              <a:ext cx="176964" cy="176579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2" name="椭圆 561"/>
            <p:cNvSpPr/>
            <p:nvPr/>
          </p:nvSpPr>
          <p:spPr>
            <a:xfrm>
              <a:off x="3785499" y="1603038"/>
              <a:ext cx="176964" cy="176579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57" name="组合 356"/>
          <p:cNvGrpSpPr/>
          <p:nvPr/>
        </p:nvGrpSpPr>
        <p:grpSpPr>
          <a:xfrm>
            <a:off x="5977755" y="3263067"/>
            <a:ext cx="284625" cy="734271"/>
            <a:chOff x="3731668" y="1126181"/>
            <a:chExt cx="284625" cy="734271"/>
          </a:xfrm>
        </p:grpSpPr>
        <p:sp>
          <p:nvSpPr>
            <p:cNvPr id="555" name="矩形: 圆角 554"/>
            <p:cNvSpPr/>
            <p:nvPr/>
          </p:nvSpPr>
          <p:spPr>
            <a:xfrm>
              <a:off x="3731668" y="1126181"/>
              <a:ext cx="284625" cy="73427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6" name="椭圆 555"/>
            <p:cNvSpPr/>
            <p:nvPr/>
          </p:nvSpPr>
          <p:spPr>
            <a:xfrm>
              <a:off x="3785499" y="1228051"/>
              <a:ext cx="176964" cy="176579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7" name="椭圆 556"/>
            <p:cNvSpPr/>
            <p:nvPr/>
          </p:nvSpPr>
          <p:spPr>
            <a:xfrm>
              <a:off x="3785499" y="1415544"/>
              <a:ext cx="176964" cy="176579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8" name="椭圆 557"/>
            <p:cNvSpPr/>
            <p:nvPr/>
          </p:nvSpPr>
          <p:spPr>
            <a:xfrm>
              <a:off x="3785499" y="1603038"/>
              <a:ext cx="176964" cy="176579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58" name="组合 357"/>
          <p:cNvGrpSpPr/>
          <p:nvPr/>
        </p:nvGrpSpPr>
        <p:grpSpPr>
          <a:xfrm>
            <a:off x="5986493" y="4556494"/>
            <a:ext cx="284625" cy="734271"/>
            <a:chOff x="3731668" y="1126181"/>
            <a:chExt cx="284625" cy="734271"/>
          </a:xfrm>
        </p:grpSpPr>
        <p:sp>
          <p:nvSpPr>
            <p:cNvPr id="551" name="矩形: 圆角 550"/>
            <p:cNvSpPr/>
            <p:nvPr/>
          </p:nvSpPr>
          <p:spPr>
            <a:xfrm>
              <a:off x="3731668" y="1126181"/>
              <a:ext cx="284625" cy="73427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2" name="椭圆 551"/>
            <p:cNvSpPr/>
            <p:nvPr/>
          </p:nvSpPr>
          <p:spPr>
            <a:xfrm>
              <a:off x="3785499" y="1228051"/>
              <a:ext cx="176964" cy="176579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3" name="椭圆 552"/>
            <p:cNvSpPr/>
            <p:nvPr/>
          </p:nvSpPr>
          <p:spPr>
            <a:xfrm>
              <a:off x="3785499" y="1415544"/>
              <a:ext cx="176964" cy="176579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4" name="椭圆 553"/>
            <p:cNvSpPr/>
            <p:nvPr/>
          </p:nvSpPr>
          <p:spPr>
            <a:xfrm>
              <a:off x="3785499" y="1603038"/>
              <a:ext cx="176964" cy="176579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59" name="文本框 139"/>
          <p:cNvSpPr txBox="1"/>
          <p:nvPr/>
        </p:nvSpPr>
        <p:spPr>
          <a:xfrm>
            <a:off x="4241099" y="1377395"/>
            <a:ext cx="712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300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维</a:t>
            </a:r>
          </a:p>
        </p:txBody>
      </p:sp>
      <p:sp>
        <p:nvSpPr>
          <p:cNvPr id="360" name="文本框 140"/>
          <p:cNvSpPr txBox="1"/>
          <p:nvPr/>
        </p:nvSpPr>
        <p:spPr>
          <a:xfrm>
            <a:off x="5770507" y="1524715"/>
            <a:ext cx="712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100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维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relu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1" name="直接箭头连接符 360"/>
          <p:cNvCxnSpPr>
            <a:endCxn id="559" idx="1"/>
          </p:cNvCxnSpPr>
          <p:nvPr/>
        </p:nvCxnSpPr>
        <p:spPr>
          <a:xfrm flipV="1">
            <a:off x="4862258" y="2584863"/>
            <a:ext cx="1121964" cy="12680"/>
          </a:xfrm>
          <a:prstGeom prst="straightConnector1">
            <a:avLst/>
          </a:prstGeom>
          <a:noFill/>
          <a:ln w="63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2" name="直接箭头连接符 361"/>
          <p:cNvCxnSpPr>
            <a:endCxn id="555" idx="1"/>
          </p:cNvCxnSpPr>
          <p:nvPr/>
        </p:nvCxnSpPr>
        <p:spPr>
          <a:xfrm flipV="1">
            <a:off x="4862258" y="3630203"/>
            <a:ext cx="1115497" cy="6351"/>
          </a:xfrm>
          <a:prstGeom prst="straightConnector1">
            <a:avLst/>
          </a:prstGeom>
          <a:noFill/>
          <a:ln w="63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3" name="直接箭头连接符 362"/>
          <p:cNvCxnSpPr>
            <a:endCxn id="551" idx="1"/>
          </p:cNvCxnSpPr>
          <p:nvPr/>
        </p:nvCxnSpPr>
        <p:spPr>
          <a:xfrm flipV="1">
            <a:off x="4862258" y="4923630"/>
            <a:ext cx="1124235" cy="4798"/>
          </a:xfrm>
          <a:prstGeom prst="straightConnector1">
            <a:avLst/>
          </a:prstGeom>
          <a:noFill/>
          <a:ln w="63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4" name="直接箭头连接符 363"/>
          <p:cNvCxnSpPr>
            <a:stCxn id="559" idx="3"/>
          </p:cNvCxnSpPr>
          <p:nvPr/>
        </p:nvCxnSpPr>
        <p:spPr>
          <a:xfrm>
            <a:off x="6268847" y="2584863"/>
            <a:ext cx="828495" cy="691346"/>
          </a:xfrm>
          <a:prstGeom prst="straightConnector1">
            <a:avLst/>
          </a:prstGeom>
          <a:noFill/>
          <a:ln w="63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5" name="直接箭头连接符 364"/>
          <p:cNvCxnSpPr>
            <a:stCxn id="555" idx="3"/>
            <a:endCxn id="567" idx="1"/>
          </p:cNvCxnSpPr>
          <p:nvPr/>
        </p:nvCxnSpPr>
        <p:spPr>
          <a:xfrm>
            <a:off x="6262380" y="3630203"/>
            <a:ext cx="840988" cy="15954"/>
          </a:xfrm>
          <a:prstGeom prst="straightConnector1">
            <a:avLst/>
          </a:prstGeom>
          <a:noFill/>
          <a:ln w="63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6" name="直接箭头连接符 365"/>
          <p:cNvCxnSpPr>
            <a:stCxn id="551" idx="3"/>
          </p:cNvCxnSpPr>
          <p:nvPr/>
        </p:nvCxnSpPr>
        <p:spPr>
          <a:xfrm flipV="1">
            <a:off x="6271118" y="3984499"/>
            <a:ext cx="825429" cy="939131"/>
          </a:xfrm>
          <a:prstGeom prst="straightConnector1">
            <a:avLst/>
          </a:prstGeom>
          <a:noFill/>
          <a:ln w="63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7" name="直接箭头连接符 366"/>
          <p:cNvCxnSpPr>
            <a:stCxn id="567" idx="3"/>
            <a:endCxn id="563" idx="1"/>
          </p:cNvCxnSpPr>
          <p:nvPr/>
        </p:nvCxnSpPr>
        <p:spPr>
          <a:xfrm flipV="1">
            <a:off x="7450182" y="3646156"/>
            <a:ext cx="750705" cy="1"/>
          </a:xfrm>
          <a:prstGeom prst="straightConnector1">
            <a:avLst/>
          </a:prstGeom>
          <a:noFill/>
          <a:ln w="63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368" name="组合 367"/>
          <p:cNvGrpSpPr/>
          <p:nvPr/>
        </p:nvGrpSpPr>
        <p:grpSpPr>
          <a:xfrm>
            <a:off x="1002991" y="2192144"/>
            <a:ext cx="1244915" cy="821046"/>
            <a:chOff x="1917910" y="894215"/>
            <a:chExt cx="1244915" cy="821046"/>
          </a:xfrm>
        </p:grpSpPr>
        <p:sp>
          <p:nvSpPr>
            <p:cNvPr id="514" name="矩形: 圆角 513"/>
            <p:cNvSpPr/>
            <p:nvPr/>
          </p:nvSpPr>
          <p:spPr>
            <a:xfrm>
              <a:off x="1930400" y="894215"/>
              <a:ext cx="1232425" cy="821046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515" name="组合 514"/>
            <p:cNvGrpSpPr/>
            <p:nvPr/>
          </p:nvGrpSpPr>
          <p:grpSpPr>
            <a:xfrm>
              <a:off x="2208152" y="951898"/>
              <a:ext cx="826293" cy="148551"/>
              <a:chOff x="2208152" y="951898"/>
              <a:chExt cx="826293" cy="148551"/>
            </a:xfrm>
          </p:grpSpPr>
          <p:sp>
            <p:nvSpPr>
              <p:cNvPr id="544" name="矩形: 圆角 543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5" name="椭圆 544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6" name="椭圆 545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7" name="椭圆 546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8" name="椭圆 547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9" name="椭圆 548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50" name="椭圆 549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6" name="组合 515"/>
            <p:cNvGrpSpPr/>
            <p:nvPr/>
          </p:nvGrpSpPr>
          <p:grpSpPr>
            <a:xfrm>
              <a:off x="2208152" y="1135140"/>
              <a:ext cx="826293" cy="148551"/>
              <a:chOff x="2208152" y="951898"/>
              <a:chExt cx="826293" cy="148551"/>
            </a:xfrm>
          </p:grpSpPr>
          <p:sp>
            <p:nvSpPr>
              <p:cNvPr id="537" name="矩形: 圆角 536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38" name="椭圆 537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39" name="椭圆 538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0" name="椭圆 539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1" name="椭圆 540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2" name="椭圆 541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3" name="椭圆 542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7" name="组合 516"/>
            <p:cNvGrpSpPr/>
            <p:nvPr/>
          </p:nvGrpSpPr>
          <p:grpSpPr>
            <a:xfrm>
              <a:off x="2208152" y="1322634"/>
              <a:ext cx="826293" cy="148551"/>
              <a:chOff x="2208152" y="951898"/>
              <a:chExt cx="826293" cy="148551"/>
            </a:xfrm>
          </p:grpSpPr>
          <p:sp>
            <p:nvSpPr>
              <p:cNvPr id="530" name="矩形: 圆角 529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31" name="椭圆 530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32" name="椭圆 531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33" name="椭圆 532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34" name="椭圆 533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35" name="椭圆 534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36" name="椭圆 535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8" name="组合 517"/>
            <p:cNvGrpSpPr/>
            <p:nvPr/>
          </p:nvGrpSpPr>
          <p:grpSpPr>
            <a:xfrm>
              <a:off x="2208152" y="1505876"/>
              <a:ext cx="826293" cy="148551"/>
              <a:chOff x="2208152" y="951898"/>
              <a:chExt cx="826293" cy="148551"/>
            </a:xfrm>
          </p:grpSpPr>
          <p:sp>
            <p:nvSpPr>
              <p:cNvPr id="523" name="矩形: 圆角 522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24" name="椭圆 523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25" name="椭圆 524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26" name="椭圆 525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27" name="椭圆 526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28" name="椭圆 527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29" name="椭圆 528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9" name="文本框 167"/>
            <p:cNvSpPr txBox="1"/>
            <p:nvPr/>
          </p:nvSpPr>
          <p:spPr>
            <a:xfrm>
              <a:off x="1917910" y="904257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0" name="文本框 168"/>
            <p:cNvSpPr txBox="1"/>
            <p:nvPr/>
          </p:nvSpPr>
          <p:spPr>
            <a:xfrm>
              <a:off x="1926177" y="1100449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2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1" name="文本框 169"/>
            <p:cNvSpPr txBox="1"/>
            <p:nvPr/>
          </p:nvSpPr>
          <p:spPr>
            <a:xfrm>
              <a:off x="1926177" y="1277988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3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2" name="文本框 170"/>
            <p:cNvSpPr txBox="1"/>
            <p:nvPr/>
          </p:nvSpPr>
          <p:spPr>
            <a:xfrm>
              <a:off x="1932647" y="1461809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4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69" name="文本框 199"/>
          <p:cNvSpPr txBox="1"/>
          <p:nvPr/>
        </p:nvSpPr>
        <p:spPr>
          <a:xfrm>
            <a:off x="1460740" y="4108296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listo MT" panose="02040603050505030304" pitchFamily="18" charset="0"/>
              </a:rPr>
              <a:t>…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370" name="文本框 200"/>
          <p:cNvSpPr txBox="1"/>
          <p:nvPr/>
        </p:nvSpPr>
        <p:spPr>
          <a:xfrm>
            <a:off x="3715638" y="1655571"/>
            <a:ext cx="1831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Average Pooling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71" name="组合 370"/>
          <p:cNvGrpSpPr/>
          <p:nvPr/>
        </p:nvGrpSpPr>
        <p:grpSpPr>
          <a:xfrm>
            <a:off x="4577633" y="2144354"/>
            <a:ext cx="284625" cy="924430"/>
            <a:chOff x="1284743" y="4899787"/>
            <a:chExt cx="284625" cy="924430"/>
          </a:xfrm>
        </p:grpSpPr>
        <p:sp>
          <p:nvSpPr>
            <p:cNvPr id="507" name="矩形: 圆角 506"/>
            <p:cNvSpPr/>
            <p:nvPr/>
          </p:nvSpPr>
          <p:spPr>
            <a:xfrm>
              <a:off x="1284743" y="4899787"/>
              <a:ext cx="284625" cy="92443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8" name="椭圆 507"/>
            <p:cNvSpPr/>
            <p:nvPr/>
          </p:nvSpPr>
          <p:spPr>
            <a:xfrm>
              <a:off x="1358332" y="4941422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9" name="椭圆 508"/>
            <p:cNvSpPr/>
            <p:nvPr/>
          </p:nvSpPr>
          <p:spPr>
            <a:xfrm>
              <a:off x="1355549" y="5081980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0" name="椭圆 509"/>
            <p:cNvSpPr/>
            <p:nvPr/>
          </p:nvSpPr>
          <p:spPr>
            <a:xfrm>
              <a:off x="1355548" y="5224682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1" name="椭圆 510"/>
            <p:cNvSpPr/>
            <p:nvPr/>
          </p:nvSpPr>
          <p:spPr>
            <a:xfrm>
              <a:off x="1358332" y="5365389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" name="椭圆 511"/>
            <p:cNvSpPr/>
            <p:nvPr/>
          </p:nvSpPr>
          <p:spPr>
            <a:xfrm>
              <a:off x="1355549" y="5505947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3" name="椭圆 512"/>
            <p:cNvSpPr/>
            <p:nvPr/>
          </p:nvSpPr>
          <p:spPr>
            <a:xfrm>
              <a:off x="1355548" y="5648649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72" name="组合 371"/>
          <p:cNvGrpSpPr/>
          <p:nvPr/>
        </p:nvGrpSpPr>
        <p:grpSpPr>
          <a:xfrm>
            <a:off x="4584904" y="3165447"/>
            <a:ext cx="284625" cy="924430"/>
            <a:chOff x="1284743" y="4899787"/>
            <a:chExt cx="284625" cy="924430"/>
          </a:xfrm>
        </p:grpSpPr>
        <p:sp>
          <p:nvSpPr>
            <p:cNvPr id="500" name="矩形: 圆角 499"/>
            <p:cNvSpPr/>
            <p:nvPr/>
          </p:nvSpPr>
          <p:spPr>
            <a:xfrm>
              <a:off x="1284743" y="4899787"/>
              <a:ext cx="284625" cy="92443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1" name="椭圆 500"/>
            <p:cNvSpPr/>
            <p:nvPr/>
          </p:nvSpPr>
          <p:spPr>
            <a:xfrm>
              <a:off x="1358332" y="4941422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2" name="椭圆 501"/>
            <p:cNvSpPr/>
            <p:nvPr/>
          </p:nvSpPr>
          <p:spPr>
            <a:xfrm>
              <a:off x="1355549" y="5081980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3" name="椭圆 502"/>
            <p:cNvSpPr/>
            <p:nvPr/>
          </p:nvSpPr>
          <p:spPr>
            <a:xfrm>
              <a:off x="1355548" y="5224682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4" name="椭圆 503"/>
            <p:cNvSpPr/>
            <p:nvPr/>
          </p:nvSpPr>
          <p:spPr>
            <a:xfrm>
              <a:off x="1358332" y="5365389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5" name="椭圆 504"/>
            <p:cNvSpPr/>
            <p:nvPr/>
          </p:nvSpPr>
          <p:spPr>
            <a:xfrm>
              <a:off x="1355549" y="5505947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6" name="椭圆 505"/>
            <p:cNvSpPr/>
            <p:nvPr/>
          </p:nvSpPr>
          <p:spPr>
            <a:xfrm>
              <a:off x="1355548" y="5648649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73" name="组合 372"/>
          <p:cNvGrpSpPr/>
          <p:nvPr/>
        </p:nvGrpSpPr>
        <p:grpSpPr>
          <a:xfrm>
            <a:off x="4577281" y="4489989"/>
            <a:ext cx="284625" cy="924430"/>
            <a:chOff x="1284743" y="4899787"/>
            <a:chExt cx="284625" cy="924430"/>
          </a:xfrm>
        </p:grpSpPr>
        <p:sp>
          <p:nvSpPr>
            <p:cNvPr id="493" name="矩形: 圆角 492"/>
            <p:cNvSpPr/>
            <p:nvPr/>
          </p:nvSpPr>
          <p:spPr>
            <a:xfrm>
              <a:off x="1284743" y="4899787"/>
              <a:ext cx="284625" cy="92443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4" name="椭圆 493"/>
            <p:cNvSpPr/>
            <p:nvPr/>
          </p:nvSpPr>
          <p:spPr>
            <a:xfrm>
              <a:off x="1358332" y="4941422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5" name="椭圆 494"/>
            <p:cNvSpPr/>
            <p:nvPr/>
          </p:nvSpPr>
          <p:spPr>
            <a:xfrm>
              <a:off x="1355549" y="5081980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6" name="椭圆 495"/>
            <p:cNvSpPr/>
            <p:nvPr/>
          </p:nvSpPr>
          <p:spPr>
            <a:xfrm>
              <a:off x="1355548" y="5224682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7" name="椭圆 496"/>
            <p:cNvSpPr/>
            <p:nvPr/>
          </p:nvSpPr>
          <p:spPr>
            <a:xfrm>
              <a:off x="1358332" y="5365389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8" name="椭圆 497"/>
            <p:cNvSpPr/>
            <p:nvPr/>
          </p:nvSpPr>
          <p:spPr>
            <a:xfrm>
              <a:off x="1355549" y="5505947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9" name="椭圆 498"/>
            <p:cNvSpPr/>
            <p:nvPr/>
          </p:nvSpPr>
          <p:spPr>
            <a:xfrm>
              <a:off x="1355548" y="5648649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74" name="流程图: 汇总连接 373"/>
          <p:cNvSpPr/>
          <p:nvPr/>
        </p:nvSpPr>
        <p:spPr>
          <a:xfrm>
            <a:off x="3430450" y="2500818"/>
            <a:ext cx="203698" cy="203698"/>
          </a:xfrm>
          <a:prstGeom prst="flowChartSummingJunction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75" name="直接箭头连接符 374"/>
          <p:cNvCxnSpPr>
            <a:stCxn id="514" idx="3"/>
            <a:endCxn id="374" idx="2"/>
          </p:cNvCxnSpPr>
          <p:nvPr/>
        </p:nvCxnSpPr>
        <p:spPr>
          <a:xfrm>
            <a:off x="2247906" y="2602667"/>
            <a:ext cx="1182544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6" name="直接箭头连接符 375"/>
          <p:cNvCxnSpPr>
            <a:stCxn id="374" idx="6"/>
            <a:endCxn id="507" idx="1"/>
          </p:cNvCxnSpPr>
          <p:nvPr/>
        </p:nvCxnSpPr>
        <p:spPr>
          <a:xfrm>
            <a:off x="3634148" y="2602667"/>
            <a:ext cx="943485" cy="390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7" name="直接箭头连接符 376"/>
          <p:cNvCxnSpPr>
            <a:stCxn id="414" idx="3"/>
            <a:endCxn id="374" idx="4"/>
          </p:cNvCxnSpPr>
          <p:nvPr/>
        </p:nvCxnSpPr>
        <p:spPr>
          <a:xfrm flipV="1">
            <a:off x="3361603" y="2704516"/>
            <a:ext cx="170696" cy="30254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8" name="文本框 229"/>
          <p:cNvSpPr txBox="1"/>
          <p:nvPr/>
        </p:nvSpPr>
        <p:spPr>
          <a:xfrm>
            <a:off x="2787445" y="3182095"/>
            <a:ext cx="1172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微博粒度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TFIDF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9" name="矩形 378"/>
          <p:cNvSpPr/>
          <p:nvPr/>
        </p:nvSpPr>
        <p:spPr>
          <a:xfrm>
            <a:off x="2726769" y="2971605"/>
            <a:ext cx="317716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80" name="流程图: 汇总连接 379"/>
          <p:cNvSpPr/>
          <p:nvPr/>
        </p:nvSpPr>
        <p:spPr>
          <a:xfrm>
            <a:off x="3430450" y="3520747"/>
            <a:ext cx="203698" cy="203698"/>
          </a:xfrm>
          <a:prstGeom prst="flowChartSummingJunction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81" name="直接箭头连接符 380"/>
          <p:cNvCxnSpPr>
            <a:stCxn id="380" idx="6"/>
            <a:endCxn id="500" idx="1"/>
          </p:cNvCxnSpPr>
          <p:nvPr/>
        </p:nvCxnSpPr>
        <p:spPr>
          <a:xfrm>
            <a:off x="3634148" y="3622596"/>
            <a:ext cx="950756" cy="506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2" name="直接箭头连接符 381"/>
          <p:cNvCxnSpPr>
            <a:endCxn id="380" idx="2"/>
          </p:cNvCxnSpPr>
          <p:nvPr/>
        </p:nvCxnSpPr>
        <p:spPr>
          <a:xfrm flipV="1">
            <a:off x="2260396" y="3622596"/>
            <a:ext cx="1170054" cy="1078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3" name="矩形 382"/>
          <p:cNvSpPr/>
          <p:nvPr/>
        </p:nvSpPr>
        <p:spPr>
          <a:xfrm>
            <a:off x="2726769" y="3969525"/>
            <a:ext cx="317716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2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84" name="直接箭头连接符 383"/>
          <p:cNvCxnSpPr>
            <a:stCxn id="409" idx="3"/>
            <a:endCxn id="380" idx="4"/>
          </p:cNvCxnSpPr>
          <p:nvPr/>
        </p:nvCxnSpPr>
        <p:spPr>
          <a:xfrm flipV="1">
            <a:off x="3361603" y="3724445"/>
            <a:ext cx="170696" cy="28260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5" name="流程图: 汇总连接 384"/>
          <p:cNvSpPr/>
          <p:nvPr/>
        </p:nvSpPr>
        <p:spPr>
          <a:xfrm>
            <a:off x="3430450" y="4834943"/>
            <a:ext cx="203698" cy="203698"/>
          </a:xfrm>
          <a:prstGeom prst="flowChartSummingJunction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86" name="直接箭头连接符 385"/>
          <p:cNvCxnSpPr>
            <a:stCxn id="385" idx="6"/>
            <a:endCxn id="493" idx="1"/>
          </p:cNvCxnSpPr>
          <p:nvPr/>
        </p:nvCxnSpPr>
        <p:spPr>
          <a:xfrm>
            <a:off x="3634148" y="4936792"/>
            <a:ext cx="943133" cy="1541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7" name="直接箭头连接符 386"/>
          <p:cNvCxnSpPr>
            <a:endCxn id="385" idx="2"/>
          </p:cNvCxnSpPr>
          <p:nvPr/>
        </p:nvCxnSpPr>
        <p:spPr>
          <a:xfrm>
            <a:off x="2246802" y="4934214"/>
            <a:ext cx="1183648" cy="257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8" name="矩形 387"/>
          <p:cNvSpPr/>
          <p:nvPr/>
        </p:nvSpPr>
        <p:spPr>
          <a:xfrm>
            <a:off x="2736014" y="5222811"/>
            <a:ext cx="319318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</a:t>
            </a:r>
            <a:endParaRPr kumimoji="0" lang="zh-CN" altLang="en-US" sz="12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89" name="直接箭头连接符 388"/>
          <p:cNvCxnSpPr>
            <a:stCxn id="404" idx="3"/>
            <a:endCxn id="385" idx="4"/>
          </p:cNvCxnSpPr>
          <p:nvPr/>
        </p:nvCxnSpPr>
        <p:spPr>
          <a:xfrm flipV="1">
            <a:off x="3360425" y="5038641"/>
            <a:ext cx="171874" cy="22329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90" name="文本框 241"/>
          <p:cNvSpPr txBox="1"/>
          <p:nvPr/>
        </p:nvSpPr>
        <p:spPr>
          <a:xfrm>
            <a:off x="2787445" y="4214718"/>
            <a:ext cx="1172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微博粒度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TFIDF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1" name="文本框 242"/>
          <p:cNvSpPr txBox="1"/>
          <p:nvPr/>
        </p:nvSpPr>
        <p:spPr>
          <a:xfrm>
            <a:off x="2787445" y="5436534"/>
            <a:ext cx="1172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微博粒度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TFIDF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92" name="组合 391"/>
          <p:cNvGrpSpPr/>
          <p:nvPr/>
        </p:nvGrpSpPr>
        <p:grpSpPr>
          <a:xfrm>
            <a:off x="1013192" y="3224287"/>
            <a:ext cx="1244915" cy="821046"/>
            <a:chOff x="1917910" y="894215"/>
            <a:chExt cx="1244915" cy="821046"/>
          </a:xfrm>
        </p:grpSpPr>
        <p:sp>
          <p:nvSpPr>
            <p:cNvPr id="456" name="矩形: 圆角 455"/>
            <p:cNvSpPr/>
            <p:nvPr/>
          </p:nvSpPr>
          <p:spPr>
            <a:xfrm>
              <a:off x="1930400" y="894215"/>
              <a:ext cx="1232425" cy="821046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457" name="组合 456"/>
            <p:cNvGrpSpPr/>
            <p:nvPr/>
          </p:nvGrpSpPr>
          <p:grpSpPr>
            <a:xfrm>
              <a:off x="2208152" y="951898"/>
              <a:ext cx="826293" cy="148551"/>
              <a:chOff x="2208152" y="951898"/>
              <a:chExt cx="826293" cy="148551"/>
            </a:xfrm>
          </p:grpSpPr>
          <p:sp>
            <p:nvSpPr>
              <p:cNvPr id="486" name="矩形: 圆角 485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87" name="椭圆 486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88" name="椭圆 487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89" name="椭圆 488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90" name="椭圆 489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91" name="椭圆 490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92" name="椭圆 491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58" name="组合 457"/>
            <p:cNvGrpSpPr/>
            <p:nvPr/>
          </p:nvGrpSpPr>
          <p:grpSpPr>
            <a:xfrm>
              <a:off x="2208152" y="1135140"/>
              <a:ext cx="826293" cy="148551"/>
              <a:chOff x="2208152" y="951898"/>
              <a:chExt cx="826293" cy="148551"/>
            </a:xfrm>
          </p:grpSpPr>
          <p:sp>
            <p:nvSpPr>
              <p:cNvPr id="479" name="矩形: 圆角 478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80" name="椭圆 479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81" name="椭圆 480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82" name="椭圆 481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83" name="椭圆 482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84" name="椭圆 483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85" name="椭圆 484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59" name="组合 458"/>
            <p:cNvGrpSpPr/>
            <p:nvPr/>
          </p:nvGrpSpPr>
          <p:grpSpPr>
            <a:xfrm>
              <a:off x="2208152" y="1322634"/>
              <a:ext cx="826293" cy="148551"/>
              <a:chOff x="2208152" y="951898"/>
              <a:chExt cx="826293" cy="148551"/>
            </a:xfrm>
          </p:grpSpPr>
          <p:sp>
            <p:nvSpPr>
              <p:cNvPr id="472" name="矩形: 圆角 471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3" name="椭圆 472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4" name="椭圆 473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5" name="椭圆 474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6" name="椭圆 475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7" name="椭圆 476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8" name="椭圆 477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0" name="组合 459"/>
            <p:cNvGrpSpPr/>
            <p:nvPr/>
          </p:nvGrpSpPr>
          <p:grpSpPr>
            <a:xfrm>
              <a:off x="2208152" y="1505876"/>
              <a:ext cx="826293" cy="148551"/>
              <a:chOff x="2208152" y="951898"/>
              <a:chExt cx="826293" cy="148551"/>
            </a:xfrm>
          </p:grpSpPr>
          <p:sp>
            <p:nvSpPr>
              <p:cNvPr id="465" name="矩形: 圆角 464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66" name="椭圆 465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67" name="椭圆 466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68" name="椭圆 467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69" name="椭圆 468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0" name="椭圆 469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1" name="椭圆 470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61" name="文本框 249"/>
            <p:cNvSpPr txBox="1"/>
            <p:nvPr/>
          </p:nvSpPr>
          <p:spPr>
            <a:xfrm>
              <a:off x="1917910" y="904257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2" name="文本框 250"/>
            <p:cNvSpPr txBox="1"/>
            <p:nvPr/>
          </p:nvSpPr>
          <p:spPr>
            <a:xfrm>
              <a:off x="1926177" y="1100449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2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3" name="文本框 251"/>
            <p:cNvSpPr txBox="1"/>
            <p:nvPr/>
          </p:nvSpPr>
          <p:spPr>
            <a:xfrm>
              <a:off x="1926177" y="1277988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3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4" name="文本框 252"/>
            <p:cNvSpPr txBox="1"/>
            <p:nvPr/>
          </p:nvSpPr>
          <p:spPr>
            <a:xfrm>
              <a:off x="1932647" y="1461809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4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93" name="组合 392"/>
          <p:cNvGrpSpPr/>
          <p:nvPr/>
        </p:nvGrpSpPr>
        <p:grpSpPr>
          <a:xfrm>
            <a:off x="1004567" y="4506768"/>
            <a:ext cx="1244915" cy="821046"/>
            <a:chOff x="1917910" y="894215"/>
            <a:chExt cx="1244915" cy="821046"/>
          </a:xfrm>
        </p:grpSpPr>
        <p:sp>
          <p:nvSpPr>
            <p:cNvPr id="419" name="矩形: 圆角 418"/>
            <p:cNvSpPr/>
            <p:nvPr/>
          </p:nvSpPr>
          <p:spPr>
            <a:xfrm>
              <a:off x="1930400" y="894215"/>
              <a:ext cx="1232425" cy="821046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420" name="组合 419"/>
            <p:cNvGrpSpPr/>
            <p:nvPr/>
          </p:nvGrpSpPr>
          <p:grpSpPr>
            <a:xfrm>
              <a:off x="2208152" y="951898"/>
              <a:ext cx="826293" cy="148551"/>
              <a:chOff x="2208152" y="951898"/>
              <a:chExt cx="826293" cy="148551"/>
            </a:xfrm>
          </p:grpSpPr>
          <p:sp>
            <p:nvSpPr>
              <p:cNvPr id="449" name="矩形: 圆角 448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0" name="椭圆 449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1" name="椭圆 450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2" name="椭圆 451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3" name="椭圆 452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4" name="椭圆 453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5" name="椭圆 454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21" name="组合 420"/>
            <p:cNvGrpSpPr/>
            <p:nvPr/>
          </p:nvGrpSpPr>
          <p:grpSpPr>
            <a:xfrm>
              <a:off x="2208152" y="1135140"/>
              <a:ext cx="826293" cy="148551"/>
              <a:chOff x="2208152" y="951898"/>
              <a:chExt cx="826293" cy="148551"/>
            </a:xfrm>
          </p:grpSpPr>
          <p:sp>
            <p:nvSpPr>
              <p:cNvPr id="442" name="矩形: 圆角 441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3" name="椭圆 442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4" name="椭圆 443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5" name="椭圆 444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6" name="椭圆 445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7" name="椭圆 446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8" name="椭圆 447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22" name="组合 421"/>
            <p:cNvGrpSpPr/>
            <p:nvPr/>
          </p:nvGrpSpPr>
          <p:grpSpPr>
            <a:xfrm>
              <a:off x="2208152" y="1322634"/>
              <a:ext cx="826293" cy="148551"/>
              <a:chOff x="2208152" y="951898"/>
              <a:chExt cx="826293" cy="148551"/>
            </a:xfrm>
          </p:grpSpPr>
          <p:sp>
            <p:nvSpPr>
              <p:cNvPr id="435" name="矩形: 圆角 434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6" name="椭圆 435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7" name="椭圆 436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8" name="椭圆 437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9" name="椭圆 438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0" name="椭圆 439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1" name="椭圆 440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23" name="组合 422"/>
            <p:cNvGrpSpPr/>
            <p:nvPr/>
          </p:nvGrpSpPr>
          <p:grpSpPr>
            <a:xfrm>
              <a:off x="2208152" y="1505876"/>
              <a:ext cx="826293" cy="148551"/>
              <a:chOff x="2208152" y="951898"/>
              <a:chExt cx="826293" cy="148551"/>
            </a:xfrm>
          </p:grpSpPr>
          <p:sp>
            <p:nvSpPr>
              <p:cNvPr id="428" name="矩形: 圆角 427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9" name="椭圆 428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0" name="椭圆 429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1" name="椭圆 430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2" name="椭圆 431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3" name="椭圆 432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4" name="椭圆 433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24" name="文本框 287"/>
            <p:cNvSpPr txBox="1"/>
            <p:nvPr/>
          </p:nvSpPr>
          <p:spPr>
            <a:xfrm>
              <a:off x="1917910" y="904257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5" name="文本框 288"/>
            <p:cNvSpPr txBox="1"/>
            <p:nvPr/>
          </p:nvSpPr>
          <p:spPr>
            <a:xfrm>
              <a:off x="1926177" y="1100449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2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6" name="文本框 289"/>
            <p:cNvSpPr txBox="1"/>
            <p:nvPr/>
          </p:nvSpPr>
          <p:spPr>
            <a:xfrm>
              <a:off x="1926177" y="1277988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3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7" name="文本框 290"/>
            <p:cNvSpPr txBox="1"/>
            <p:nvPr/>
          </p:nvSpPr>
          <p:spPr>
            <a:xfrm>
              <a:off x="1932647" y="1461809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4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94" name="组合 393"/>
          <p:cNvGrpSpPr/>
          <p:nvPr/>
        </p:nvGrpSpPr>
        <p:grpSpPr>
          <a:xfrm>
            <a:off x="3025306" y="3007056"/>
            <a:ext cx="672593" cy="200025"/>
            <a:chOff x="3368388" y="1729026"/>
            <a:chExt cx="672593" cy="200025"/>
          </a:xfrm>
        </p:grpSpPr>
        <p:sp>
          <p:nvSpPr>
            <p:cNvPr id="414" name="矩形: 圆角 413"/>
            <p:cNvSpPr/>
            <p:nvPr/>
          </p:nvSpPr>
          <p:spPr>
            <a:xfrm rot="16200000">
              <a:off x="3604672" y="1492742"/>
              <a:ext cx="200025" cy="672593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5" name="椭圆 414"/>
            <p:cNvSpPr/>
            <p:nvPr/>
          </p:nvSpPr>
          <p:spPr>
            <a:xfrm rot="16200000">
              <a:off x="3397547" y="1762048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6" name="椭圆 415"/>
            <p:cNvSpPr/>
            <p:nvPr/>
          </p:nvSpPr>
          <p:spPr>
            <a:xfrm rot="16200000">
              <a:off x="3558924" y="1762048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7" name="椭圆 416"/>
            <p:cNvSpPr/>
            <p:nvPr/>
          </p:nvSpPr>
          <p:spPr>
            <a:xfrm rot="16200000">
              <a:off x="3721506" y="1759119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8" name="椭圆 417"/>
            <p:cNvSpPr/>
            <p:nvPr/>
          </p:nvSpPr>
          <p:spPr>
            <a:xfrm rot="16200000">
              <a:off x="3879154" y="1759119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95" name="组合 394"/>
          <p:cNvGrpSpPr/>
          <p:nvPr/>
        </p:nvGrpSpPr>
        <p:grpSpPr>
          <a:xfrm>
            <a:off x="3025306" y="4007054"/>
            <a:ext cx="672593" cy="200025"/>
            <a:chOff x="3368388" y="1729026"/>
            <a:chExt cx="672593" cy="200025"/>
          </a:xfrm>
        </p:grpSpPr>
        <p:sp>
          <p:nvSpPr>
            <p:cNvPr id="409" name="矩形: 圆角 408"/>
            <p:cNvSpPr/>
            <p:nvPr/>
          </p:nvSpPr>
          <p:spPr>
            <a:xfrm rot="16200000">
              <a:off x="3604672" y="1492742"/>
              <a:ext cx="200025" cy="672593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0" name="椭圆 409"/>
            <p:cNvSpPr/>
            <p:nvPr/>
          </p:nvSpPr>
          <p:spPr>
            <a:xfrm rot="16200000">
              <a:off x="3397547" y="1762048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1" name="椭圆 410"/>
            <p:cNvSpPr/>
            <p:nvPr/>
          </p:nvSpPr>
          <p:spPr>
            <a:xfrm rot="16200000">
              <a:off x="3558924" y="1762048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2" name="椭圆 411"/>
            <p:cNvSpPr/>
            <p:nvPr/>
          </p:nvSpPr>
          <p:spPr>
            <a:xfrm rot="16200000">
              <a:off x="3721506" y="1759119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3" name="椭圆 412"/>
            <p:cNvSpPr/>
            <p:nvPr/>
          </p:nvSpPr>
          <p:spPr>
            <a:xfrm rot="16200000">
              <a:off x="3879154" y="1759119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96" name="组合 395"/>
          <p:cNvGrpSpPr/>
          <p:nvPr/>
        </p:nvGrpSpPr>
        <p:grpSpPr>
          <a:xfrm>
            <a:off x="3024128" y="5261936"/>
            <a:ext cx="672593" cy="200025"/>
            <a:chOff x="3368388" y="1729026"/>
            <a:chExt cx="672593" cy="200025"/>
          </a:xfrm>
        </p:grpSpPr>
        <p:sp>
          <p:nvSpPr>
            <p:cNvPr id="404" name="矩形: 圆角 403"/>
            <p:cNvSpPr/>
            <p:nvPr/>
          </p:nvSpPr>
          <p:spPr>
            <a:xfrm rot="16200000">
              <a:off x="3604672" y="1492742"/>
              <a:ext cx="200025" cy="672593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5" name="椭圆 404"/>
            <p:cNvSpPr/>
            <p:nvPr/>
          </p:nvSpPr>
          <p:spPr>
            <a:xfrm rot="16200000">
              <a:off x="3397547" y="1762048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6" name="椭圆 405"/>
            <p:cNvSpPr/>
            <p:nvPr/>
          </p:nvSpPr>
          <p:spPr>
            <a:xfrm rot="16200000">
              <a:off x="3558924" y="1762048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7" name="椭圆 406"/>
            <p:cNvSpPr/>
            <p:nvPr/>
          </p:nvSpPr>
          <p:spPr>
            <a:xfrm rot="16200000">
              <a:off x="3721506" y="1759119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8" name="椭圆 407"/>
            <p:cNvSpPr/>
            <p:nvPr/>
          </p:nvSpPr>
          <p:spPr>
            <a:xfrm rot="16200000">
              <a:off x="3879154" y="1759119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97" name="文本框 337"/>
          <p:cNvSpPr txBox="1"/>
          <p:nvPr/>
        </p:nvSpPr>
        <p:spPr>
          <a:xfrm>
            <a:off x="686095" y="2375127"/>
            <a:ext cx="36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8" name="文本框 338"/>
          <p:cNvSpPr txBox="1"/>
          <p:nvPr/>
        </p:nvSpPr>
        <p:spPr>
          <a:xfrm>
            <a:off x="686540" y="3418162"/>
            <a:ext cx="36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9" name="文本框 339"/>
          <p:cNvSpPr txBox="1"/>
          <p:nvPr/>
        </p:nvSpPr>
        <p:spPr>
          <a:xfrm>
            <a:off x="701843" y="4723251"/>
            <a:ext cx="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0" name="矩形 399"/>
          <p:cNvSpPr/>
          <p:nvPr/>
        </p:nvSpPr>
        <p:spPr>
          <a:xfrm>
            <a:off x="6888225" y="2360025"/>
            <a:ext cx="712053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100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维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1" name="文本框 341"/>
          <p:cNvSpPr txBox="1"/>
          <p:nvPr/>
        </p:nvSpPr>
        <p:spPr>
          <a:xfrm>
            <a:off x="780136" y="1608241"/>
            <a:ext cx="1745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Word Embedding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2" name="文本框 342"/>
          <p:cNvSpPr txBox="1"/>
          <p:nvPr/>
        </p:nvSpPr>
        <p:spPr>
          <a:xfrm>
            <a:off x="1200660" y="1332199"/>
            <a:ext cx="712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300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维</a:t>
            </a:r>
          </a:p>
        </p:txBody>
      </p:sp>
      <p:sp>
        <p:nvSpPr>
          <p:cNvPr id="403" name="文本框 344"/>
          <p:cNvSpPr txBox="1"/>
          <p:nvPr/>
        </p:nvSpPr>
        <p:spPr>
          <a:xfrm>
            <a:off x="7942953" y="4378883"/>
            <a:ext cx="87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输出层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softmax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9" name="内容占位符 4"/>
          <p:cNvSpPr txBox="1">
            <a:spLocks/>
          </p:cNvSpPr>
          <p:nvPr/>
        </p:nvSpPr>
        <p:spPr bwMode="auto">
          <a:xfrm>
            <a:off x="599965" y="919868"/>
            <a:ext cx="6265789" cy="542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45000"/>
              </a:spcBef>
              <a:buClr>
                <a:srgbClr val="FBB030"/>
              </a:buClr>
            </a:pPr>
            <a:r>
              <a:rPr lang="en-US" altLang="zh-CN" sz="2000" dirty="0">
                <a:solidFill>
                  <a:schemeClr val="tx1"/>
                </a:solidFill>
              </a:rPr>
              <a:t>CNN</a:t>
            </a:r>
            <a:endParaRPr lang="zh-CN" altLang="en-US" sz="2000" b="1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230" name="标题 1">
            <a:extLst>
              <a:ext uri="{FF2B5EF4-FFF2-40B4-BE49-F238E27FC236}">
                <a16:creationId xmlns:a16="http://schemas.microsoft.com/office/drawing/2014/main" id="{5EB24BFF-3626-464E-868C-032135998FEC}"/>
              </a:ext>
            </a:extLst>
          </p:cNvPr>
          <p:cNvSpPr txBox="1">
            <a:spLocks/>
          </p:cNvSpPr>
          <p:nvPr/>
        </p:nvSpPr>
        <p:spPr>
          <a:xfrm>
            <a:off x="224732" y="164910"/>
            <a:ext cx="8229600" cy="615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3.</a:t>
            </a:r>
            <a:r>
              <a:rPr kumimoji="1" lang="zh-CN" altLang="en-US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数据应用</a:t>
            </a:r>
            <a:r>
              <a:rPr kumimoji="1" lang="en-US" altLang="zh-CN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——</a:t>
            </a:r>
            <a:r>
              <a:rPr kumimoji="1" lang="zh-CN" altLang="en-US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用户标签</a:t>
            </a:r>
          </a:p>
        </p:txBody>
      </p:sp>
    </p:spTree>
    <p:extLst>
      <p:ext uri="{BB962C8B-B14F-4D97-AF65-F5344CB8AC3E}">
        <p14:creationId xmlns:p14="http://schemas.microsoft.com/office/powerpoint/2010/main" val="33202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4460</TotalTime>
  <Words>341</Words>
  <Application>Microsoft Macintosh PowerPoint</Application>
  <PresentationFormat>全屏显示(4:3)</PresentationFormat>
  <Paragraphs>166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宋体</vt:lpstr>
      <vt:lpstr>微软雅黑</vt:lpstr>
      <vt:lpstr>PingFang SC</vt:lpstr>
      <vt:lpstr>Segoe</vt:lpstr>
      <vt:lpstr>Arial</vt:lpstr>
      <vt:lpstr>Calibri</vt:lpstr>
      <vt:lpstr>Calisto MT</vt:lpstr>
      <vt:lpstr>Office Theme</vt:lpstr>
      <vt:lpstr>用户画像分析</vt:lpstr>
      <vt:lpstr>PowerPoint 演示文稿</vt:lpstr>
      <vt:lpstr>2. 数据获取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liang song</cp:lastModifiedBy>
  <cp:revision>40</cp:revision>
  <dcterms:created xsi:type="dcterms:W3CDTF">2014-01-14T12:05:24Z</dcterms:created>
  <dcterms:modified xsi:type="dcterms:W3CDTF">2018-07-05T05:06:34Z</dcterms:modified>
</cp:coreProperties>
</file>