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2" r:id="rId3"/>
    <p:sldId id="262" r:id="rId4"/>
    <p:sldId id="257" r:id="rId5"/>
    <p:sldId id="258" r:id="rId6"/>
    <p:sldId id="267" r:id="rId7"/>
    <p:sldId id="260" r:id="rId8"/>
    <p:sldId id="263" r:id="rId9"/>
    <p:sldId id="265" r:id="rId10"/>
    <p:sldId id="266" r:id="rId11"/>
    <p:sldId id="269" r:id="rId12"/>
    <p:sldId id="270" r:id="rId13"/>
    <p:sldId id="27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07"/>
    <p:restoredTop sz="94643"/>
  </p:normalViewPr>
  <p:slideViewPr>
    <p:cSldViewPr snapToGrid="0" snapToObjects="1">
      <p:cViewPr varScale="1">
        <p:scale>
          <a:sx n="105" d="100"/>
          <a:sy n="105" d="100"/>
        </p:scale>
        <p:origin x="10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ED06C2-4BB2-4648-84B2-6606C2800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CD3FF57-A2DB-CE4F-B9BD-E380E5ADB8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145DF3-36C4-7040-9733-39FFCA32E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F86C-2F0A-9648-809C-FCD9343A66AF}" type="datetimeFigureOut">
              <a:rPr kumimoji="1" lang="zh-CN" altLang="en-US" smtClean="0"/>
              <a:t>2018/6/21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479FBC-CCA5-B244-9251-17E75AB02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83488E-5A6E-704F-9861-FF241FD00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EF862-5F2B-C44F-AABB-A2B60DD9A7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3053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C14A93-888C-7E46-963A-5CF8B6178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511A05-BB06-F749-AF87-50F84559E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319818-B0AB-014E-A748-90B96B3AC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F86C-2F0A-9648-809C-FCD9343A66AF}" type="datetimeFigureOut">
              <a:rPr kumimoji="1" lang="zh-CN" altLang="en-US" smtClean="0"/>
              <a:t>2018/6/21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CD54AD-33A5-D84D-8765-DCA99CFC4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E98FDE-7C69-5544-8076-F84405AB8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EF862-5F2B-C44F-AABB-A2B60DD9A7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7244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815C1D7-1ED4-FE46-B42B-619C56E067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5D3CE9-922D-764F-9A7C-79EA62EB6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30C38A-32DE-514A-87BF-AE121DF70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F86C-2F0A-9648-809C-FCD9343A66AF}" type="datetimeFigureOut">
              <a:rPr kumimoji="1" lang="zh-CN" altLang="en-US" smtClean="0"/>
              <a:t>2018/6/21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522872-B6CF-4A49-A3AD-650DEE92A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689EC0-9771-8747-B0C2-4C21A9961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EF862-5F2B-C44F-AABB-A2B60DD9A7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7348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714F17-2CB6-BC48-8C68-8C735695D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490F1F-0BFE-2E42-BB0B-7F7E0927F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222473-0B5C-BE48-97E5-53ED9BAE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F86C-2F0A-9648-809C-FCD9343A66AF}" type="datetimeFigureOut">
              <a:rPr kumimoji="1" lang="zh-CN" altLang="en-US" smtClean="0"/>
              <a:t>2018/6/21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AE8A2C-4713-274E-AF57-AEB8884C3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47CFC9-94E6-0D47-B76B-661429F21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EF862-5F2B-C44F-AABB-A2B60DD9A7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6922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1653D-7BEA-F242-8FD9-69F8B6AC0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CB21C5-4CC2-D34C-8825-EFB99F125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BA44B9-8A82-564F-83EC-7FAE10C2D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F86C-2F0A-9648-809C-FCD9343A66AF}" type="datetimeFigureOut">
              <a:rPr kumimoji="1" lang="zh-CN" altLang="en-US" smtClean="0"/>
              <a:t>2018/6/21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D58F57-4F4E-1E43-9988-4EFE2EB0C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200A20-7BA0-1E49-94D8-1A12E8A3C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EF862-5F2B-C44F-AABB-A2B60DD9A7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2281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2CF99D-D140-0047-950C-DA7C340ED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43D93F-6257-014F-A2D1-684005BEA1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B7D77D-6979-604D-BB3C-95970486E1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F61DCC-C30D-D942-AFA7-44BA0FF3B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F86C-2F0A-9648-809C-FCD9343A66AF}" type="datetimeFigureOut">
              <a:rPr kumimoji="1" lang="zh-CN" altLang="en-US" smtClean="0"/>
              <a:t>2018/6/21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1CC34E-373A-E44A-9350-A8A6708FF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80EC48-8280-E242-BFC9-C107909E7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EF862-5F2B-C44F-AABB-A2B60DD9A7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1253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9D754A-D85E-D343-B81B-718F2F519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EFFF6D-FDCB-1A46-8AC7-251C8F5A8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037EC4-F1CD-AB49-9C0D-DAD6102FB5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8C1CE09-7AD9-4A44-9E9C-BD9C47B45F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36CAAF-FA1D-3945-8BD4-5202BCEA8E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F5FA90C-7E83-6340-AF6A-A8AC09BE6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F86C-2F0A-9648-809C-FCD9343A66AF}" type="datetimeFigureOut">
              <a:rPr kumimoji="1" lang="zh-CN" altLang="en-US" smtClean="0"/>
              <a:t>2018/6/21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54B0120-5F5D-904C-A1CF-2625FE4AB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7708F38-2196-B34E-AA6C-E5150E834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EF862-5F2B-C44F-AABB-A2B60DD9A7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4918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1E21EC-2EDF-AF42-9068-24019E6CD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00E1E74-42F9-4643-95A5-B3953F327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F86C-2F0A-9648-809C-FCD9343A66AF}" type="datetimeFigureOut">
              <a:rPr kumimoji="1" lang="zh-CN" altLang="en-US" smtClean="0"/>
              <a:t>2018/6/21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B99C399-7B89-844A-A357-42B2F2BFB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B5B920-99C6-CC4E-9C0A-ED1BA6D3C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EF862-5F2B-C44F-AABB-A2B60DD9A7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2050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70430A9-1716-0F46-B248-7B136845F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F86C-2F0A-9648-809C-FCD9343A66AF}" type="datetimeFigureOut">
              <a:rPr kumimoji="1" lang="zh-CN" altLang="en-US" smtClean="0"/>
              <a:t>2018/6/21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ABF53A9-E8DE-EE46-B6C0-516E35400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923752-F3C0-E142-8E01-92FAC504C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EF862-5F2B-C44F-AABB-A2B60DD9A7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899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E7C984-5E03-494E-8234-A57E96DD9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30EECE-ED23-FF45-B449-B691FF861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541AD8-3562-254C-B6B7-B08C11BDE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9A6379-8EF7-4745-8C2A-6E8B5CF20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F86C-2F0A-9648-809C-FCD9343A66AF}" type="datetimeFigureOut">
              <a:rPr kumimoji="1" lang="zh-CN" altLang="en-US" smtClean="0"/>
              <a:t>2018/6/21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700E39-8DD0-4F4D-AF91-2B10A9ED9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C3DE4A-FD02-324C-A209-246CDEE61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EF862-5F2B-C44F-AABB-A2B60DD9A7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1691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C1670-AD45-704C-B47A-84F55FB4C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8EDB5D-80E5-494C-B0B2-FFD0FB102C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00FDF1-DAF2-A346-A8D5-89481160D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22FC52-C6DE-EB40-BCC8-15FA7F71A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F86C-2F0A-9648-809C-FCD9343A66AF}" type="datetimeFigureOut">
              <a:rPr kumimoji="1" lang="zh-CN" altLang="en-US" smtClean="0"/>
              <a:t>2018/6/21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0E9F90-8FB9-AB4D-9425-77375B63E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1D9099-3571-6446-B091-40827295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EF862-5F2B-C44F-AABB-A2B60DD9A7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828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7377286-0E1B-CE4F-92A5-6A7E66C80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D79711-1285-014D-A2D5-05C951DB9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BE7FA2-683C-4D4E-A7E1-D5811C51D9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EF86C-2F0A-9648-809C-FCD9343A66AF}" type="datetimeFigureOut">
              <a:rPr kumimoji="1" lang="zh-CN" altLang="en-US" smtClean="0"/>
              <a:t>2018/6/21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D792D5-4D98-3140-9805-AD139C2AE8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D7D6D8-935E-F04B-AE1E-6ACBA6F2E8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EF862-5F2B-C44F-AABB-A2B60DD9A7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2773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36FEAC-826C-A940-A520-F0EBF3BD91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5915"/>
            <a:ext cx="9144000" cy="2387600"/>
          </a:xfrm>
        </p:spPr>
        <p:txBody>
          <a:bodyPr>
            <a:normAutofit/>
          </a:bodyPr>
          <a:lstStyle/>
          <a:p>
            <a:r>
              <a:rPr kumimoji="1" lang="zh-CN" altLang="en-US" sz="4400" b="1" dirty="0"/>
              <a:t>由文本分类得到用户标签</a:t>
            </a:r>
          </a:p>
        </p:txBody>
      </p:sp>
    </p:spTree>
    <p:extLst>
      <p:ext uri="{BB962C8B-B14F-4D97-AF65-F5344CB8AC3E}">
        <p14:creationId xmlns:p14="http://schemas.microsoft.com/office/powerpoint/2010/main" val="406693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AF5AD68-C94A-9846-B49F-590AB784171F}"/>
              </a:ext>
            </a:extLst>
          </p:cNvPr>
          <p:cNvSpPr txBox="1"/>
          <p:nvPr/>
        </p:nvSpPr>
        <p:spPr>
          <a:xfrm>
            <a:off x="257177" y="242888"/>
            <a:ext cx="3228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en-US" altLang="zh-CN" sz="2800" dirty="0">
                <a:solidFill>
                  <a:prstClr val="black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4.</a:t>
            </a:r>
            <a:r>
              <a:rPr kumimoji="1" lang="zh-CN" altLang="en-US" sz="2800">
                <a:solidFill>
                  <a:prstClr val="black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特征权重</a:t>
            </a:r>
            <a:endParaRPr kumimoji="1" lang="en-US" altLang="zh-CN" sz="2800" dirty="0">
              <a:solidFill>
                <a:prstClr val="black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442F357-49B4-7445-B604-0AE0BE536281}"/>
              </a:ext>
            </a:extLst>
          </p:cNvPr>
          <p:cNvSpPr/>
          <p:nvPr/>
        </p:nvSpPr>
        <p:spPr>
          <a:xfrm>
            <a:off x="442915" y="766108"/>
            <a:ext cx="11029948" cy="8956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代码实现</a:t>
            </a:r>
            <a:endParaRPr kumimoji="1" lang="en-US" altLang="zh-CN" sz="2400" b="1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kumimoji="1" lang="en-US" altLang="zh-CN" sz="2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1.</a:t>
            </a:r>
            <a:r>
              <a:rPr kumimoji="1"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在第三步中，利用每个特征值的</a:t>
            </a:r>
            <a:r>
              <a:rPr kumimoji="1"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a+b</a:t>
            </a:r>
            <a:r>
              <a:rPr kumimoji="1"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以及文档总数，求得</a:t>
            </a:r>
            <a:r>
              <a:rPr kumimoji="1"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IDF</a:t>
            </a:r>
          </a:p>
          <a:p>
            <a:pPr algn="ctr">
              <a:lnSpc>
                <a:spcPct val="150000"/>
              </a:lnSpc>
            </a:pPr>
            <a:r>
              <a:rPr lang="en" altLang="zh-CN" sz="2400" dirty="0"/>
              <a:t>IDF = math.log(</a:t>
            </a:r>
            <a:r>
              <a:rPr lang="en" altLang="zh-CN" sz="2400" dirty="0">
                <a:solidFill>
                  <a:srgbClr val="8888C6"/>
                </a:solidFill>
              </a:rPr>
              <a:t>float</a:t>
            </a:r>
            <a:r>
              <a:rPr lang="en" altLang="zh-CN" sz="2400" dirty="0"/>
              <a:t>(</a:t>
            </a:r>
            <a:r>
              <a:rPr lang="en" altLang="zh-CN" sz="2400" dirty="0">
                <a:solidFill>
                  <a:srgbClr val="94558D"/>
                </a:solidFill>
              </a:rPr>
              <a:t>self</a:t>
            </a:r>
            <a:r>
              <a:rPr lang="en" altLang="zh-CN" sz="2400" dirty="0"/>
              <a:t>.N) / (a + b + </a:t>
            </a:r>
            <a:r>
              <a:rPr lang="en" altLang="zh-CN" sz="2400" dirty="0">
                <a:solidFill>
                  <a:srgbClr val="6897BB"/>
                </a:solidFill>
              </a:rPr>
              <a:t>1</a:t>
            </a:r>
            <a:r>
              <a:rPr lang="en" altLang="zh-CN" sz="2400" dirty="0"/>
              <a:t>))</a:t>
            </a:r>
            <a:endParaRPr kumimoji="1" lang="en-US" altLang="zh-CN" sz="2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2.</a:t>
            </a:r>
            <a:r>
              <a:rPr kumimoji="1"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由特征值在每篇文章中的词频</a:t>
            </a:r>
            <a:r>
              <a:rPr lang="en" altLang="zh-CN" sz="2400" dirty="0"/>
              <a:t>counter</a:t>
            </a:r>
            <a:r>
              <a:rPr kumimoji="1"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以及每篇文章的词数</a:t>
            </a:r>
            <a:r>
              <a:rPr lang="en" altLang="zh-CN" sz="2400" dirty="0"/>
              <a:t>length</a:t>
            </a:r>
            <a:r>
              <a:rPr kumimoji="1"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，求得</a:t>
            </a:r>
            <a:r>
              <a:rPr kumimoji="1"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TF</a:t>
            </a:r>
          </a:p>
          <a:p>
            <a:pPr algn="ctr">
              <a:lnSpc>
                <a:spcPct val="150000"/>
              </a:lnSpc>
            </a:pPr>
            <a:r>
              <a:rPr lang="en" altLang="zh-CN" sz="2400" dirty="0"/>
              <a:t>tf = counter / length</a:t>
            </a:r>
            <a:endParaRPr kumimoji="1" lang="en-US" altLang="zh-CN" sz="2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3.</a:t>
            </a:r>
            <a:r>
              <a:rPr kumimoji="1"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得到每个词在每个文章下的</a:t>
            </a:r>
            <a:r>
              <a:rPr kumimoji="1"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TFIDF</a:t>
            </a:r>
          </a:p>
          <a:p>
            <a:pPr algn="ctr">
              <a:lnSpc>
                <a:spcPct val="150000"/>
              </a:lnSpc>
            </a:pPr>
            <a:r>
              <a:rPr lang="en" altLang="zh-CN" sz="2400" dirty="0"/>
              <a:t>tf_idf = tf * </a:t>
            </a:r>
            <a:r>
              <a:rPr lang="en" altLang="zh-CN" dirty="0"/>
              <a:t>float</a:t>
            </a:r>
            <a:r>
              <a:rPr lang="en" altLang="zh-CN" sz="2400" dirty="0"/>
              <a:t>(idf)</a:t>
            </a:r>
            <a:endParaRPr kumimoji="1" lang="en-US" altLang="zh-CN" sz="2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2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kumimoji="1" lang="en-US" altLang="zh-CN" sz="2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8462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8E781C5-97A1-5147-B72F-D5B3FB6FCC63}"/>
              </a:ext>
            </a:extLst>
          </p:cNvPr>
          <p:cNvSpPr txBox="1"/>
          <p:nvPr/>
        </p:nvSpPr>
        <p:spPr>
          <a:xfrm>
            <a:off x="257176" y="242888"/>
            <a:ext cx="4557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prstClr val="black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5.</a:t>
            </a:r>
            <a:r>
              <a:rPr kumimoji="1" lang="zh-CN" altLang="en-US" sz="2800">
                <a:latin typeface="PingFang SC" panose="020B0400000000000000" pitchFamily="34" charset="-122"/>
                <a:ea typeface="PingFang SC" panose="020B0400000000000000" pitchFamily="34" charset="-122"/>
              </a:rPr>
              <a:t>构造矩阵</a:t>
            </a:r>
            <a:endParaRPr kumimoji="1" lang="en-US" altLang="zh-CN" sz="2800" dirty="0">
              <a:solidFill>
                <a:prstClr val="black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053E30D-25C4-8A47-993E-1C138C425F84}"/>
              </a:ext>
            </a:extLst>
          </p:cNvPr>
          <p:cNvSpPr txBox="1"/>
          <p:nvPr/>
        </p:nvSpPr>
        <p:spPr>
          <a:xfrm>
            <a:off x="700088" y="766108"/>
            <a:ext cx="9629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numpy</a:t>
            </a:r>
            <a:r>
              <a:rPr kumimoji="1"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函数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E9ACBB0-9516-5640-8311-EE27F6E06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1430338"/>
            <a:ext cx="11887200" cy="45974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C38C72D-540B-B546-9669-0BD25ADDB8E9}"/>
              </a:ext>
            </a:extLst>
          </p:cNvPr>
          <p:cNvSpPr txBox="1"/>
          <p:nvPr/>
        </p:nvSpPr>
        <p:spPr>
          <a:xfrm>
            <a:off x="700088" y="6230303"/>
            <a:ext cx="3664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注意：</a:t>
            </a:r>
            <a:r>
              <a:rPr kumimoji="1" lang="en-US" altLang="zh-CN" dirty="0"/>
              <a:t>y</a:t>
            </a:r>
            <a:r>
              <a:rPr kumimoji="1" lang="zh-CN" altLang="en-US" dirty="0"/>
              <a:t>不是矩阵，而是</a:t>
            </a:r>
            <a:r>
              <a:rPr kumimoji="1" lang="en-US" altLang="zh-CN" dirty="0"/>
              <a:t>array</a:t>
            </a:r>
            <a:r>
              <a:rPr kumimoji="1" lang="zh-CN" altLang="en-US" dirty="0"/>
              <a:t>形式</a:t>
            </a:r>
          </a:p>
        </p:txBody>
      </p:sp>
    </p:spTree>
    <p:extLst>
      <p:ext uri="{BB962C8B-B14F-4D97-AF65-F5344CB8AC3E}">
        <p14:creationId xmlns:p14="http://schemas.microsoft.com/office/powerpoint/2010/main" val="1961031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AF5AD68-C94A-9846-B49F-590AB784171F}"/>
              </a:ext>
            </a:extLst>
          </p:cNvPr>
          <p:cNvSpPr txBox="1"/>
          <p:nvPr/>
        </p:nvSpPr>
        <p:spPr>
          <a:xfrm>
            <a:off x="257177" y="242888"/>
            <a:ext cx="3228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en-US" altLang="zh-CN" sz="2800" dirty="0">
                <a:solidFill>
                  <a:prstClr val="black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6.</a:t>
            </a:r>
            <a:r>
              <a:rPr kumimoji="1" lang="zh-CN" altLang="en-US" sz="2800">
                <a:solidFill>
                  <a:prstClr val="black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分类器</a:t>
            </a:r>
            <a:endParaRPr kumimoji="1" lang="en-US" altLang="zh-CN" sz="2800" dirty="0">
              <a:solidFill>
                <a:prstClr val="black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442F357-49B4-7445-B604-0AE0BE536281}"/>
              </a:ext>
            </a:extLst>
          </p:cNvPr>
          <p:cNvSpPr/>
          <p:nvPr/>
        </p:nvSpPr>
        <p:spPr>
          <a:xfrm>
            <a:off x="442915" y="766108"/>
            <a:ext cx="11029948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朴素贝叶斯</a:t>
            </a:r>
            <a:endParaRPr kumimoji="1" lang="en-US" altLang="zh-CN" sz="2400" b="1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对于有多个特征的情况，假设特征之间相互独立</a:t>
            </a:r>
          </a:p>
          <a:p>
            <a:endParaRPr kumimoji="1" lang="en-US" altLang="zh-CN" sz="2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kumimoji="1" lang="en-US" altLang="zh-CN" sz="2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en" altLang="zh-CN" sz="2800" dirty="0"/>
              <a:t>sklearn.naive_bayes.MultinomialNB</a:t>
            </a:r>
            <a:r>
              <a:rPr lang="en" altLang="zh-CN" dirty="0"/>
              <a:t>(</a:t>
            </a:r>
            <a:r>
              <a:rPr lang="en" altLang="zh-CN" i="1" dirty="0"/>
              <a:t>alpha=1.0</a:t>
            </a:r>
            <a:r>
              <a:rPr lang="en" altLang="zh-CN" dirty="0"/>
              <a:t>, </a:t>
            </a:r>
            <a:r>
              <a:rPr lang="en" altLang="zh-CN" i="1" dirty="0"/>
              <a:t>fit_prior=True</a:t>
            </a:r>
            <a:r>
              <a:rPr lang="en" altLang="zh-CN" dirty="0"/>
              <a:t>, </a:t>
            </a:r>
            <a:r>
              <a:rPr lang="en" altLang="zh-CN" i="1" dirty="0"/>
              <a:t>class_prior=None</a:t>
            </a:r>
            <a:r>
              <a:rPr lang="en" altLang="zh-CN" dirty="0"/>
              <a:t>)</a:t>
            </a: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pic>
        <p:nvPicPr>
          <p:cNvPr id="8196" name="Picture 4" descr="p （ （ 特 征 1 特 征 2 ， 特 征 3 〗 类 别 》 p （ 类 别 ） &#10;p （ 类 别 I( 特 征 1 特 征 2 特 征 3 ） ） ： &#10;p （ 特 征 1 ， 特 征 2 ， 特 征 3 ） &#10;p （ 特 征 1 | 类 别 ） （ 特 征 2 | 类 别 p （ 特 征 3 | 类 别 p （ 类 别 ） &#10;p （ 特 征 1 》 p （ 特 征 2 》 p （ 特 征 3 ） ">
            <a:extLst>
              <a:ext uri="{FF2B5EF4-FFF2-40B4-BE49-F238E27FC236}">
                <a16:creationId xmlns:a16="http://schemas.microsoft.com/office/drawing/2014/main" id="{E14242A1-B0BC-974E-8527-9972F21CF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795" y="2019544"/>
            <a:ext cx="9086850" cy="192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62D5E0C-6234-A247-9ED1-BEE7DC5A9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849" y="4864100"/>
            <a:ext cx="8210741" cy="169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899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AF5AD68-C94A-9846-B49F-590AB784171F}"/>
              </a:ext>
            </a:extLst>
          </p:cNvPr>
          <p:cNvSpPr txBox="1"/>
          <p:nvPr/>
        </p:nvSpPr>
        <p:spPr>
          <a:xfrm>
            <a:off x="257177" y="242888"/>
            <a:ext cx="3228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en-US" altLang="zh-CN" sz="2800" dirty="0">
                <a:solidFill>
                  <a:prstClr val="black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7.</a:t>
            </a:r>
            <a:r>
              <a:rPr kumimoji="1" lang="zh-CN" altLang="en-US" sz="2800" dirty="0">
                <a:solidFill>
                  <a:prstClr val="black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结果</a:t>
            </a:r>
            <a:endParaRPr kumimoji="1" lang="en-US" altLang="zh-CN" sz="2800" dirty="0">
              <a:solidFill>
                <a:prstClr val="black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442F357-49B4-7445-B604-0AE0BE536281}"/>
              </a:ext>
            </a:extLst>
          </p:cNvPr>
          <p:cNvSpPr/>
          <p:nvPr/>
        </p:nvSpPr>
        <p:spPr>
          <a:xfrm>
            <a:off x="442915" y="766108"/>
            <a:ext cx="110299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4A9B448-4BD1-184E-9F51-D03F2B454DE5}"/>
              </a:ext>
            </a:extLst>
          </p:cNvPr>
          <p:cNvSpPr txBox="1"/>
          <p:nvPr/>
        </p:nvSpPr>
        <p:spPr>
          <a:xfrm>
            <a:off x="757238" y="941261"/>
            <a:ext cx="9629775" cy="669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参与构造矩阵的文档总数：  </a:t>
            </a:r>
            <a:r>
              <a:rPr kumimoji="1"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38293</a:t>
            </a:r>
          </a:p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特征值数目： </a:t>
            </a:r>
            <a:r>
              <a:rPr kumimoji="1"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1167</a:t>
            </a:r>
          </a:p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得到训练矩阵</a:t>
            </a:r>
          </a:p>
          <a:p>
            <a:pPr>
              <a:lnSpc>
                <a:spcPct val="150000"/>
              </a:lnSpc>
            </a:pPr>
            <a:r>
              <a:rPr kumimoji="1"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(38293, 1167) (38293, 1)    </a:t>
            </a:r>
          </a:p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参与构造矩阵的文档总数：  </a:t>
            </a:r>
            <a:r>
              <a:rPr kumimoji="1"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9579       </a:t>
            </a:r>
          </a:p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得到测试矩阵</a:t>
            </a:r>
          </a:p>
          <a:p>
            <a:pPr>
              <a:lnSpc>
                <a:spcPct val="150000"/>
              </a:lnSpc>
            </a:pPr>
            <a:r>
              <a:rPr kumimoji="1"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(9579, 1167) (9579, 1)</a:t>
            </a:r>
          </a:p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开始训练</a:t>
            </a:r>
          </a:p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模型：  </a:t>
            </a:r>
            <a:r>
              <a:rPr kumimoji="1" lang="en" altLang="zh-CN" sz="24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MultinomialNB</a:t>
            </a:r>
            <a:r>
              <a:rPr kumimoji="1" lang="en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(alpha=1.0, class_prior=None, fit_prior=True)</a:t>
            </a:r>
          </a:p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测试准确率： </a:t>
            </a:r>
            <a:r>
              <a:rPr kumimoji="1"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0.694226954797</a:t>
            </a:r>
          </a:p>
          <a:p>
            <a:pPr>
              <a:lnSpc>
                <a:spcPct val="150000"/>
              </a:lnSpc>
            </a:pPr>
            <a:endParaRPr kumimoji="1" lang="en-US" altLang="zh-CN" sz="2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ct val="150000"/>
              </a:lnSpc>
            </a:pPr>
            <a:endParaRPr kumimoji="1" lang="zh-CN" altLang="en-US" sz="2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1004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AF5AD68-C94A-9846-B49F-590AB784171F}"/>
              </a:ext>
            </a:extLst>
          </p:cNvPr>
          <p:cNvSpPr txBox="1"/>
          <p:nvPr/>
        </p:nvSpPr>
        <p:spPr>
          <a:xfrm>
            <a:off x="257177" y="242888"/>
            <a:ext cx="3228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zh-CN" altLang="en-US" sz="2800" dirty="0">
                <a:solidFill>
                  <a:prstClr val="black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代码说明</a:t>
            </a:r>
            <a:endParaRPr kumimoji="1" lang="en-US" altLang="zh-CN" sz="2800" dirty="0">
              <a:solidFill>
                <a:prstClr val="black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442F357-49B4-7445-B604-0AE0BE536281}"/>
              </a:ext>
            </a:extLst>
          </p:cNvPr>
          <p:cNvSpPr/>
          <p:nvPr/>
        </p:nvSpPr>
        <p:spPr>
          <a:xfrm>
            <a:off x="442915" y="766108"/>
            <a:ext cx="110299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4A9B448-4BD1-184E-9F51-D03F2B454DE5}"/>
              </a:ext>
            </a:extLst>
          </p:cNvPr>
          <p:cNvSpPr txBox="1"/>
          <p:nvPr/>
        </p:nvSpPr>
        <p:spPr>
          <a:xfrm>
            <a:off x="769430" y="1014413"/>
            <a:ext cx="9629775" cy="3921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代码环境：</a:t>
            </a:r>
            <a:r>
              <a:rPr kumimoji="1"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python3.6</a:t>
            </a:r>
            <a:r>
              <a:rPr kumimoji="1"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  </a:t>
            </a:r>
            <a:r>
              <a:rPr kumimoji="1"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Mac</a:t>
            </a:r>
            <a:r>
              <a:rPr kumimoji="1"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系统</a:t>
            </a:r>
            <a:endParaRPr kumimoji="1" lang="en-US" altLang="zh-CN" sz="2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	</a:t>
            </a:r>
            <a:r>
              <a:rPr kumimoji="1"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      </a:t>
            </a:r>
            <a:r>
              <a:rPr kumimoji="1" lang="en-US" altLang="zh-CN" sz="24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thulac</a:t>
            </a:r>
            <a:r>
              <a:rPr kumimoji="1"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分词  </a:t>
            </a:r>
            <a:r>
              <a:rPr kumimoji="1"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numpy</a:t>
            </a:r>
            <a:r>
              <a:rPr kumimoji="1"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re</a:t>
            </a:r>
          </a:p>
          <a:p>
            <a:pPr>
              <a:lnSpc>
                <a:spcPct val="150000"/>
              </a:lnSpc>
            </a:pPr>
            <a:r>
              <a:rPr kumimoji="1"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	</a:t>
            </a:r>
            <a:r>
              <a:rPr kumimoji="1"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      </a:t>
            </a:r>
            <a:endParaRPr kumimoji="1" lang="en-US" altLang="zh-CN" sz="2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使用说明：</a:t>
            </a:r>
            <a:endParaRPr kumimoji="1" lang="en-US" altLang="zh-CN" sz="2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直接用</a:t>
            </a:r>
            <a:r>
              <a:rPr kumimoji="1"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main</a:t>
            </a:r>
            <a:r>
              <a:rPr kumimoji="1"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（）函数进入，修改注释后加</a:t>
            </a:r>
            <a:r>
              <a:rPr kumimoji="1"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@</a:t>
            </a:r>
            <a:r>
              <a:rPr kumimoji="1"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的地方就好</a:t>
            </a:r>
            <a:endParaRPr kumimoji="1" lang="en-US" altLang="zh-CN" sz="2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2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ct val="150000"/>
              </a:lnSpc>
            </a:pPr>
            <a:endParaRPr kumimoji="1" lang="zh-CN" altLang="en-US" sz="2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045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B04DC3-BDB1-D54B-9917-3FC4FC462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520" y="304800"/>
            <a:ext cx="10515600" cy="5750243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语料库获取</a:t>
            </a:r>
            <a:endParaRPr kumimoji="1" lang="en-US" altLang="zh-CN" sz="2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0" indent="0">
              <a:buNone/>
            </a:pPr>
            <a:r>
              <a:rPr kumimoji="1"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	</a:t>
            </a:r>
            <a:r>
              <a:rPr kumimoji="1"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用爬虫爬取新闻排行榜</a:t>
            </a:r>
            <a:r>
              <a:rPr kumimoji="1"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7</a:t>
            </a:r>
            <a:r>
              <a:rPr kumimoji="1"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天的新闻</a:t>
            </a:r>
            <a:endParaRPr kumimoji="1" lang="en-US" altLang="zh-CN" sz="2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0" indent="0">
              <a:buNone/>
            </a:pPr>
            <a:r>
              <a:rPr kumimoji="1"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	</a:t>
            </a:r>
            <a:r>
              <a:rPr kumimoji="1"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一共</a:t>
            </a:r>
            <a:r>
              <a:rPr kumimoji="1"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17</a:t>
            </a:r>
            <a:r>
              <a:rPr kumimoji="1"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类，用了</a:t>
            </a:r>
            <a:r>
              <a:rPr kumimoji="1"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2-14</a:t>
            </a:r>
            <a:r>
              <a:rPr kumimoji="1"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类</a:t>
            </a:r>
            <a:endParaRPr kumimoji="1" lang="en-US" altLang="zh-CN" sz="2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0" indent="0">
              <a:buNone/>
            </a:pPr>
            <a:r>
              <a:rPr kumimoji="1"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	</a:t>
            </a:r>
            <a:r>
              <a:rPr kumimoji="1"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只取标题和内容，每条新闻单独放在一个</a:t>
            </a:r>
            <a:r>
              <a:rPr kumimoji="1"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txt</a:t>
            </a:r>
            <a:r>
              <a:rPr kumimoji="1"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4A4B93-EADB-044B-8DDD-CB9C2C841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359" y="2346643"/>
            <a:ext cx="754380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51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B04DC3-BDB1-D54B-9917-3FC4FC462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520" y="304800"/>
            <a:ext cx="10515600" cy="5750243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程序流程</a:t>
            </a:r>
            <a:endParaRPr kumimoji="1" lang="en-US" altLang="zh-CN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	</a:t>
            </a:r>
            <a:r>
              <a:rPr kumimoji="1"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1.</a:t>
            </a:r>
            <a:r>
              <a:rPr kumimoji="1"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预处理  </a:t>
            </a:r>
            <a:endParaRPr kumimoji="1" lang="en-US" altLang="zh-CN" sz="2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	2.</a:t>
            </a:r>
            <a:r>
              <a:rPr kumimoji="1"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划分训练集和测试集           </a:t>
            </a:r>
            <a:endParaRPr kumimoji="1" lang="en-US" altLang="zh-CN" sz="2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	3.</a:t>
            </a:r>
            <a:r>
              <a:rPr kumimoji="1"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用训练集提取特征值（选取词库</a:t>
            </a:r>
            <a:r>
              <a:rPr kumimoji="1"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0.5%</a:t>
            </a:r>
            <a:r>
              <a:rPr kumimoji="1"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），采用</a:t>
            </a:r>
            <a:r>
              <a:rPr kumimoji="1"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CHI2</a:t>
            </a:r>
            <a:r>
              <a:rPr kumimoji="1"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的方式 </a:t>
            </a:r>
            <a:endParaRPr kumimoji="1" lang="en-US" altLang="zh-CN" sz="2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	3.</a:t>
            </a:r>
            <a:r>
              <a:rPr kumimoji="1"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特征权重（</a:t>
            </a:r>
            <a:r>
              <a:rPr kumimoji="1"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TFIDF</a:t>
            </a:r>
            <a:r>
              <a:rPr kumimoji="1"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）</a:t>
            </a:r>
            <a:endParaRPr kumimoji="1" lang="en-US" altLang="zh-CN" sz="2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	4.</a:t>
            </a:r>
            <a:r>
              <a:rPr kumimoji="1"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构造矩阵</a:t>
            </a:r>
            <a:endParaRPr kumimoji="1" lang="en-US" altLang="zh-CN" sz="2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	5.</a:t>
            </a:r>
            <a:r>
              <a:rPr kumimoji="1"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分类（朴素贝叶斯）</a:t>
            </a:r>
            <a:r>
              <a:rPr kumimoji="1"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sklearn</a:t>
            </a:r>
          </a:p>
          <a:p>
            <a:pPr marL="0" indent="0">
              <a:buNone/>
            </a:pPr>
            <a:endParaRPr kumimoji="1" lang="en-US" altLang="zh-CN" sz="2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0" indent="0">
              <a:buNone/>
            </a:pPr>
            <a:endParaRPr kumimoji="1" lang="zh-CN" altLang="en-US" sz="2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1858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12E6365-E8A1-4B4E-837B-39D9029D694B}"/>
              </a:ext>
            </a:extLst>
          </p:cNvPr>
          <p:cNvSpPr/>
          <p:nvPr/>
        </p:nvSpPr>
        <p:spPr>
          <a:xfrm>
            <a:off x="409768" y="999482"/>
            <a:ext cx="9826422" cy="5852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  <a:spcBef>
                <a:spcPts val="1000"/>
              </a:spcBef>
            </a:pPr>
            <a:r>
              <a:rPr lang="en-US" altLang="zh-CN" sz="2400" dirty="0"/>
              <a:t>	</a:t>
            </a:r>
            <a:r>
              <a:rPr kumimoji="1"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1.</a:t>
            </a:r>
            <a:r>
              <a:rPr kumimoji="1"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 把</a:t>
            </a:r>
            <a:r>
              <a:rPr kumimoji="1"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17</a:t>
            </a:r>
            <a:r>
              <a:rPr kumimoji="1"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个文件夹下所有的文本</a:t>
            </a:r>
            <a:r>
              <a:rPr kumimoji="1"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按行读取</a:t>
            </a:r>
            <a:r>
              <a:rPr kumimoji="1"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内容</a:t>
            </a:r>
            <a:endParaRPr kumimoji="1" lang="en-US" altLang="zh-CN" sz="2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0" lvl="1">
              <a:lnSpc>
                <a:spcPct val="150000"/>
              </a:lnSpc>
              <a:spcBef>
                <a:spcPts val="1000"/>
              </a:spcBef>
            </a:pPr>
            <a:r>
              <a:rPr kumimoji="1"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	2.</a:t>
            </a:r>
            <a:r>
              <a:rPr kumimoji="1"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 预处理</a:t>
            </a:r>
            <a:r>
              <a:rPr kumimoji="1"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	</a:t>
            </a:r>
          </a:p>
          <a:p>
            <a:pPr marL="0" lvl="1">
              <a:lnSpc>
                <a:spcPct val="150000"/>
              </a:lnSpc>
              <a:spcBef>
                <a:spcPts val="1000"/>
              </a:spcBef>
            </a:pPr>
            <a:r>
              <a:rPr kumimoji="1"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		清华分词</a:t>
            </a:r>
            <a:r>
              <a:rPr kumimoji="1"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thulac</a:t>
            </a:r>
            <a:endParaRPr kumimoji="1" lang="en-US" altLang="zh-CN" sz="2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0" lvl="1">
              <a:lnSpc>
                <a:spcPct val="150000"/>
              </a:lnSpc>
              <a:spcBef>
                <a:spcPts val="1000"/>
              </a:spcBef>
            </a:pPr>
            <a:r>
              <a:rPr kumimoji="1"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		</a:t>
            </a:r>
            <a:r>
              <a:rPr kumimoji="1" lang="zh-CN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去停用词</a:t>
            </a:r>
            <a:endParaRPr kumimoji="1" lang="en-US" altLang="zh-CN" sz="2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0" lvl="1">
              <a:lnSpc>
                <a:spcPct val="150000"/>
              </a:lnSpc>
              <a:spcBef>
                <a:spcPts val="1000"/>
              </a:spcBef>
            </a:pPr>
            <a:r>
              <a:rPr kumimoji="1"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		</a:t>
            </a:r>
            <a:r>
              <a:rPr kumimoji="1"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正则</a:t>
            </a:r>
            <a:r>
              <a:rPr kumimoji="1" lang="zh-CN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去</a:t>
            </a:r>
            <a:r>
              <a:rPr kumimoji="1"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英文、数字、</a:t>
            </a:r>
            <a:r>
              <a:rPr kumimoji="1" lang="zh-CN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特殊符号</a:t>
            </a:r>
          </a:p>
          <a:p>
            <a:pPr marL="0" lvl="1">
              <a:lnSpc>
                <a:spcPct val="150000"/>
              </a:lnSpc>
              <a:spcBef>
                <a:spcPts val="1000"/>
              </a:spcBef>
            </a:pPr>
            <a:r>
              <a:rPr kumimoji="1"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		</a:t>
            </a:r>
            <a:r>
              <a:rPr kumimoji="1" lang="zh-CN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去掉</a:t>
            </a:r>
            <a:r>
              <a:rPr kumimoji="1"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\t</a:t>
            </a:r>
            <a:r>
              <a:rPr kumimoji="1"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\n</a:t>
            </a:r>
          </a:p>
          <a:p>
            <a:pPr marL="0" lvl="1">
              <a:lnSpc>
                <a:spcPct val="150000"/>
              </a:lnSpc>
              <a:spcBef>
                <a:spcPts val="1000"/>
              </a:spcBef>
            </a:pPr>
            <a:endParaRPr kumimoji="1" lang="zh-CN" altLang="zh-CN" sz="2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0" lvl="1">
              <a:lnSpc>
                <a:spcPct val="150000"/>
              </a:lnSpc>
              <a:spcBef>
                <a:spcPts val="1000"/>
              </a:spcBef>
            </a:pPr>
            <a:r>
              <a:rPr kumimoji="1"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	</a:t>
            </a:r>
            <a:r>
              <a:rPr kumimoji="1"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文本分类是否需要</a:t>
            </a:r>
            <a:r>
              <a:rPr kumimoji="1" lang="zh-CN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取</a:t>
            </a:r>
            <a:r>
              <a:rPr kumimoji="1"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特定词性的词语</a:t>
            </a:r>
            <a:endParaRPr kumimoji="1" lang="zh-CN" altLang="zh-CN" sz="2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kumimoji="1" lang="zh-CN" altLang="en-US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8E781C5-97A1-5147-B72F-D5B3FB6FCC63}"/>
              </a:ext>
            </a:extLst>
          </p:cNvPr>
          <p:cNvSpPr txBox="1"/>
          <p:nvPr/>
        </p:nvSpPr>
        <p:spPr>
          <a:xfrm>
            <a:off x="257176" y="242888"/>
            <a:ext cx="4229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>
              <a:buFontTx/>
              <a:buAutoNum type="arabicPeriod"/>
            </a:pPr>
            <a:r>
              <a:rPr kumimoji="1" lang="zh-CN" altLang="en-US" sz="2800" dirty="0">
                <a:solidFill>
                  <a:prstClr val="black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预处理（</a:t>
            </a:r>
            <a:r>
              <a:rPr kumimoji="1" lang="en-US" altLang="zh-CN" sz="2800" dirty="0">
                <a:solidFill>
                  <a:prstClr val="black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pre.py</a:t>
            </a:r>
            <a:r>
              <a:rPr kumimoji="1" lang="zh-CN" altLang="en-US" sz="2800" dirty="0">
                <a:solidFill>
                  <a:prstClr val="black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）</a:t>
            </a:r>
            <a:endParaRPr kumimoji="1" lang="en-US" altLang="zh-CN" sz="2800" dirty="0">
              <a:solidFill>
                <a:prstClr val="black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5858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8E781C5-97A1-5147-B72F-D5B3FB6FCC63}"/>
              </a:ext>
            </a:extLst>
          </p:cNvPr>
          <p:cNvSpPr txBox="1"/>
          <p:nvPr/>
        </p:nvSpPr>
        <p:spPr>
          <a:xfrm>
            <a:off x="257176" y="242888"/>
            <a:ext cx="45577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prstClr val="black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2.</a:t>
            </a:r>
            <a:r>
              <a:rPr kumimoji="1" lang="zh-CN" altLang="en-US" sz="2800">
                <a:solidFill>
                  <a:prstClr val="black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zh-CN" altLang="en-US" sz="2800">
                <a:latin typeface="PingFang SC" panose="020B0400000000000000" pitchFamily="34" charset="-122"/>
                <a:ea typeface="PingFang SC" panose="020B0400000000000000" pitchFamily="34" charset="-122"/>
              </a:rPr>
              <a:t>划分训练集和测试集</a:t>
            </a:r>
            <a:endParaRPr lang="zh-CN" altLang="en-US" sz="2800"/>
          </a:p>
          <a:p>
            <a:pPr lvl="0"/>
            <a:endParaRPr kumimoji="1" lang="en-US" altLang="zh-CN" sz="2800" dirty="0">
              <a:solidFill>
                <a:prstClr val="black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053E30D-25C4-8A47-993E-1C138C425F84}"/>
              </a:ext>
            </a:extLst>
          </p:cNvPr>
          <p:cNvSpPr txBox="1"/>
          <p:nvPr/>
        </p:nvSpPr>
        <p:spPr>
          <a:xfrm>
            <a:off x="757238" y="1014413"/>
            <a:ext cx="96297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2400" dirty="0"/>
              <a:t>os.system(</a:t>
            </a:r>
            <a:r>
              <a:rPr lang="en" altLang="zh-CN" sz="2400" dirty="0">
                <a:solidFill>
                  <a:srgbClr val="6A8759"/>
                </a:solidFill>
              </a:rPr>
              <a:t>'cp ' </a:t>
            </a:r>
            <a:r>
              <a:rPr lang="en" altLang="zh-CN" sz="2400" dirty="0"/>
              <a:t>+ roots + </a:t>
            </a:r>
            <a:r>
              <a:rPr lang="en" altLang="zh-CN" sz="2400" dirty="0">
                <a:solidFill>
                  <a:srgbClr val="6A8759"/>
                </a:solidFill>
              </a:rPr>
              <a:t>'/' </a:t>
            </a:r>
            <a:r>
              <a:rPr lang="en" altLang="zh-CN" sz="2400" dirty="0"/>
              <a:t>+ file + </a:t>
            </a:r>
            <a:r>
              <a:rPr lang="en" altLang="zh-CN" sz="2400" dirty="0">
                <a:solidFill>
                  <a:srgbClr val="6A8759"/>
                </a:solidFill>
              </a:rPr>
              <a:t>' ' </a:t>
            </a:r>
            <a:r>
              <a:rPr lang="en" altLang="zh-CN" sz="2400" dirty="0"/>
              <a:t>+ </a:t>
            </a:r>
            <a:r>
              <a:rPr lang="en" altLang="zh-CN" sz="2400" dirty="0">
                <a:solidFill>
                  <a:srgbClr val="94558D"/>
                </a:solidFill>
              </a:rPr>
              <a:t>self</a:t>
            </a:r>
            <a:r>
              <a:rPr lang="en" altLang="zh-CN" sz="2400" dirty="0"/>
              <a:t>.save_path + </a:t>
            </a:r>
            <a:r>
              <a:rPr lang="en" altLang="zh-CN" sz="2400" dirty="0">
                <a:solidFill>
                  <a:srgbClr val="6A8759"/>
                </a:solidFill>
              </a:rPr>
              <a:t>'/' </a:t>
            </a:r>
            <a:r>
              <a:rPr lang="en" altLang="zh-CN" sz="2400" dirty="0"/>
              <a:t>+ file)</a:t>
            </a:r>
          </a:p>
          <a:p>
            <a:endParaRPr kumimoji="1" lang="en" altLang="zh-CN" sz="2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kumimoji="1" lang="zh-CN" altLang="e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按</a:t>
            </a:r>
            <a:r>
              <a:rPr kumimoji="1"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80%</a:t>
            </a:r>
            <a:r>
              <a:rPr kumimoji="1"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比例划分训练集和测试集</a:t>
            </a:r>
            <a:endParaRPr kumimoji="1" lang="en-US" altLang="zh-CN" sz="2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kumimoji="1" lang="en-US" altLang="zh-CN" sz="2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en" altLang="zh-CN" sz="2400" dirty="0">
                <a:solidFill>
                  <a:srgbClr val="6A8759"/>
                </a:solidFill>
              </a:rPr>
              <a:t>‘cp ‘</a:t>
            </a:r>
            <a:r>
              <a:rPr lang="zh-CN" altLang="en-US" sz="2400" dirty="0">
                <a:solidFill>
                  <a:srgbClr val="6A8759"/>
                </a:solidFill>
              </a:rPr>
              <a:t>：</a:t>
            </a:r>
            <a:r>
              <a:rPr kumimoji="1"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是</a:t>
            </a:r>
            <a:r>
              <a:rPr kumimoji="1"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MAC</a:t>
            </a:r>
            <a:r>
              <a:rPr kumimoji="1"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终端指令，</a:t>
            </a:r>
            <a:r>
              <a:rPr kumimoji="1"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Windows</a:t>
            </a:r>
            <a:r>
              <a:rPr kumimoji="1"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下可能要做修改</a:t>
            </a:r>
          </a:p>
        </p:txBody>
      </p:sp>
    </p:spTree>
    <p:extLst>
      <p:ext uri="{BB962C8B-B14F-4D97-AF65-F5344CB8AC3E}">
        <p14:creationId xmlns:p14="http://schemas.microsoft.com/office/powerpoint/2010/main" val="327332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8E781C5-97A1-5147-B72F-D5B3FB6FCC63}"/>
              </a:ext>
            </a:extLst>
          </p:cNvPr>
          <p:cNvSpPr txBox="1"/>
          <p:nvPr/>
        </p:nvSpPr>
        <p:spPr>
          <a:xfrm>
            <a:off x="257177" y="242888"/>
            <a:ext cx="3228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en-US" altLang="zh-CN" sz="2800" dirty="0">
                <a:solidFill>
                  <a:prstClr val="black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3.</a:t>
            </a:r>
            <a:r>
              <a:rPr kumimoji="1" lang="zh-CN" altLang="en-US" sz="2800">
                <a:solidFill>
                  <a:prstClr val="black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 提取特征值</a:t>
            </a:r>
            <a:endParaRPr kumimoji="1" lang="en-US" altLang="zh-CN" sz="2800" dirty="0">
              <a:solidFill>
                <a:prstClr val="black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12E6365-E8A1-4B4E-837B-39D9029D694B}"/>
              </a:ext>
            </a:extLst>
          </p:cNvPr>
          <p:cNvSpPr/>
          <p:nvPr/>
        </p:nvSpPr>
        <p:spPr>
          <a:xfrm>
            <a:off x="442915" y="766108"/>
            <a:ext cx="9826422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chi2</a:t>
            </a:r>
            <a:r>
              <a:rPr kumimoji="1" lang="zh-CN" altLang="en-US" sz="2400" b="1">
                <a:latin typeface="PingFang SC" panose="020B0400000000000000" pitchFamily="34" charset="-122"/>
                <a:ea typeface="PingFang SC" panose="020B0400000000000000" pitchFamily="34" charset="-122"/>
              </a:rPr>
              <a:t>统计</a:t>
            </a:r>
            <a:endParaRPr kumimoji="1" lang="en-US" altLang="zh-CN" sz="2400" b="1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kumimoji="1" lang="zh-CN" altLang="en-US" sz="2400">
                <a:latin typeface="PingFang SC" panose="020B0400000000000000" pitchFamily="34" charset="-122"/>
                <a:ea typeface="PingFang SC" panose="020B0400000000000000" pitchFamily="34" charset="-122"/>
              </a:rPr>
              <a:t>用于验证</a:t>
            </a:r>
            <a:r>
              <a:rPr kumimoji="1"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2</a:t>
            </a:r>
            <a:r>
              <a:rPr kumimoji="1" lang="zh-CN" altLang="en-US" sz="2400">
                <a:latin typeface="PingFang SC" panose="020B0400000000000000" pitchFamily="34" charset="-122"/>
                <a:ea typeface="PingFang SC" panose="020B0400000000000000" pitchFamily="34" charset="-122"/>
              </a:rPr>
              <a:t>个变量独立性的方法，在文本分类中用于计算一个词语与该类的相关程度。</a:t>
            </a:r>
            <a:endParaRPr kumimoji="1" lang="en-US" altLang="zh-CN" sz="2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kumimoji="1" lang="zh-CN" altLang="en-US" sz="2400">
                <a:latin typeface="PingFang SC" panose="020B0400000000000000" pitchFamily="34" charset="-122"/>
                <a:ea typeface="PingFang SC" panose="020B0400000000000000" pitchFamily="34" charset="-122"/>
              </a:rPr>
              <a:t>观察实际值与假定的差别：</a:t>
            </a:r>
            <a:endParaRPr kumimoji="1" lang="en-US" altLang="zh-CN" sz="2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kumimoji="1" lang="zh-CN" altLang="en-US" sz="2400">
                <a:latin typeface="PingFang SC" panose="020B0400000000000000" pitchFamily="34" charset="-122"/>
                <a:ea typeface="PingFang SC" panose="020B0400000000000000" pitchFamily="34" charset="-122"/>
              </a:rPr>
              <a:t>假定：词语</a:t>
            </a:r>
            <a:r>
              <a:rPr kumimoji="1"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t</a:t>
            </a:r>
            <a:r>
              <a:rPr kumimoji="1" lang="zh-CN" altLang="en-US" sz="2400">
                <a:latin typeface="PingFang SC" panose="020B0400000000000000" pitchFamily="34" charset="-122"/>
                <a:ea typeface="PingFang SC" panose="020B0400000000000000" pitchFamily="34" charset="-122"/>
              </a:rPr>
              <a:t>与类别</a:t>
            </a:r>
            <a:r>
              <a:rPr kumimoji="1"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C</a:t>
            </a:r>
            <a:r>
              <a:rPr kumimoji="1" lang="zh-CN" altLang="en-US" sz="2400">
                <a:latin typeface="PingFang SC" panose="020B0400000000000000" pitchFamily="34" charset="-122"/>
                <a:ea typeface="PingFang SC" panose="020B0400000000000000" pitchFamily="34" charset="-122"/>
              </a:rPr>
              <a:t>不相关</a:t>
            </a:r>
            <a:endParaRPr kumimoji="1" lang="en-US" altLang="zh-CN" sz="2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kumimoji="1" lang="en-US" altLang="zh-CN" sz="2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kumimoji="1"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N</a:t>
            </a:r>
            <a:r>
              <a:rPr kumimoji="1" lang="zh-CN" altLang="en-US" sz="2400">
                <a:latin typeface="PingFang SC" panose="020B0400000000000000" pitchFamily="34" charset="-122"/>
                <a:ea typeface="PingFang SC" panose="020B0400000000000000" pitchFamily="34" charset="-122"/>
              </a:rPr>
              <a:t>：训练数据集文档总数</a:t>
            </a:r>
          </a:p>
          <a:p>
            <a:r>
              <a:rPr kumimoji="1"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A</a:t>
            </a:r>
            <a:r>
              <a:rPr kumimoji="1" lang="zh-CN" altLang="en-US" sz="2400">
                <a:latin typeface="PingFang SC" panose="020B0400000000000000" pitchFamily="34" charset="-122"/>
                <a:ea typeface="PingFang SC" panose="020B0400000000000000" pitchFamily="34" charset="-122"/>
              </a:rPr>
              <a:t>：包词词条</a:t>
            </a:r>
            <a:r>
              <a:rPr kumimoji="1"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t</a:t>
            </a:r>
            <a:r>
              <a:rPr kumimoji="1" lang="zh-CN" altLang="en-US" sz="2400">
                <a:latin typeface="PingFang SC" panose="020B0400000000000000" pitchFamily="34" charset="-122"/>
                <a:ea typeface="PingFang SC" panose="020B0400000000000000" pitchFamily="34" charset="-122"/>
              </a:rPr>
              <a:t>，同时属于类别</a:t>
            </a:r>
            <a:r>
              <a:rPr kumimoji="1"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c</a:t>
            </a:r>
            <a:r>
              <a:rPr kumimoji="1" lang="zh-CN" altLang="en-US" sz="2400">
                <a:latin typeface="PingFang SC" panose="020B0400000000000000" pitchFamily="34" charset="-122"/>
                <a:ea typeface="PingFang SC" panose="020B0400000000000000" pitchFamily="34" charset="-122"/>
              </a:rPr>
              <a:t>的文档的数量</a:t>
            </a:r>
          </a:p>
          <a:p>
            <a:r>
              <a:rPr kumimoji="1"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B</a:t>
            </a:r>
            <a:r>
              <a:rPr kumimoji="1" lang="zh-CN" altLang="en-US" sz="2400">
                <a:latin typeface="PingFang SC" panose="020B0400000000000000" pitchFamily="34" charset="-122"/>
                <a:ea typeface="PingFang SC" panose="020B0400000000000000" pitchFamily="34" charset="-122"/>
              </a:rPr>
              <a:t>：包含词条</a:t>
            </a:r>
            <a:r>
              <a:rPr kumimoji="1"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t</a:t>
            </a:r>
            <a:r>
              <a:rPr kumimoji="1" lang="zh-CN" altLang="en-US" sz="2400">
                <a:latin typeface="PingFang SC" panose="020B0400000000000000" pitchFamily="34" charset="-122"/>
                <a:ea typeface="PingFang SC" panose="020B0400000000000000" pitchFamily="34" charset="-122"/>
              </a:rPr>
              <a:t>，但是不属于类别</a:t>
            </a:r>
            <a:r>
              <a:rPr kumimoji="1"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c</a:t>
            </a:r>
            <a:r>
              <a:rPr kumimoji="1" lang="zh-CN" altLang="en-US" sz="2400">
                <a:latin typeface="PingFang SC" panose="020B0400000000000000" pitchFamily="34" charset="-122"/>
                <a:ea typeface="PingFang SC" panose="020B0400000000000000" pitchFamily="34" charset="-122"/>
              </a:rPr>
              <a:t>的文档的数量</a:t>
            </a:r>
          </a:p>
          <a:p>
            <a:r>
              <a:rPr kumimoji="1"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C</a:t>
            </a:r>
            <a:r>
              <a:rPr kumimoji="1" lang="zh-CN" altLang="en-US" sz="2400">
                <a:latin typeface="PingFang SC" panose="020B0400000000000000" pitchFamily="34" charset="-122"/>
                <a:ea typeface="PingFang SC" panose="020B0400000000000000" pitchFamily="34" charset="-122"/>
              </a:rPr>
              <a:t>：属于类别</a:t>
            </a:r>
            <a:r>
              <a:rPr kumimoji="1"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c</a:t>
            </a:r>
            <a:r>
              <a:rPr kumimoji="1" lang="zh-CN" altLang="en-US" sz="2400">
                <a:latin typeface="PingFang SC" panose="020B0400000000000000" pitchFamily="34" charset="-122"/>
                <a:ea typeface="PingFang SC" panose="020B0400000000000000" pitchFamily="34" charset="-122"/>
              </a:rPr>
              <a:t>，但是不包含词条</a:t>
            </a:r>
            <a:r>
              <a:rPr kumimoji="1"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t</a:t>
            </a:r>
            <a:r>
              <a:rPr kumimoji="1" lang="zh-CN" altLang="en-US" sz="2400">
                <a:latin typeface="PingFang SC" panose="020B0400000000000000" pitchFamily="34" charset="-122"/>
                <a:ea typeface="PingFang SC" panose="020B0400000000000000" pitchFamily="34" charset="-122"/>
              </a:rPr>
              <a:t>的文档的数量</a:t>
            </a:r>
          </a:p>
          <a:p>
            <a:r>
              <a:rPr kumimoji="1"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D</a:t>
            </a:r>
            <a:r>
              <a:rPr kumimoji="1" lang="zh-CN" altLang="en-US" sz="2400">
                <a:latin typeface="PingFang SC" panose="020B0400000000000000" pitchFamily="34" charset="-122"/>
                <a:ea typeface="PingFang SC" panose="020B0400000000000000" pitchFamily="34" charset="-122"/>
              </a:rPr>
              <a:t>：不属于类别</a:t>
            </a:r>
            <a:r>
              <a:rPr kumimoji="1"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c</a:t>
            </a:r>
            <a:r>
              <a:rPr kumimoji="1" lang="zh-CN" altLang="en-US" sz="2400">
                <a:latin typeface="PingFang SC" panose="020B0400000000000000" pitchFamily="34" charset="-122"/>
                <a:ea typeface="PingFang SC" panose="020B0400000000000000" pitchFamily="34" charset="-122"/>
              </a:rPr>
              <a:t>，同时也不包含词条</a:t>
            </a:r>
            <a:r>
              <a:rPr kumimoji="1"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t</a:t>
            </a:r>
            <a:r>
              <a:rPr kumimoji="1" lang="zh-CN" altLang="en-US" sz="2400">
                <a:latin typeface="PingFang SC" panose="020B0400000000000000" pitchFamily="34" charset="-122"/>
                <a:ea typeface="PingFang SC" panose="020B0400000000000000" pitchFamily="34" charset="-122"/>
              </a:rPr>
              <a:t>的文档的数</a:t>
            </a:r>
          </a:p>
          <a:p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pic>
        <p:nvPicPr>
          <p:cNvPr id="1030" name="Picture 6" descr="ミ + い ) ) x ミ + こ x ミ + x 0 + こ ">
            <a:extLst>
              <a:ext uri="{FF2B5EF4-FFF2-40B4-BE49-F238E27FC236}">
                <a16:creationId xmlns:a16="http://schemas.microsoft.com/office/drawing/2014/main" id="{5F6676BD-CE8A-5647-89BD-EBBC3EFFE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676" y="2760841"/>
            <a:ext cx="6184900" cy="88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584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AF5AD68-C94A-9846-B49F-590AB784171F}"/>
              </a:ext>
            </a:extLst>
          </p:cNvPr>
          <p:cNvSpPr txBox="1"/>
          <p:nvPr/>
        </p:nvSpPr>
        <p:spPr>
          <a:xfrm>
            <a:off x="257177" y="242888"/>
            <a:ext cx="3228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en-US" altLang="zh-CN" sz="2800" dirty="0">
                <a:solidFill>
                  <a:prstClr val="black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3.</a:t>
            </a:r>
            <a:r>
              <a:rPr kumimoji="1" lang="zh-CN" altLang="en-US" sz="2800">
                <a:solidFill>
                  <a:prstClr val="black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提取特征值</a:t>
            </a:r>
            <a:endParaRPr kumimoji="1" lang="en-US" altLang="zh-CN" sz="2800" dirty="0">
              <a:solidFill>
                <a:prstClr val="black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442F357-49B4-7445-B604-0AE0BE536281}"/>
              </a:ext>
            </a:extLst>
          </p:cNvPr>
          <p:cNvSpPr/>
          <p:nvPr/>
        </p:nvSpPr>
        <p:spPr>
          <a:xfrm>
            <a:off x="442915" y="766108"/>
            <a:ext cx="11029948" cy="9510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代码实现 </a:t>
            </a:r>
            <a:r>
              <a:rPr kumimoji="1" lang="en" altLang="zh-CN" sz="2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featureselect.py</a:t>
            </a:r>
          </a:p>
          <a:p>
            <a:endParaRPr kumimoji="1" lang="en-US" altLang="zh-CN" sz="2400" b="1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en" altLang="zh-CN" sz="2400" dirty="0">
                <a:solidFill>
                  <a:srgbClr val="94558D"/>
                </a:solidFill>
              </a:rPr>
              <a:t>self</a:t>
            </a:r>
            <a:r>
              <a:rPr lang="en" altLang="zh-CN" sz="2400" dirty="0"/>
              <a:t>.textlist = {}   </a:t>
            </a:r>
            <a:r>
              <a:rPr lang="en" altLang="zh-CN" sz="2400" dirty="0">
                <a:solidFill>
                  <a:srgbClr val="808080"/>
                </a:solidFill>
              </a:rPr>
              <a:t>#</a:t>
            </a:r>
            <a:r>
              <a:rPr lang="zh-CN" altLang="en-US" sz="2400" dirty="0">
                <a:solidFill>
                  <a:srgbClr val="808080"/>
                </a:solidFill>
              </a:rPr>
              <a:t>记录每类下所有的文章，</a:t>
            </a:r>
            <a:r>
              <a:rPr lang="zh-CN" altLang="en-US" sz="2400" dirty="0">
                <a:solidFill>
                  <a:srgbClr val="6A8759"/>
                </a:solidFill>
              </a:rPr>
              <a:t>每个类别下的文档集合用</a:t>
            </a:r>
            <a:r>
              <a:rPr lang="en" altLang="zh-CN" sz="2400" dirty="0">
                <a:solidFill>
                  <a:srgbClr val="6A8759"/>
                </a:solidFill>
              </a:rPr>
              <a:t>list&lt;set&gt;</a:t>
            </a:r>
            <a:r>
              <a:rPr lang="zh-CN" altLang="en-US" sz="2400" dirty="0">
                <a:solidFill>
                  <a:srgbClr val="6A8759"/>
                </a:solidFill>
              </a:rPr>
              <a:t>表示</a:t>
            </a:r>
            <a:br>
              <a:rPr lang="zh-CN" altLang="en-US" sz="2400" dirty="0">
                <a:solidFill>
                  <a:srgbClr val="808080"/>
                </a:solidFill>
              </a:rPr>
            </a:br>
            <a:r>
              <a:rPr lang="en" altLang="zh-CN" sz="2400" dirty="0">
                <a:solidFill>
                  <a:srgbClr val="94558D"/>
                </a:solidFill>
              </a:rPr>
              <a:t>self</a:t>
            </a:r>
            <a:r>
              <a:rPr lang="en" altLang="zh-CN" sz="2400" dirty="0"/>
              <a:t>.wordlist = {}   </a:t>
            </a:r>
            <a:r>
              <a:rPr lang="en" altLang="zh-CN" sz="2400" dirty="0">
                <a:solidFill>
                  <a:srgbClr val="808080"/>
                </a:solidFill>
              </a:rPr>
              <a:t># </a:t>
            </a:r>
            <a:r>
              <a:rPr lang="zh-CN" altLang="en-US" sz="2400" dirty="0">
                <a:solidFill>
                  <a:srgbClr val="808080"/>
                </a:solidFill>
              </a:rPr>
              <a:t>记录每类下所有的词</a:t>
            </a:r>
            <a:endParaRPr lang="en-US" altLang="zh-CN" sz="2400" dirty="0">
              <a:solidFill>
                <a:srgbClr val="808080"/>
              </a:solidFill>
            </a:endParaRPr>
          </a:p>
          <a:p>
            <a:endParaRPr kumimoji="1" lang="en-US" altLang="zh-CN" b="1" dirty="0">
              <a:solidFill>
                <a:srgbClr val="808080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kumimoji="1" lang="en-US" altLang="zh-CN" b="1" dirty="0">
              <a:solidFill>
                <a:srgbClr val="808080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1.</a:t>
            </a:r>
            <a:r>
              <a:rPr kumimoji="1"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在每个类别下的所有词</a:t>
            </a:r>
            <a:r>
              <a:rPr lang="en" altLang="zh-CN" sz="2400" dirty="0">
                <a:solidFill>
                  <a:srgbClr val="94558D"/>
                </a:solidFill>
              </a:rPr>
              <a:t>self</a:t>
            </a:r>
            <a:r>
              <a:rPr lang="en" altLang="zh-CN" sz="2400" dirty="0"/>
              <a:t>.wordlist[k] </a:t>
            </a:r>
            <a:r>
              <a:rPr kumimoji="1"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，</a:t>
            </a:r>
            <a:endParaRPr kumimoji="1" lang="en-US" altLang="zh-CN" sz="2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轮询所有的文章，求出</a:t>
            </a:r>
            <a:r>
              <a:rPr kumimoji="1"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a</a:t>
            </a:r>
            <a:r>
              <a:rPr kumimoji="1"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、</a:t>
            </a:r>
            <a:r>
              <a:rPr kumimoji="1"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b</a:t>
            </a:r>
            <a:r>
              <a:rPr kumimoji="1"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、</a:t>
            </a:r>
            <a:r>
              <a:rPr kumimoji="1"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c</a:t>
            </a:r>
            <a:r>
              <a:rPr kumimoji="1"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、</a:t>
            </a:r>
            <a:r>
              <a:rPr kumimoji="1"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d</a:t>
            </a:r>
          </a:p>
          <a:p>
            <a:pPr>
              <a:lnSpc>
                <a:spcPct val="150000"/>
              </a:lnSpc>
            </a:pPr>
            <a:r>
              <a:rPr kumimoji="1"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2.</a:t>
            </a:r>
            <a:r>
              <a:rPr kumimoji="1"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求出每个词的</a:t>
            </a:r>
            <a:r>
              <a:rPr kumimoji="1"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CHI2</a:t>
            </a:r>
            <a:r>
              <a:rPr kumimoji="1"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值</a:t>
            </a:r>
            <a:endParaRPr kumimoji="1" lang="en-US" altLang="zh-CN" sz="2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3.sorted()</a:t>
            </a:r>
            <a:r>
              <a:rPr kumimoji="1"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排序，找到每类下前</a:t>
            </a:r>
            <a:r>
              <a:rPr kumimoji="1"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0.5%</a:t>
            </a:r>
          </a:p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的词做特征值</a:t>
            </a:r>
            <a:endParaRPr kumimoji="1" lang="en-US" altLang="zh-CN" sz="2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kumimoji="1" lang="en-US" altLang="zh-CN" sz="2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kumimoji="1" lang="en-US" altLang="zh-CN" sz="2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D3E2A5E-9C31-FC41-A05F-A2EB081DE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28" y="2132074"/>
            <a:ext cx="5514973" cy="425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421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8E781C5-97A1-5147-B72F-D5B3FB6FCC63}"/>
              </a:ext>
            </a:extLst>
          </p:cNvPr>
          <p:cNvSpPr txBox="1"/>
          <p:nvPr/>
        </p:nvSpPr>
        <p:spPr>
          <a:xfrm>
            <a:off x="257177" y="242888"/>
            <a:ext cx="32289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prstClr val="black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4.</a:t>
            </a:r>
            <a:r>
              <a:rPr kumimoji="1" lang="zh-CN" altLang="en-US" sz="2800">
                <a:latin typeface="PingFang SC" panose="020B0400000000000000" pitchFamily="34" charset="-122"/>
                <a:ea typeface="PingFang SC" panose="020B0400000000000000" pitchFamily="34" charset="-122"/>
              </a:rPr>
              <a:t>特征权重</a:t>
            </a: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lvl="0"/>
            <a:endParaRPr kumimoji="1" lang="en-US" altLang="zh-CN" sz="2800" dirty="0">
              <a:solidFill>
                <a:prstClr val="black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12E6365-E8A1-4B4E-837B-39D9029D694B}"/>
              </a:ext>
            </a:extLst>
          </p:cNvPr>
          <p:cNvSpPr/>
          <p:nvPr/>
        </p:nvSpPr>
        <p:spPr>
          <a:xfrm>
            <a:off x="571502" y="851833"/>
            <a:ext cx="982642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TFIDF</a:t>
            </a:r>
          </a:p>
          <a:p>
            <a:endParaRPr kumimoji="1" lang="en-US" altLang="zh-CN" sz="2400" b="1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kumimoji="1" lang="en-US" altLang="zh-CN" sz="2400" b="1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pic>
        <p:nvPicPr>
          <p:cNvPr id="3074" name="Picture 2" descr="某 个 词 在 文 章 中 的 出 现 次 数 &#10;文 章 的 总 词 数 ">
            <a:extLst>
              <a:ext uri="{FF2B5EF4-FFF2-40B4-BE49-F238E27FC236}">
                <a16:creationId xmlns:a16="http://schemas.microsoft.com/office/drawing/2014/main" id="{9647838E-AAC1-0B41-B8F2-082AB7B81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587" y="987425"/>
            <a:ext cx="6985000" cy="196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语 料 库 的 文 档 总 数 &#10;包 含 该 词 的 文 档 数 + 1 ">
            <a:extLst>
              <a:ext uri="{FF2B5EF4-FFF2-40B4-BE49-F238E27FC236}">
                <a16:creationId xmlns:a16="http://schemas.microsoft.com/office/drawing/2014/main" id="{1DFFCB65-0289-CA4A-84B9-CA27795C3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587" y="2738438"/>
            <a:ext cx="6985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TF 一 IDF ： 词 频 (TF) × 逆 文 档 频 率 (IDF ） ">
            <a:extLst>
              <a:ext uri="{FF2B5EF4-FFF2-40B4-BE49-F238E27FC236}">
                <a16:creationId xmlns:a16="http://schemas.microsoft.com/office/drawing/2014/main" id="{10EC9B33-3E4F-BC4E-B9C2-B5D1B347C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0" y="4262438"/>
            <a:ext cx="6985000" cy="8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6829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396</Words>
  <Application>Microsoft Macintosh PowerPoint</Application>
  <PresentationFormat>宽屏</PresentationFormat>
  <Paragraphs>112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PingFang SC</vt:lpstr>
      <vt:lpstr>Arial</vt:lpstr>
      <vt:lpstr>Office 主题​​</vt:lpstr>
      <vt:lpstr>由文本分类得到用户标签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由文本分类得到用户标签</dc:title>
  <dc:creator>liang song</dc:creator>
  <cp:lastModifiedBy>liang song</cp:lastModifiedBy>
  <cp:revision>17</cp:revision>
  <dcterms:created xsi:type="dcterms:W3CDTF">2018-06-14T07:50:45Z</dcterms:created>
  <dcterms:modified xsi:type="dcterms:W3CDTF">2018-06-21T12:54:16Z</dcterms:modified>
</cp:coreProperties>
</file>