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57" r:id="rId4"/>
    <p:sldId id="258" r:id="rId5"/>
    <p:sldId id="260" r:id="rId6"/>
    <p:sldId id="263" r:id="rId7"/>
    <p:sldId id="265" r:id="rId8"/>
    <p:sldId id="266" r:id="rId9"/>
    <p:sldId id="267" r:id="rId10"/>
    <p:sldId id="269" r:id="rId11"/>
    <p:sldId id="270" r:id="rId12"/>
    <p:sldId id="272"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3"/>
  </p:normalViewPr>
  <p:slideViewPr>
    <p:cSldViewPr snapToGrid="0" snapToObjects="1">
      <p:cViewPr varScale="1">
        <p:scale>
          <a:sx n="105" d="100"/>
          <a:sy n="105" d="100"/>
        </p:scale>
        <p:origin x="8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ED06C2-4BB2-4648-84B2-6606C2800D39}"/>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2CD3FF57-A2DB-CE4F-B9BD-E380E5ADB8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42145DF3-36C4-7040-9733-39FFCA32EEF3}"/>
              </a:ext>
            </a:extLst>
          </p:cNvPr>
          <p:cNvSpPr>
            <a:spLocks noGrp="1"/>
          </p:cNvSpPr>
          <p:nvPr>
            <p:ph type="dt" sz="half" idx="10"/>
          </p:nvPr>
        </p:nvSpPr>
        <p:spPr/>
        <p:txBody>
          <a:bodyPr/>
          <a:lstStyle/>
          <a:p>
            <a:fld id="{AF0EF86C-2F0A-9648-809C-FCD9343A66AF}" type="datetimeFigureOut">
              <a:rPr kumimoji="1" lang="zh-CN" altLang="en-US" smtClean="0"/>
              <a:t>2018/6/14</a:t>
            </a:fld>
            <a:endParaRPr kumimoji="1" lang="zh-CN" altLang="en-US"/>
          </a:p>
        </p:txBody>
      </p:sp>
      <p:sp>
        <p:nvSpPr>
          <p:cNvPr id="5" name="页脚占位符 4">
            <a:extLst>
              <a:ext uri="{FF2B5EF4-FFF2-40B4-BE49-F238E27FC236}">
                <a16:creationId xmlns:a16="http://schemas.microsoft.com/office/drawing/2014/main" id="{9E479FBC-CCA5-B244-9251-17E75AB023B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D83488E-5A6E-704F-9861-FF241FD00B1A}"/>
              </a:ext>
            </a:extLst>
          </p:cNvPr>
          <p:cNvSpPr>
            <a:spLocks noGrp="1"/>
          </p:cNvSpPr>
          <p:nvPr>
            <p:ph type="sldNum" sz="quarter" idx="12"/>
          </p:nvPr>
        </p:nvSpPr>
        <p:spPr/>
        <p:txBody>
          <a:bodyPr/>
          <a:lstStyle/>
          <a:p>
            <a:fld id="{D2CEF862-5F2B-C44F-AABB-A2B60DD9A7CE}" type="slidenum">
              <a:rPr kumimoji="1" lang="zh-CN" altLang="en-US" smtClean="0"/>
              <a:t>‹#›</a:t>
            </a:fld>
            <a:endParaRPr kumimoji="1" lang="zh-CN" altLang="en-US"/>
          </a:p>
        </p:txBody>
      </p:sp>
    </p:spTree>
    <p:extLst>
      <p:ext uri="{BB962C8B-B14F-4D97-AF65-F5344CB8AC3E}">
        <p14:creationId xmlns:p14="http://schemas.microsoft.com/office/powerpoint/2010/main" val="2163053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C14A93-888C-7E46-963A-5CF8B617889D}"/>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5511A05-BB06-F749-AF87-50F84559EDB7}"/>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38319818-B0AB-014E-A748-90B96B3AC8D5}"/>
              </a:ext>
            </a:extLst>
          </p:cNvPr>
          <p:cNvSpPr>
            <a:spLocks noGrp="1"/>
          </p:cNvSpPr>
          <p:nvPr>
            <p:ph type="dt" sz="half" idx="10"/>
          </p:nvPr>
        </p:nvSpPr>
        <p:spPr/>
        <p:txBody>
          <a:bodyPr/>
          <a:lstStyle/>
          <a:p>
            <a:fld id="{AF0EF86C-2F0A-9648-809C-FCD9343A66AF}" type="datetimeFigureOut">
              <a:rPr kumimoji="1" lang="zh-CN" altLang="en-US" smtClean="0"/>
              <a:t>2018/6/14</a:t>
            </a:fld>
            <a:endParaRPr kumimoji="1" lang="zh-CN" altLang="en-US"/>
          </a:p>
        </p:txBody>
      </p:sp>
      <p:sp>
        <p:nvSpPr>
          <p:cNvPr id="5" name="页脚占位符 4">
            <a:extLst>
              <a:ext uri="{FF2B5EF4-FFF2-40B4-BE49-F238E27FC236}">
                <a16:creationId xmlns:a16="http://schemas.microsoft.com/office/drawing/2014/main" id="{88CD54AD-33A5-D84D-8765-DCA99CFC47F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5E98FDE-7C69-5544-8076-F84405AB86D3}"/>
              </a:ext>
            </a:extLst>
          </p:cNvPr>
          <p:cNvSpPr>
            <a:spLocks noGrp="1"/>
          </p:cNvSpPr>
          <p:nvPr>
            <p:ph type="sldNum" sz="quarter" idx="12"/>
          </p:nvPr>
        </p:nvSpPr>
        <p:spPr/>
        <p:txBody>
          <a:bodyPr/>
          <a:lstStyle/>
          <a:p>
            <a:fld id="{D2CEF862-5F2B-C44F-AABB-A2B60DD9A7CE}" type="slidenum">
              <a:rPr kumimoji="1" lang="zh-CN" altLang="en-US" smtClean="0"/>
              <a:t>‹#›</a:t>
            </a:fld>
            <a:endParaRPr kumimoji="1" lang="zh-CN" altLang="en-US"/>
          </a:p>
        </p:txBody>
      </p:sp>
    </p:spTree>
    <p:extLst>
      <p:ext uri="{BB962C8B-B14F-4D97-AF65-F5344CB8AC3E}">
        <p14:creationId xmlns:p14="http://schemas.microsoft.com/office/powerpoint/2010/main" val="1347244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815C1D7-1ED4-FE46-B42B-619C56E06733}"/>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95D3CE9-922D-764F-9A7C-79EA62EB6885}"/>
              </a:ext>
            </a:extLst>
          </p:cNvPr>
          <p:cNvSpPr>
            <a:spLocks noGrp="1"/>
          </p:cNvSpPr>
          <p:nvPr>
            <p:ph type="body" orient="vert" idx="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CF30C38A-32DE-514A-87BF-AE121DF705BE}"/>
              </a:ext>
            </a:extLst>
          </p:cNvPr>
          <p:cNvSpPr>
            <a:spLocks noGrp="1"/>
          </p:cNvSpPr>
          <p:nvPr>
            <p:ph type="dt" sz="half" idx="10"/>
          </p:nvPr>
        </p:nvSpPr>
        <p:spPr/>
        <p:txBody>
          <a:bodyPr/>
          <a:lstStyle/>
          <a:p>
            <a:fld id="{AF0EF86C-2F0A-9648-809C-FCD9343A66AF}" type="datetimeFigureOut">
              <a:rPr kumimoji="1" lang="zh-CN" altLang="en-US" smtClean="0"/>
              <a:t>2018/6/14</a:t>
            </a:fld>
            <a:endParaRPr kumimoji="1" lang="zh-CN" altLang="en-US"/>
          </a:p>
        </p:txBody>
      </p:sp>
      <p:sp>
        <p:nvSpPr>
          <p:cNvPr id="5" name="页脚占位符 4">
            <a:extLst>
              <a:ext uri="{FF2B5EF4-FFF2-40B4-BE49-F238E27FC236}">
                <a16:creationId xmlns:a16="http://schemas.microsoft.com/office/drawing/2014/main" id="{E6522872-B6CF-4A49-A3AD-650DEE92AA1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E689EC0-9771-8747-B0C2-4C21A9961E0C}"/>
              </a:ext>
            </a:extLst>
          </p:cNvPr>
          <p:cNvSpPr>
            <a:spLocks noGrp="1"/>
          </p:cNvSpPr>
          <p:nvPr>
            <p:ph type="sldNum" sz="quarter" idx="12"/>
          </p:nvPr>
        </p:nvSpPr>
        <p:spPr/>
        <p:txBody>
          <a:bodyPr/>
          <a:lstStyle/>
          <a:p>
            <a:fld id="{D2CEF862-5F2B-C44F-AABB-A2B60DD9A7CE}" type="slidenum">
              <a:rPr kumimoji="1" lang="zh-CN" altLang="en-US" smtClean="0"/>
              <a:t>‹#›</a:t>
            </a:fld>
            <a:endParaRPr kumimoji="1" lang="zh-CN" altLang="en-US"/>
          </a:p>
        </p:txBody>
      </p:sp>
    </p:spTree>
    <p:extLst>
      <p:ext uri="{BB962C8B-B14F-4D97-AF65-F5344CB8AC3E}">
        <p14:creationId xmlns:p14="http://schemas.microsoft.com/office/powerpoint/2010/main" val="887348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714F17-2CB6-BC48-8C68-8C735695DFB1}"/>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6490F1F-0BFE-2E42-BB0B-7F7E0927F60C}"/>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FD222473-0B5C-BE48-97E5-53ED9BAE32C5}"/>
              </a:ext>
            </a:extLst>
          </p:cNvPr>
          <p:cNvSpPr>
            <a:spLocks noGrp="1"/>
          </p:cNvSpPr>
          <p:nvPr>
            <p:ph type="dt" sz="half" idx="10"/>
          </p:nvPr>
        </p:nvSpPr>
        <p:spPr/>
        <p:txBody>
          <a:bodyPr/>
          <a:lstStyle/>
          <a:p>
            <a:fld id="{AF0EF86C-2F0A-9648-809C-FCD9343A66AF}" type="datetimeFigureOut">
              <a:rPr kumimoji="1" lang="zh-CN" altLang="en-US" smtClean="0"/>
              <a:t>2018/6/14</a:t>
            </a:fld>
            <a:endParaRPr kumimoji="1" lang="zh-CN" altLang="en-US"/>
          </a:p>
        </p:txBody>
      </p:sp>
      <p:sp>
        <p:nvSpPr>
          <p:cNvPr id="5" name="页脚占位符 4">
            <a:extLst>
              <a:ext uri="{FF2B5EF4-FFF2-40B4-BE49-F238E27FC236}">
                <a16:creationId xmlns:a16="http://schemas.microsoft.com/office/drawing/2014/main" id="{20AE8A2C-4713-274E-AF57-AEB8884C391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C47CFC9-94E6-0D47-B76B-661429F211D1}"/>
              </a:ext>
            </a:extLst>
          </p:cNvPr>
          <p:cNvSpPr>
            <a:spLocks noGrp="1"/>
          </p:cNvSpPr>
          <p:nvPr>
            <p:ph type="sldNum" sz="quarter" idx="12"/>
          </p:nvPr>
        </p:nvSpPr>
        <p:spPr/>
        <p:txBody>
          <a:bodyPr/>
          <a:lstStyle/>
          <a:p>
            <a:fld id="{D2CEF862-5F2B-C44F-AABB-A2B60DD9A7CE}" type="slidenum">
              <a:rPr kumimoji="1" lang="zh-CN" altLang="en-US" smtClean="0"/>
              <a:t>‹#›</a:t>
            </a:fld>
            <a:endParaRPr kumimoji="1" lang="zh-CN" altLang="en-US"/>
          </a:p>
        </p:txBody>
      </p:sp>
    </p:spTree>
    <p:extLst>
      <p:ext uri="{BB962C8B-B14F-4D97-AF65-F5344CB8AC3E}">
        <p14:creationId xmlns:p14="http://schemas.microsoft.com/office/powerpoint/2010/main" val="3746922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F1653D-7BEA-F242-8FD9-69F8B6AC0EE1}"/>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8ECB21C5-4CC2-D34C-8825-EFB99F1252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95BA44B9-8A82-564F-83EC-7FAE10C2DB1D}"/>
              </a:ext>
            </a:extLst>
          </p:cNvPr>
          <p:cNvSpPr>
            <a:spLocks noGrp="1"/>
          </p:cNvSpPr>
          <p:nvPr>
            <p:ph type="dt" sz="half" idx="10"/>
          </p:nvPr>
        </p:nvSpPr>
        <p:spPr/>
        <p:txBody>
          <a:bodyPr/>
          <a:lstStyle/>
          <a:p>
            <a:fld id="{AF0EF86C-2F0A-9648-809C-FCD9343A66AF}" type="datetimeFigureOut">
              <a:rPr kumimoji="1" lang="zh-CN" altLang="en-US" smtClean="0"/>
              <a:t>2018/6/14</a:t>
            </a:fld>
            <a:endParaRPr kumimoji="1" lang="zh-CN" altLang="en-US"/>
          </a:p>
        </p:txBody>
      </p:sp>
      <p:sp>
        <p:nvSpPr>
          <p:cNvPr id="5" name="页脚占位符 4">
            <a:extLst>
              <a:ext uri="{FF2B5EF4-FFF2-40B4-BE49-F238E27FC236}">
                <a16:creationId xmlns:a16="http://schemas.microsoft.com/office/drawing/2014/main" id="{1DD58F57-4F4E-1E43-9988-4EFE2EB0C24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6200A20-7BA0-1E49-94D8-1A12E8A3C459}"/>
              </a:ext>
            </a:extLst>
          </p:cNvPr>
          <p:cNvSpPr>
            <a:spLocks noGrp="1"/>
          </p:cNvSpPr>
          <p:nvPr>
            <p:ph type="sldNum" sz="quarter" idx="12"/>
          </p:nvPr>
        </p:nvSpPr>
        <p:spPr/>
        <p:txBody>
          <a:bodyPr/>
          <a:lstStyle/>
          <a:p>
            <a:fld id="{D2CEF862-5F2B-C44F-AABB-A2B60DD9A7CE}" type="slidenum">
              <a:rPr kumimoji="1" lang="zh-CN" altLang="en-US" smtClean="0"/>
              <a:t>‹#›</a:t>
            </a:fld>
            <a:endParaRPr kumimoji="1" lang="zh-CN" altLang="en-US"/>
          </a:p>
        </p:txBody>
      </p:sp>
    </p:spTree>
    <p:extLst>
      <p:ext uri="{BB962C8B-B14F-4D97-AF65-F5344CB8AC3E}">
        <p14:creationId xmlns:p14="http://schemas.microsoft.com/office/powerpoint/2010/main" val="462281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2CF99D-D140-0047-950C-DA7C340ED16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7F43D93F-6257-014F-A2D1-684005BEA182}"/>
              </a:ext>
            </a:extLst>
          </p:cNvPr>
          <p:cNvSpPr>
            <a:spLocks noGrp="1"/>
          </p:cNvSpPr>
          <p:nvPr>
            <p:ph sz="half" idx="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26B7D77D-6979-604D-BB3C-95970486E183}"/>
              </a:ext>
            </a:extLst>
          </p:cNvPr>
          <p:cNvSpPr>
            <a:spLocks noGrp="1"/>
          </p:cNvSpPr>
          <p:nvPr>
            <p:ph sz="half" idx="2"/>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20F61DCC-C30D-D942-AFA7-44BA0FF3B43E}"/>
              </a:ext>
            </a:extLst>
          </p:cNvPr>
          <p:cNvSpPr>
            <a:spLocks noGrp="1"/>
          </p:cNvSpPr>
          <p:nvPr>
            <p:ph type="dt" sz="half" idx="10"/>
          </p:nvPr>
        </p:nvSpPr>
        <p:spPr/>
        <p:txBody>
          <a:bodyPr/>
          <a:lstStyle/>
          <a:p>
            <a:fld id="{AF0EF86C-2F0A-9648-809C-FCD9343A66AF}" type="datetimeFigureOut">
              <a:rPr kumimoji="1" lang="zh-CN" altLang="en-US" smtClean="0"/>
              <a:t>2018/6/14</a:t>
            </a:fld>
            <a:endParaRPr kumimoji="1" lang="zh-CN" altLang="en-US"/>
          </a:p>
        </p:txBody>
      </p:sp>
      <p:sp>
        <p:nvSpPr>
          <p:cNvPr id="6" name="页脚占位符 5">
            <a:extLst>
              <a:ext uri="{FF2B5EF4-FFF2-40B4-BE49-F238E27FC236}">
                <a16:creationId xmlns:a16="http://schemas.microsoft.com/office/drawing/2014/main" id="{E81CC34E-373A-E44A-9350-A8A6708FF6D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080EC48-8280-E242-BFC9-C107909E7773}"/>
              </a:ext>
            </a:extLst>
          </p:cNvPr>
          <p:cNvSpPr>
            <a:spLocks noGrp="1"/>
          </p:cNvSpPr>
          <p:nvPr>
            <p:ph type="sldNum" sz="quarter" idx="12"/>
          </p:nvPr>
        </p:nvSpPr>
        <p:spPr/>
        <p:txBody>
          <a:bodyPr/>
          <a:lstStyle/>
          <a:p>
            <a:fld id="{D2CEF862-5F2B-C44F-AABB-A2B60DD9A7CE}" type="slidenum">
              <a:rPr kumimoji="1" lang="zh-CN" altLang="en-US" smtClean="0"/>
              <a:t>‹#›</a:t>
            </a:fld>
            <a:endParaRPr kumimoji="1" lang="zh-CN" altLang="en-US"/>
          </a:p>
        </p:txBody>
      </p:sp>
    </p:spTree>
    <p:extLst>
      <p:ext uri="{BB962C8B-B14F-4D97-AF65-F5344CB8AC3E}">
        <p14:creationId xmlns:p14="http://schemas.microsoft.com/office/powerpoint/2010/main" val="3601253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9D754A-D85E-D343-B81B-718F2F51993E}"/>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51EFFF6D-FDCB-1A46-8AC7-251C8F5A8D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3C037EC4-F1CD-AB49-9C0D-DAD6102FB538}"/>
              </a:ext>
            </a:extLst>
          </p:cNvPr>
          <p:cNvSpPr>
            <a:spLocks noGrp="1"/>
          </p:cNvSpPr>
          <p:nvPr>
            <p:ph sz="half" idx="2"/>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id="{E8C1CE09-7AD9-4A44-9E9C-BD9C47B45F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id="{EC36CAAF-FA1D-3945-8BD4-5202BCEA8E5E}"/>
              </a:ext>
            </a:extLst>
          </p:cNvPr>
          <p:cNvSpPr>
            <a:spLocks noGrp="1"/>
          </p:cNvSpPr>
          <p:nvPr>
            <p:ph sz="quarter" idx="4"/>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id="{2F5FA90C-7E83-6340-AF6A-A8AC09BE6416}"/>
              </a:ext>
            </a:extLst>
          </p:cNvPr>
          <p:cNvSpPr>
            <a:spLocks noGrp="1"/>
          </p:cNvSpPr>
          <p:nvPr>
            <p:ph type="dt" sz="half" idx="10"/>
          </p:nvPr>
        </p:nvSpPr>
        <p:spPr/>
        <p:txBody>
          <a:bodyPr/>
          <a:lstStyle/>
          <a:p>
            <a:fld id="{AF0EF86C-2F0A-9648-809C-FCD9343A66AF}" type="datetimeFigureOut">
              <a:rPr kumimoji="1" lang="zh-CN" altLang="en-US" smtClean="0"/>
              <a:t>2018/6/14</a:t>
            </a:fld>
            <a:endParaRPr kumimoji="1" lang="zh-CN" altLang="en-US"/>
          </a:p>
        </p:txBody>
      </p:sp>
      <p:sp>
        <p:nvSpPr>
          <p:cNvPr id="8" name="页脚占位符 7">
            <a:extLst>
              <a:ext uri="{FF2B5EF4-FFF2-40B4-BE49-F238E27FC236}">
                <a16:creationId xmlns:a16="http://schemas.microsoft.com/office/drawing/2014/main" id="{754B0120-5F5D-904C-A1CF-2625FE4ABC89}"/>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37708F38-2196-B34E-AA6C-E5150E834F51}"/>
              </a:ext>
            </a:extLst>
          </p:cNvPr>
          <p:cNvSpPr>
            <a:spLocks noGrp="1"/>
          </p:cNvSpPr>
          <p:nvPr>
            <p:ph type="sldNum" sz="quarter" idx="12"/>
          </p:nvPr>
        </p:nvSpPr>
        <p:spPr/>
        <p:txBody>
          <a:bodyPr/>
          <a:lstStyle/>
          <a:p>
            <a:fld id="{D2CEF862-5F2B-C44F-AABB-A2B60DD9A7CE}" type="slidenum">
              <a:rPr kumimoji="1" lang="zh-CN" altLang="en-US" smtClean="0"/>
              <a:t>‹#›</a:t>
            </a:fld>
            <a:endParaRPr kumimoji="1" lang="zh-CN" altLang="en-US"/>
          </a:p>
        </p:txBody>
      </p:sp>
    </p:spTree>
    <p:extLst>
      <p:ext uri="{BB962C8B-B14F-4D97-AF65-F5344CB8AC3E}">
        <p14:creationId xmlns:p14="http://schemas.microsoft.com/office/powerpoint/2010/main" val="1694918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1E21EC-2EDF-AF42-9068-24019E6CDBEF}"/>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A00E1E74-42F9-4643-95A5-B3953F3274C5}"/>
              </a:ext>
            </a:extLst>
          </p:cNvPr>
          <p:cNvSpPr>
            <a:spLocks noGrp="1"/>
          </p:cNvSpPr>
          <p:nvPr>
            <p:ph type="dt" sz="half" idx="10"/>
          </p:nvPr>
        </p:nvSpPr>
        <p:spPr/>
        <p:txBody>
          <a:bodyPr/>
          <a:lstStyle/>
          <a:p>
            <a:fld id="{AF0EF86C-2F0A-9648-809C-FCD9343A66AF}" type="datetimeFigureOut">
              <a:rPr kumimoji="1" lang="zh-CN" altLang="en-US" smtClean="0"/>
              <a:t>2018/6/14</a:t>
            </a:fld>
            <a:endParaRPr kumimoji="1" lang="zh-CN" altLang="en-US"/>
          </a:p>
        </p:txBody>
      </p:sp>
      <p:sp>
        <p:nvSpPr>
          <p:cNvPr id="4" name="页脚占位符 3">
            <a:extLst>
              <a:ext uri="{FF2B5EF4-FFF2-40B4-BE49-F238E27FC236}">
                <a16:creationId xmlns:a16="http://schemas.microsoft.com/office/drawing/2014/main" id="{1B99C399-7B89-844A-A357-42B2F2BFBB4C}"/>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F4B5B920-99C6-CC4E-9C0A-ED1BA6D3C78E}"/>
              </a:ext>
            </a:extLst>
          </p:cNvPr>
          <p:cNvSpPr>
            <a:spLocks noGrp="1"/>
          </p:cNvSpPr>
          <p:nvPr>
            <p:ph type="sldNum" sz="quarter" idx="12"/>
          </p:nvPr>
        </p:nvSpPr>
        <p:spPr/>
        <p:txBody>
          <a:bodyPr/>
          <a:lstStyle/>
          <a:p>
            <a:fld id="{D2CEF862-5F2B-C44F-AABB-A2B60DD9A7CE}" type="slidenum">
              <a:rPr kumimoji="1" lang="zh-CN" altLang="en-US" smtClean="0"/>
              <a:t>‹#›</a:t>
            </a:fld>
            <a:endParaRPr kumimoji="1" lang="zh-CN" altLang="en-US"/>
          </a:p>
        </p:txBody>
      </p:sp>
    </p:spTree>
    <p:extLst>
      <p:ext uri="{BB962C8B-B14F-4D97-AF65-F5344CB8AC3E}">
        <p14:creationId xmlns:p14="http://schemas.microsoft.com/office/powerpoint/2010/main" val="872050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70430A9-1716-0F46-B248-7B136845FE65}"/>
              </a:ext>
            </a:extLst>
          </p:cNvPr>
          <p:cNvSpPr>
            <a:spLocks noGrp="1"/>
          </p:cNvSpPr>
          <p:nvPr>
            <p:ph type="dt" sz="half" idx="10"/>
          </p:nvPr>
        </p:nvSpPr>
        <p:spPr/>
        <p:txBody>
          <a:bodyPr/>
          <a:lstStyle/>
          <a:p>
            <a:fld id="{AF0EF86C-2F0A-9648-809C-FCD9343A66AF}" type="datetimeFigureOut">
              <a:rPr kumimoji="1" lang="zh-CN" altLang="en-US" smtClean="0"/>
              <a:t>2018/6/14</a:t>
            </a:fld>
            <a:endParaRPr kumimoji="1" lang="zh-CN" altLang="en-US"/>
          </a:p>
        </p:txBody>
      </p:sp>
      <p:sp>
        <p:nvSpPr>
          <p:cNvPr id="3" name="页脚占位符 2">
            <a:extLst>
              <a:ext uri="{FF2B5EF4-FFF2-40B4-BE49-F238E27FC236}">
                <a16:creationId xmlns:a16="http://schemas.microsoft.com/office/drawing/2014/main" id="{2ABF53A9-E8DE-EE46-B6C0-516E35400DFE}"/>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D0923752-F3C0-E142-8E01-92FAC504C323}"/>
              </a:ext>
            </a:extLst>
          </p:cNvPr>
          <p:cNvSpPr>
            <a:spLocks noGrp="1"/>
          </p:cNvSpPr>
          <p:nvPr>
            <p:ph type="sldNum" sz="quarter" idx="12"/>
          </p:nvPr>
        </p:nvSpPr>
        <p:spPr/>
        <p:txBody>
          <a:bodyPr/>
          <a:lstStyle/>
          <a:p>
            <a:fld id="{D2CEF862-5F2B-C44F-AABB-A2B60DD9A7CE}" type="slidenum">
              <a:rPr kumimoji="1" lang="zh-CN" altLang="en-US" smtClean="0"/>
              <a:t>‹#›</a:t>
            </a:fld>
            <a:endParaRPr kumimoji="1" lang="zh-CN" altLang="en-US"/>
          </a:p>
        </p:txBody>
      </p:sp>
    </p:spTree>
    <p:extLst>
      <p:ext uri="{BB962C8B-B14F-4D97-AF65-F5344CB8AC3E}">
        <p14:creationId xmlns:p14="http://schemas.microsoft.com/office/powerpoint/2010/main" val="116899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E7C984-5E03-494E-8234-A57E96DD904B}"/>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8030EECE-ED23-FF45-B449-B691FF861C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id="{4C541AD8-3562-254C-B6B7-B08C11BDE1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F09A6379-8EF7-4745-8C2A-6E8B5CF20FBD}"/>
              </a:ext>
            </a:extLst>
          </p:cNvPr>
          <p:cNvSpPr>
            <a:spLocks noGrp="1"/>
          </p:cNvSpPr>
          <p:nvPr>
            <p:ph type="dt" sz="half" idx="10"/>
          </p:nvPr>
        </p:nvSpPr>
        <p:spPr/>
        <p:txBody>
          <a:bodyPr/>
          <a:lstStyle/>
          <a:p>
            <a:fld id="{AF0EF86C-2F0A-9648-809C-FCD9343A66AF}" type="datetimeFigureOut">
              <a:rPr kumimoji="1" lang="zh-CN" altLang="en-US" smtClean="0"/>
              <a:t>2018/6/14</a:t>
            </a:fld>
            <a:endParaRPr kumimoji="1" lang="zh-CN" altLang="en-US"/>
          </a:p>
        </p:txBody>
      </p:sp>
      <p:sp>
        <p:nvSpPr>
          <p:cNvPr id="6" name="页脚占位符 5">
            <a:extLst>
              <a:ext uri="{FF2B5EF4-FFF2-40B4-BE49-F238E27FC236}">
                <a16:creationId xmlns:a16="http://schemas.microsoft.com/office/drawing/2014/main" id="{36700E39-8DD0-4F4D-AF91-2B10A9ED9CB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9C3DE4A-FD02-324C-A209-246CDEE6198D}"/>
              </a:ext>
            </a:extLst>
          </p:cNvPr>
          <p:cNvSpPr>
            <a:spLocks noGrp="1"/>
          </p:cNvSpPr>
          <p:nvPr>
            <p:ph type="sldNum" sz="quarter" idx="12"/>
          </p:nvPr>
        </p:nvSpPr>
        <p:spPr/>
        <p:txBody>
          <a:bodyPr/>
          <a:lstStyle/>
          <a:p>
            <a:fld id="{D2CEF862-5F2B-C44F-AABB-A2B60DD9A7CE}" type="slidenum">
              <a:rPr kumimoji="1" lang="zh-CN" altLang="en-US" smtClean="0"/>
              <a:t>‹#›</a:t>
            </a:fld>
            <a:endParaRPr kumimoji="1" lang="zh-CN" altLang="en-US"/>
          </a:p>
        </p:txBody>
      </p:sp>
    </p:spTree>
    <p:extLst>
      <p:ext uri="{BB962C8B-B14F-4D97-AF65-F5344CB8AC3E}">
        <p14:creationId xmlns:p14="http://schemas.microsoft.com/office/powerpoint/2010/main" val="2711691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C1670-AD45-704C-B47A-84F55FB4C6CB}"/>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B78EDB5D-80E5-494C-B0B2-FFD0FB102C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6E00FDF1-DAF2-A346-A8D5-89481160D7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9522FC52-C6DE-EB40-BCC8-15FA7F71A683}"/>
              </a:ext>
            </a:extLst>
          </p:cNvPr>
          <p:cNvSpPr>
            <a:spLocks noGrp="1"/>
          </p:cNvSpPr>
          <p:nvPr>
            <p:ph type="dt" sz="half" idx="10"/>
          </p:nvPr>
        </p:nvSpPr>
        <p:spPr/>
        <p:txBody>
          <a:bodyPr/>
          <a:lstStyle/>
          <a:p>
            <a:fld id="{AF0EF86C-2F0A-9648-809C-FCD9343A66AF}" type="datetimeFigureOut">
              <a:rPr kumimoji="1" lang="zh-CN" altLang="en-US" smtClean="0"/>
              <a:t>2018/6/14</a:t>
            </a:fld>
            <a:endParaRPr kumimoji="1" lang="zh-CN" altLang="en-US"/>
          </a:p>
        </p:txBody>
      </p:sp>
      <p:sp>
        <p:nvSpPr>
          <p:cNvPr id="6" name="页脚占位符 5">
            <a:extLst>
              <a:ext uri="{FF2B5EF4-FFF2-40B4-BE49-F238E27FC236}">
                <a16:creationId xmlns:a16="http://schemas.microsoft.com/office/drawing/2014/main" id="{700E9F90-8FB9-AB4D-9425-77375B63E76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D1D9099-3571-6446-B091-4082729574CC}"/>
              </a:ext>
            </a:extLst>
          </p:cNvPr>
          <p:cNvSpPr>
            <a:spLocks noGrp="1"/>
          </p:cNvSpPr>
          <p:nvPr>
            <p:ph type="sldNum" sz="quarter" idx="12"/>
          </p:nvPr>
        </p:nvSpPr>
        <p:spPr/>
        <p:txBody>
          <a:bodyPr/>
          <a:lstStyle/>
          <a:p>
            <a:fld id="{D2CEF862-5F2B-C44F-AABB-A2B60DD9A7CE}" type="slidenum">
              <a:rPr kumimoji="1" lang="zh-CN" altLang="en-US" smtClean="0"/>
              <a:t>‹#›</a:t>
            </a:fld>
            <a:endParaRPr kumimoji="1" lang="zh-CN" altLang="en-US"/>
          </a:p>
        </p:txBody>
      </p:sp>
    </p:spTree>
    <p:extLst>
      <p:ext uri="{BB962C8B-B14F-4D97-AF65-F5344CB8AC3E}">
        <p14:creationId xmlns:p14="http://schemas.microsoft.com/office/powerpoint/2010/main" val="3128285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7377286-0E1B-CE4F-92A5-6A7E66C801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CED79711-1285-014D-A2D5-05C951DB9D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34BE7FA2-683C-4D4E-A7E1-D5811C51D9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0EF86C-2F0A-9648-809C-FCD9343A66AF}" type="datetimeFigureOut">
              <a:rPr kumimoji="1" lang="zh-CN" altLang="en-US" smtClean="0"/>
              <a:t>2018/6/14</a:t>
            </a:fld>
            <a:endParaRPr kumimoji="1" lang="zh-CN" altLang="en-US"/>
          </a:p>
        </p:txBody>
      </p:sp>
      <p:sp>
        <p:nvSpPr>
          <p:cNvPr id="5" name="页脚占位符 4">
            <a:extLst>
              <a:ext uri="{FF2B5EF4-FFF2-40B4-BE49-F238E27FC236}">
                <a16:creationId xmlns:a16="http://schemas.microsoft.com/office/drawing/2014/main" id="{93D792D5-4D98-3140-9805-AD139C2AE8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B6D7D6D8-935E-F04B-AE1E-6ACBA6F2E8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CEF862-5F2B-C44F-AABB-A2B60DD9A7CE}" type="slidenum">
              <a:rPr kumimoji="1" lang="zh-CN" altLang="en-US" smtClean="0"/>
              <a:t>‹#›</a:t>
            </a:fld>
            <a:endParaRPr kumimoji="1" lang="zh-CN" altLang="en-US"/>
          </a:p>
        </p:txBody>
      </p:sp>
    </p:spTree>
    <p:extLst>
      <p:ext uri="{BB962C8B-B14F-4D97-AF65-F5344CB8AC3E}">
        <p14:creationId xmlns:p14="http://schemas.microsoft.com/office/powerpoint/2010/main" val="1992773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36FEAC-826C-A940-A520-F0EBF3BD91AC}"/>
              </a:ext>
            </a:extLst>
          </p:cNvPr>
          <p:cNvSpPr>
            <a:spLocks noGrp="1"/>
          </p:cNvSpPr>
          <p:nvPr>
            <p:ph type="ctrTitle"/>
          </p:nvPr>
        </p:nvSpPr>
        <p:spPr>
          <a:xfrm>
            <a:off x="1524000" y="585915"/>
            <a:ext cx="9144000" cy="2387600"/>
          </a:xfrm>
        </p:spPr>
        <p:txBody>
          <a:bodyPr>
            <a:normAutofit/>
          </a:bodyPr>
          <a:lstStyle/>
          <a:p>
            <a:r>
              <a:rPr kumimoji="1" lang="zh-CN" altLang="en-US" sz="4400" b="1" dirty="0"/>
              <a:t>由文本分类得到用户标签</a:t>
            </a:r>
          </a:p>
        </p:txBody>
      </p:sp>
      <p:sp>
        <p:nvSpPr>
          <p:cNvPr id="3" name="副标题 2">
            <a:extLst>
              <a:ext uri="{FF2B5EF4-FFF2-40B4-BE49-F238E27FC236}">
                <a16:creationId xmlns:a16="http://schemas.microsoft.com/office/drawing/2014/main" id="{962AF351-E092-E143-BAED-6FA8E6494F08}"/>
              </a:ext>
            </a:extLst>
          </p:cNvPr>
          <p:cNvSpPr>
            <a:spLocks noGrp="1"/>
          </p:cNvSpPr>
          <p:nvPr>
            <p:ph type="subTitle" idx="1"/>
          </p:nvPr>
        </p:nvSpPr>
        <p:spPr>
          <a:xfrm>
            <a:off x="1524000" y="4077526"/>
            <a:ext cx="9144000" cy="1655762"/>
          </a:xfrm>
        </p:spPr>
        <p:txBody>
          <a:bodyPr/>
          <a:lstStyle/>
          <a:p>
            <a:r>
              <a:rPr kumimoji="1" lang="zh-CN" altLang="en-US" b="1" dirty="0"/>
              <a:t>李安贞</a:t>
            </a:r>
            <a:endParaRPr kumimoji="1" lang="en-US" altLang="zh-CN" b="1" dirty="0"/>
          </a:p>
          <a:p>
            <a:r>
              <a:rPr kumimoji="1" lang="en-US" altLang="zh-CN" b="1" dirty="0"/>
              <a:t>2018.06.14</a:t>
            </a:r>
            <a:endParaRPr kumimoji="1" lang="zh-CN" altLang="en-US" b="1" dirty="0"/>
          </a:p>
        </p:txBody>
      </p:sp>
    </p:spTree>
    <p:extLst>
      <p:ext uri="{BB962C8B-B14F-4D97-AF65-F5344CB8AC3E}">
        <p14:creationId xmlns:p14="http://schemas.microsoft.com/office/powerpoint/2010/main" val="406693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8E781C5-97A1-5147-B72F-D5B3FB6FCC63}"/>
              </a:ext>
            </a:extLst>
          </p:cNvPr>
          <p:cNvSpPr txBox="1"/>
          <p:nvPr/>
        </p:nvSpPr>
        <p:spPr>
          <a:xfrm>
            <a:off x="257176" y="242888"/>
            <a:ext cx="4557711" cy="523220"/>
          </a:xfrm>
          <a:prstGeom prst="rect">
            <a:avLst/>
          </a:prstGeom>
          <a:noFill/>
        </p:spPr>
        <p:txBody>
          <a:bodyPr wrap="square" rtlCol="0">
            <a:spAutoFit/>
          </a:bodyPr>
          <a:lstStyle/>
          <a:p>
            <a:r>
              <a:rPr kumimoji="1" lang="en-US" altLang="zh-CN" sz="2800" dirty="0">
                <a:solidFill>
                  <a:prstClr val="black"/>
                </a:solidFill>
                <a:latin typeface="PingFang SC" panose="020B0400000000000000" pitchFamily="34" charset="-122"/>
                <a:ea typeface="PingFang SC" panose="020B0400000000000000" pitchFamily="34" charset="-122"/>
              </a:rPr>
              <a:t>5.</a:t>
            </a:r>
            <a:r>
              <a:rPr kumimoji="1" lang="zh-CN" altLang="en-US" sz="2800" dirty="0">
                <a:latin typeface="PingFang SC" panose="020B0400000000000000" pitchFamily="34" charset="-122"/>
                <a:ea typeface="PingFang SC" panose="020B0400000000000000" pitchFamily="34" charset="-122"/>
              </a:rPr>
              <a:t>构造矩阵</a:t>
            </a:r>
            <a:endParaRPr kumimoji="1" lang="en-US" altLang="zh-CN" sz="2800" dirty="0">
              <a:solidFill>
                <a:prstClr val="black"/>
              </a:solidFill>
              <a:latin typeface="PingFang SC" panose="020B0400000000000000" pitchFamily="34" charset="-122"/>
              <a:ea typeface="PingFang SC" panose="020B0400000000000000" pitchFamily="34" charset="-122"/>
            </a:endParaRPr>
          </a:p>
        </p:txBody>
      </p:sp>
      <p:sp>
        <p:nvSpPr>
          <p:cNvPr id="2" name="文本框 1">
            <a:extLst>
              <a:ext uri="{FF2B5EF4-FFF2-40B4-BE49-F238E27FC236}">
                <a16:creationId xmlns:a16="http://schemas.microsoft.com/office/drawing/2014/main" id="{6053E30D-25C4-8A47-993E-1C138C425F84}"/>
              </a:ext>
            </a:extLst>
          </p:cNvPr>
          <p:cNvSpPr txBox="1"/>
          <p:nvPr/>
        </p:nvSpPr>
        <p:spPr>
          <a:xfrm>
            <a:off x="700088" y="766108"/>
            <a:ext cx="9629775" cy="461665"/>
          </a:xfrm>
          <a:prstGeom prst="rect">
            <a:avLst/>
          </a:prstGeom>
          <a:noFill/>
        </p:spPr>
        <p:txBody>
          <a:bodyPr wrap="square" rtlCol="0">
            <a:spAutoFit/>
          </a:bodyPr>
          <a:lstStyle/>
          <a:p>
            <a:r>
              <a:rPr kumimoji="1" lang="en-US" altLang="zh-CN" sz="2400" dirty="0" err="1">
                <a:latin typeface="PingFang SC" panose="020B0400000000000000" pitchFamily="34" charset="-122"/>
                <a:ea typeface="PingFang SC" panose="020B0400000000000000" pitchFamily="34" charset="-122"/>
              </a:rPr>
              <a:t>numpy</a:t>
            </a:r>
            <a:r>
              <a:rPr kumimoji="1" lang="zh-CN" altLang="en-US" sz="2400" dirty="0">
                <a:latin typeface="PingFang SC" panose="020B0400000000000000" pitchFamily="34" charset="-122"/>
                <a:ea typeface="PingFang SC" panose="020B0400000000000000" pitchFamily="34" charset="-122"/>
              </a:rPr>
              <a:t>函数</a:t>
            </a:r>
          </a:p>
        </p:txBody>
      </p:sp>
      <p:pic>
        <p:nvPicPr>
          <p:cNvPr id="6" name="图片 5">
            <a:extLst>
              <a:ext uri="{FF2B5EF4-FFF2-40B4-BE49-F238E27FC236}">
                <a16:creationId xmlns:a16="http://schemas.microsoft.com/office/drawing/2014/main" id="{DE9ACBB0-9516-5640-8311-EE27F6E0605D}"/>
              </a:ext>
            </a:extLst>
          </p:cNvPr>
          <p:cNvPicPr>
            <a:picLocks noChangeAspect="1"/>
          </p:cNvPicPr>
          <p:nvPr/>
        </p:nvPicPr>
        <p:blipFill>
          <a:blip r:embed="rId2"/>
          <a:stretch>
            <a:fillRect/>
          </a:stretch>
        </p:blipFill>
        <p:spPr>
          <a:xfrm>
            <a:off x="123825" y="1430338"/>
            <a:ext cx="11887200" cy="4597400"/>
          </a:xfrm>
          <a:prstGeom prst="rect">
            <a:avLst/>
          </a:prstGeom>
        </p:spPr>
      </p:pic>
    </p:spTree>
    <p:extLst>
      <p:ext uri="{BB962C8B-B14F-4D97-AF65-F5344CB8AC3E}">
        <p14:creationId xmlns:p14="http://schemas.microsoft.com/office/powerpoint/2010/main" val="1961031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AF5AD68-C94A-9846-B49F-590AB784171F}"/>
              </a:ext>
            </a:extLst>
          </p:cNvPr>
          <p:cNvSpPr txBox="1"/>
          <p:nvPr/>
        </p:nvSpPr>
        <p:spPr>
          <a:xfrm>
            <a:off x="257177" y="242888"/>
            <a:ext cx="3228974" cy="523220"/>
          </a:xfrm>
          <a:prstGeom prst="rect">
            <a:avLst/>
          </a:prstGeom>
          <a:noFill/>
        </p:spPr>
        <p:txBody>
          <a:bodyPr wrap="square" rtlCol="0">
            <a:spAutoFit/>
          </a:bodyPr>
          <a:lstStyle/>
          <a:p>
            <a:pPr lvl="0"/>
            <a:r>
              <a:rPr kumimoji="1" lang="en-US" altLang="zh-CN" sz="2800" dirty="0">
                <a:solidFill>
                  <a:prstClr val="black"/>
                </a:solidFill>
                <a:latin typeface="PingFang SC" panose="020B0400000000000000" pitchFamily="34" charset="-122"/>
                <a:ea typeface="PingFang SC" panose="020B0400000000000000" pitchFamily="34" charset="-122"/>
              </a:rPr>
              <a:t>6.</a:t>
            </a:r>
            <a:r>
              <a:rPr kumimoji="1" lang="zh-CN" altLang="en-US" sz="2800" dirty="0">
                <a:solidFill>
                  <a:prstClr val="black"/>
                </a:solidFill>
                <a:latin typeface="PingFang SC" panose="020B0400000000000000" pitchFamily="34" charset="-122"/>
                <a:ea typeface="PingFang SC" panose="020B0400000000000000" pitchFamily="34" charset="-122"/>
              </a:rPr>
              <a:t> 分类器</a:t>
            </a:r>
            <a:endParaRPr kumimoji="1" lang="en-US" altLang="zh-CN" sz="2800" dirty="0">
              <a:solidFill>
                <a:prstClr val="black"/>
              </a:solidFill>
              <a:latin typeface="PingFang SC" panose="020B0400000000000000" pitchFamily="34" charset="-122"/>
              <a:ea typeface="PingFang SC" panose="020B0400000000000000" pitchFamily="34" charset="-122"/>
            </a:endParaRPr>
          </a:p>
        </p:txBody>
      </p:sp>
      <p:sp>
        <p:nvSpPr>
          <p:cNvPr id="5" name="矩形 4">
            <a:extLst>
              <a:ext uri="{FF2B5EF4-FFF2-40B4-BE49-F238E27FC236}">
                <a16:creationId xmlns:a16="http://schemas.microsoft.com/office/drawing/2014/main" id="{E442F357-49B4-7445-B604-0AE0BE536281}"/>
              </a:ext>
            </a:extLst>
          </p:cNvPr>
          <p:cNvSpPr/>
          <p:nvPr/>
        </p:nvSpPr>
        <p:spPr>
          <a:xfrm>
            <a:off x="442915" y="766108"/>
            <a:ext cx="11029948" cy="5816977"/>
          </a:xfrm>
          <a:prstGeom prst="rect">
            <a:avLst/>
          </a:prstGeom>
        </p:spPr>
        <p:txBody>
          <a:bodyPr wrap="square">
            <a:spAutoFit/>
          </a:bodyPr>
          <a:lstStyle/>
          <a:p>
            <a:pPr>
              <a:lnSpc>
                <a:spcPct val="150000"/>
              </a:lnSpc>
            </a:pPr>
            <a:r>
              <a:rPr kumimoji="1" lang="zh-CN" altLang="en-US" sz="2400" b="1" dirty="0">
                <a:latin typeface="PingFang SC" panose="020B0400000000000000" pitchFamily="34" charset="-122"/>
                <a:ea typeface="PingFang SC" panose="020B0400000000000000" pitchFamily="34" charset="-122"/>
              </a:rPr>
              <a:t>朴素贝叶斯</a:t>
            </a:r>
            <a:endParaRPr kumimoji="1" lang="en-US" altLang="zh-CN" sz="2400" b="1" dirty="0">
              <a:latin typeface="PingFang SC" panose="020B0400000000000000" pitchFamily="34" charset="-122"/>
              <a:ea typeface="PingFang SC" panose="020B0400000000000000" pitchFamily="34" charset="-122"/>
            </a:endParaRPr>
          </a:p>
          <a:p>
            <a:pPr>
              <a:lnSpc>
                <a:spcPct val="150000"/>
              </a:lnSpc>
            </a:pPr>
            <a:r>
              <a:rPr kumimoji="1" lang="zh-CN" altLang="en-US" sz="2400" dirty="0">
                <a:latin typeface="PingFang SC" panose="020B0400000000000000" pitchFamily="34" charset="-122"/>
                <a:ea typeface="PingFang SC" panose="020B0400000000000000" pitchFamily="34" charset="-122"/>
              </a:rPr>
              <a:t>对于有多个特征的情况，假设特征之间相互独立</a:t>
            </a:r>
          </a:p>
          <a:p>
            <a:endParaRPr kumimoji="1" lang="en-US" altLang="zh-CN" sz="2400" dirty="0">
              <a:latin typeface="PingFang SC" panose="020B0400000000000000" pitchFamily="34" charset="-122"/>
              <a:ea typeface="PingFang SC" panose="020B0400000000000000" pitchFamily="34" charset="-122"/>
            </a:endParaRPr>
          </a:p>
          <a:p>
            <a:endParaRPr kumimoji="1" lang="en-US" altLang="zh-CN" sz="2400" dirty="0">
              <a:latin typeface="PingFang SC" panose="020B0400000000000000" pitchFamily="34" charset="-122"/>
              <a:ea typeface="PingFang SC" panose="020B0400000000000000" pitchFamily="34" charset="-122"/>
            </a:endParaRPr>
          </a:p>
          <a:p>
            <a:endParaRPr kumimoji="1" lang="en-US" altLang="zh-CN" sz="2800" dirty="0">
              <a:latin typeface="PingFang SC" panose="020B0400000000000000" pitchFamily="34" charset="-122"/>
              <a:ea typeface="PingFang SC" panose="020B0400000000000000" pitchFamily="34" charset="-122"/>
            </a:endParaRPr>
          </a:p>
          <a:p>
            <a:endParaRPr kumimoji="1" lang="en-US" altLang="zh-CN" sz="2800" dirty="0">
              <a:latin typeface="PingFang SC" panose="020B0400000000000000" pitchFamily="34" charset="-122"/>
              <a:ea typeface="PingFang SC" panose="020B0400000000000000" pitchFamily="34" charset="-122"/>
            </a:endParaRPr>
          </a:p>
          <a:p>
            <a:endParaRPr kumimoji="1" lang="en-US" altLang="zh-CN" sz="2800" dirty="0">
              <a:latin typeface="PingFang SC" panose="020B0400000000000000" pitchFamily="34" charset="-122"/>
              <a:ea typeface="PingFang SC" panose="020B0400000000000000" pitchFamily="34" charset="-122"/>
            </a:endParaRPr>
          </a:p>
          <a:p>
            <a:endParaRPr kumimoji="1" lang="en-US" altLang="zh-CN" sz="2800" dirty="0">
              <a:latin typeface="PingFang SC" panose="020B0400000000000000" pitchFamily="34" charset="-122"/>
              <a:ea typeface="PingFang SC" panose="020B0400000000000000" pitchFamily="34" charset="-122"/>
            </a:endParaRPr>
          </a:p>
          <a:p>
            <a:endParaRPr kumimoji="1" lang="en-US" altLang="zh-CN" sz="2800" dirty="0">
              <a:latin typeface="PingFang SC" panose="020B0400000000000000" pitchFamily="34" charset="-122"/>
              <a:ea typeface="PingFang SC" panose="020B0400000000000000" pitchFamily="34" charset="-122"/>
            </a:endParaRPr>
          </a:p>
          <a:p>
            <a:r>
              <a:rPr lang="en" altLang="zh-CN" sz="2800" dirty="0" err="1"/>
              <a:t>sklearn.naive_bayes.MultinomialNB</a:t>
            </a:r>
            <a:r>
              <a:rPr lang="en" altLang="zh-CN" dirty="0"/>
              <a:t>(</a:t>
            </a:r>
            <a:r>
              <a:rPr lang="en" altLang="zh-CN" i="1" dirty="0"/>
              <a:t>alpha=1.0</a:t>
            </a:r>
            <a:r>
              <a:rPr lang="en" altLang="zh-CN" dirty="0"/>
              <a:t>, </a:t>
            </a:r>
            <a:r>
              <a:rPr lang="en" altLang="zh-CN" i="1" dirty="0" err="1"/>
              <a:t>fit_prior</a:t>
            </a:r>
            <a:r>
              <a:rPr lang="en" altLang="zh-CN" i="1" dirty="0"/>
              <a:t>=True</a:t>
            </a:r>
            <a:r>
              <a:rPr lang="en" altLang="zh-CN" dirty="0"/>
              <a:t>, </a:t>
            </a:r>
            <a:r>
              <a:rPr lang="en" altLang="zh-CN" i="1" dirty="0" err="1"/>
              <a:t>class_prior</a:t>
            </a:r>
            <a:r>
              <a:rPr lang="en" altLang="zh-CN" i="1" dirty="0"/>
              <a:t>=None</a:t>
            </a:r>
            <a:r>
              <a:rPr lang="en" altLang="zh-CN" dirty="0"/>
              <a:t>)</a:t>
            </a:r>
            <a:endParaRPr kumimoji="1" lang="en-US" altLang="zh-CN" sz="2800" dirty="0">
              <a:latin typeface="PingFang SC" panose="020B0400000000000000" pitchFamily="34" charset="-122"/>
              <a:ea typeface="PingFang SC" panose="020B0400000000000000" pitchFamily="34" charset="-122"/>
            </a:endParaRPr>
          </a:p>
          <a:p>
            <a:endParaRPr kumimoji="1" lang="en-US" altLang="zh-CN" sz="2800" dirty="0">
              <a:latin typeface="PingFang SC" panose="020B0400000000000000" pitchFamily="34" charset="-122"/>
              <a:ea typeface="PingFang SC" panose="020B0400000000000000" pitchFamily="34" charset="-122"/>
            </a:endParaRPr>
          </a:p>
          <a:p>
            <a:endParaRPr kumimoji="1" lang="en-US" altLang="zh-CN" sz="2800" dirty="0">
              <a:latin typeface="PingFang SC" panose="020B0400000000000000" pitchFamily="34" charset="-122"/>
              <a:ea typeface="PingFang SC" panose="020B0400000000000000" pitchFamily="34" charset="-122"/>
            </a:endParaRPr>
          </a:p>
          <a:p>
            <a:endParaRPr kumimoji="1" lang="en-US" altLang="zh-CN" sz="2800" dirty="0">
              <a:latin typeface="PingFang SC" panose="020B0400000000000000" pitchFamily="34" charset="-122"/>
              <a:ea typeface="PingFang SC" panose="020B0400000000000000" pitchFamily="34" charset="-122"/>
            </a:endParaRPr>
          </a:p>
        </p:txBody>
      </p:sp>
      <p:pic>
        <p:nvPicPr>
          <p:cNvPr id="8196" name="Picture 4" descr="p （ （ 特 征 1 特 征 2 ， 特 征 3 〗 类 别 》 p （ 类 别 ） &#10;p （ 类 别 I( 特 征 1 特 征 2 特 征 3 ） ） ： &#10;p （ 特 征 1 ， 特 征 2 ， 特 征 3 ） &#10;p （ 特 征 1 | 类 别 ） （ 特 征 2 | 类 别 p （ 特 征 3 | 类 别 p （ 类 别 ） &#10;p （ 特 征 1 》 p （ 特 征 2 》 p （ 特 征 3 ） ">
            <a:extLst>
              <a:ext uri="{FF2B5EF4-FFF2-40B4-BE49-F238E27FC236}">
                <a16:creationId xmlns:a16="http://schemas.microsoft.com/office/drawing/2014/main" id="{E14242A1-B0BC-974E-8527-9972F21CF1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795" y="2019544"/>
            <a:ext cx="9086850" cy="1921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4899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AF5AD68-C94A-9846-B49F-590AB784171F}"/>
              </a:ext>
            </a:extLst>
          </p:cNvPr>
          <p:cNvSpPr txBox="1"/>
          <p:nvPr/>
        </p:nvSpPr>
        <p:spPr>
          <a:xfrm>
            <a:off x="257177" y="242888"/>
            <a:ext cx="3228974" cy="523220"/>
          </a:xfrm>
          <a:prstGeom prst="rect">
            <a:avLst/>
          </a:prstGeom>
          <a:noFill/>
        </p:spPr>
        <p:txBody>
          <a:bodyPr wrap="square" rtlCol="0">
            <a:spAutoFit/>
          </a:bodyPr>
          <a:lstStyle/>
          <a:p>
            <a:pPr lvl="0"/>
            <a:r>
              <a:rPr kumimoji="1" lang="zh-CN" altLang="en-US" sz="2800" dirty="0">
                <a:solidFill>
                  <a:prstClr val="black"/>
                </a:solidFill>
                <a:latin typeface="PingFang SC" panose="020B0400000000000000" pitchFamily="34" charset="-122"/>
                <a:ea typeface="PingFang SC" panose="020B0400000000000000" pitchFamily="34" charset="-122"/>
              </a:rPr>
              <a:t>下周安排</a:t>
            </a:r>
            <a:endParaRPr kumimoji="1" lang="en-US" altLang="zh-CN" sz="2800" dirty="0">
              <a:solidFill>
                <a:prstClr val="black"/>
              </a:solidFill>
              <a:latin typeface="PingFang SC" panose="020B0400000000000000" pitchFamily="34" charset="-122"/>
              <a:ea typeface="PingFang SC" panose="020B0400000000000000" pitchFamily="34" charset="-122"/>
            </a:endParaRPr>
          </a:p>
        </p:txBody>
      </p:sp>
      <p:sp>
        <p:nvSpPr>
          <p:cNvPr id="5" name="矩形 4">
            <a:extLst>
              <a:ext uri="{FF2B5EF4-FFF2-40B4-BE49-F238E27FC236}">
                <a16:creationId xmlns:a16="http://schemas.microsoft.com/office/drawing/2014/main" id="{E442F357-49B4-7445-B604-0AE0BE536281}"/>
              </a:ext>
            </a:extLst>
          </p:cNvPr>
          <p:cNvSpPr/>
          <p:nvPr/>
        </p:nvSpPr>
        <p:spPr>
          <a:xfrm>
            <a:off x="442915" y="766108"/>
            <a:ext cx="11029948" cy="954107"/>
          </a:xfrm>
          <a:prstGeom prst="rect">
            <a:avLst/>
          </a:prstGeom>
        </p:spPr>
        <p:txBody>
          <a:bodyPr wrap="square">
            <a:spAutoFit/>
          </a:bodyPr>
          <a:lstStyle/>
          <a:p>
            <a:endParaRPr kumimoji="1" lang="en-US" altLang="zh-CN" sz="2800" dirty="0">
              <a:latin typeface="PingFang SC" panose="020B0400000000000000" pitchFamily="34" charset="-122"/>
              <a:ea typeface="PingFang SC" panose="020B0400000000000000" pitchFamily="34" charset="-122"/>
            </a:endParaRPr>
          </a:p>
          <a:p>
            <a:endParaRPr kumimoji="1" lang="en-US" altLang="zh-CN" sz="2800" dirty="0">
              <a:latin typeface="PingFang SC" panose="020B0400000000000000" pitchFamily="34" charset="-122"/>
              <a:ea typeface="PingFang SC" panose="020B0400000000000000" pitchFamily="34" charset="-122"/>
            </a:endParaRPr>
          </a:p>
        </p:txBody>
      </p:sp>
      <p:sp>
        <p:nvSpPr>
          <p:cNvPr id="7" name="文本框 6">
            <a:extLst>
              <a:ext uri="{FF2B5EF4-FFF2-40B4-BE49-F238E27FC236}">
                <a16:creationId xmlns:a16="http://schemas.microsoft.com/office/drawing/2014/main" id="{A4A9B448-4BD1-184E-9F51-D03F2B454DE5}"/>
              </a:ext>
            </a:extLst>
          </p:cNvPr>
          <p:cNvSpPr txBox="1"/>
          <p:nvPr/>
        </p:nvSpPr>
        <p:spPr>
          <a:xfrm>
            <a:off x="757238" y="1014413"/>
            <a:ext cx="9629775" cy="1705532"/>
          </a:xfrm>
          <a:prstGeom prst="rect">
            <a:avLst/>
          </a:prstGeom>
          <a:noFill/>
        </p:spPr>
        <p:txBody>
          <a:bodyPr wrap="square" rtlCol="0">
            <a:spAutoFit/>
          </a:bodyPr>
          <a:lstStyle/>
          <a:p>
            <a:pPr marL="457200" indent="-457200">
              <a:lnSpc>
                <a:spcPct val="150000"/>
              </a:lnSpc>
              <a:buAutoNum type="arabicPeriod"/>
            </a:pPr>
            <a:r>
              <a:rPr lang="zh-CN" altLang="en-US" sz="2400" dirty="0">
                <a:latin typeface="PingFang SC" panose="020B0400000000000000" pitchFamily="34" charset="-122"/>
                <a:ea typeface="PingFang SC" panose="020B0400000000000000" pitchFamily="34" charset="-122"/>
              </a:rPr>
              <a:t>完成代码</a:t>
            </a:r>
            <a:endParaRPr lang="en-US" altLang="zh-CN" sz="2400" dirty="0">
              <a:latin typeface="PingFang SC" panose="020B0400000000000000" pitchFamily="34" charset="-122"/>
              <a:ea typeface="PingFang SC" panose="020B0400000000000000" pitchFamily="34" charset="-122"/>
            </a:endParaRPr>
          </a:p>
          <a:p>
            <a:pPr marL="457200" indent="-457200">
              <a:lnSpc>
                <a:spcPct val="150000"/>
              </a:lnSpc>
              <a:buAutoNum type="arabicPeriod"/>
            </a:pPr>
            <a:r>
              <a:rPr kumimoji="1" lang="zh-CN" altLang="en-US" sz="2400" dirty="0">
                <a:latin typeface="PingFang SC" panose="020B0400000000000000" pitchFamily="34" charset="-122"/>
                <a:ea typeface="PingFang SC" panose="020B0400000000000000" pitchFamily="34" charset="-122"/>
              </a:rPr>
              <a:t>比较：单独用</a:t>
            </a:r>
            <a:r>
              <a:rPr kumimoji="1" lang="en-US" altLang="zh-CN" sz="2400" dirty="0">
                <a:latin typeface="PingFang SC" panose="020B0400000000000000" pitchFamily="34" charset="-122"/>
                <a:ea typeface="PingFang SC" panose="020B0400000000000000" pitchFamily="34" charset="-122"/>
              </a:rPr>
              <a:t>chi2</a:t>
            </a:r>
            <a:r>
              <a:rPr kumimoji="1" lang="zh-CN" altLang="en-US" sz="2400" dirty="0">
                <a:latin typeface="PingFang SC" panose="020B0400000000000000" pitchFamily="34" charset="-122"/>
                <a:ea typeface="PingFang SC" panose="020B0400000000000000" pitchFamily="34" charset="-122"/>
              </a:rPr>
              <a:t>、单独</a:t>
            </a:r>
            <a:r>
              <a:rPr kumimoji="1" lang="en-US" altLang="zh-CN" sz="2400" dirty="0">
                <a:latin typeface="PingFang SC" panose="020B0400000000000000" pitchFamily="34" charset="-122"/>
                <a:ea typeface="PingFang SC" panose="020B0400000000000000" pitchFamily="34" charset="-122"/>
              </a:rPr>
              <a:t>TFIDF</a:t>
            </a:r>
            <a:r>
              <a:rPr kumimoji="1" lang="zh-CN" altLang="en-US" sz="2400" dirty="0">
                <a:latin typeface="PingFang SC" panose="020B0400000000000000" pitchFamily="34" charset="-122"/>
                <a:ea typeface="PingFang SC" panose="020B0400000000000000" pitchFamily="34" charset="-122"/>
              </a:rPr>
              <a:t>，分类的准确度</a:t>
            </a:r>
            <a:endParaRPr kumimoji="1" lang="en-US" altLang="zh-CN" sz="2400" dirty="0">
              <a:latin typeface="PingFang SC" panose="020B0400000000000000" pitchFamily="34" charset="-122"/>
              <a:ea typeface="PingFang SC" panose="020B0400000000000000" pitchFamily="34" charset="-122"/>
            </a:endParaRPr>
          </a:p>
          <a:p>
            <a:pPr marL="457200" indent="-457200">
              <a:lnSpc>
                <a:spcPct val="150000"/>
              </a:lnSpc>
              <a:buAutoNum type="arabicPeriod"/>
            </a:pPr>
            <a:r>
              <a:rPr kumimoji="1" lang="zh-CN" altLang="en-US" sz="2400" dirty="0">
                <a:latin typeface="PingFang SC" panose="020B0400000000000000" pitchFamily="34" charset="-122"/>
                <a:ea typeface="PingFang SC" panose="020B0400000000000000" pitchFamily="34" charset="-122"/>
              </a:rPr>
              <a:t>尝试其他的分类器</a:t>
            </a:r>
          </a:p>
        </p:txBody>
      </p:sp>
    </p:spTree>
    <p:extLst>
      <p:ext uri="{BB962C8B-B14F-4D97-AF65-F5344CB8AC3E}">
        <p14:creationId xmlns:p14="http://schemas.microsoft.com/office/powerpoint/2010/main" val="4041436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FB04DC3-BDB1-D54B-9917-3FC4FC46217B}"/>
              </a:ext>
            </a:extLst>
          </p:cNvPr>
          <p:cNvSpPr>
            <a:spLocks noGrp="1"/>
          </p:cNvSpPr>
          <p:nvPr>
            <p:ph idx="1"/>
          </p:nvPr>
        </p:nvSpPr>
        <p:spPr>
          <a:xfrm>
            <a:off x="350520" y="304800"/>
            <a:ext cx="10515600" cy="5750243"/>
          </a:xfrm>
        </p:spPr>
        <p:txBody>
          <a:bodyPr/>
          <a:lstStyle/>
          <a:p>
            <a:pPr marL="0" indent="0">
              <a:buNone/>
            </a:pPr>
            <a:r>
              <a:rPr kumimoji="1" lang="zh-CN" altLang="en-US" dirty="0">
                <a:latin typeface="PingFang SC" panose="020B0400000000000000" pitchFamily="34" charset="-122"/>
                <a:ea typeface="PingFang SC" panose="020B0400000000000000" pitchFamily="34" charset="-122"/>
              </a:rPr>
              <a:t>语料库获取</a:t>
            </a:r>
            <a:endParaRPr kumimoji="1" lang="en-US" altLang="zh-CN" sz="2400" dirty="0">
              <a:latin typeface="PingFang SC" panose="020B0400000000000000" pitchFamily="34" charset="-122"/>
              <a:ea typeface="PingFang SC" panose="020B0400000000000000" pitchFamily="34" charset="-122"/>
            </a:endParaRPr>
          </a:p>
          <a:p>
            <a:pPr marL="0" indent="0">
              <a:buNone/>
            </a:pPr>
            <a:r>
              <a:rPr kumimoji="1" lang="en-US" altLang="zh-CN" sz="2400" dirty="0">
                <a:latin typeface="PingFang SC" panose="020B0400000000000000" pitchFamily="34" charset="-122"/>
                <a:ea typeface="PingFang SC" panose="020B0400000000000000" pitchFamily="34" charset="-122"/>
              </a:rPr>
              <a:t>	</a:t>
            </a:r>
            <a:r>
              <a:rPr kumimoji="1" lang="zh-CN" altLang="en-US" sz="2400" dirty="0">
                <a:latin typeface="PingFang SC" panose="020B0400000000000000" pitchFamily="34" charset="-122"/>
                <a:ea typeface="PingFang SC" panose="020B0400000000000000" pitchFamily="34" charset="-122"/>
              </a:rPr>
              <a:t>用爬虫爬取网易排行榜</a:t>
            </a:r>
            <a:r>
              <a:rPr kumimoji="1" lang="en-US" altLang="zh-CN" sz="2400" dirty="0">
                <a:latin typeface="PingFang SC" panose="020B0400000000000000" pitchFamily="34" charset="-122"/>
                <a:ea typeface="PingFang SC" panose="020B0400000000000000" pitchFamily="34" charset="-122"/>
              </a:rPr>
              <a:t>7</a:t>
            </a:r>
            <a:r>
              <a:rPr kumimoji="1" lang="zh-CN" altLang="en-US" sz="2400" dirty="0">
                <a:latin typeface="PingFang SC" panose="020B0400000000000000" pitchFamily="34" charset="-122"/>
                <a:ea typeface="PingFang SC" panose="020B0400000000000000" pitchFamily="34" charset="-122"/>
              </a:rPr>
              <a:t>天的新闻</a:t>
            </a:r>
            <a:endParaRPr kumimoji="1" lang="en-US" altLang="zh-CN" sz="2400" dirty="0">
              <a:latin typeface="PingFang SC" panose="020B0400000000000000" pitchFamily="34" charset="-122"/>
              <a:ea typeface="PingFang SC" panose="020B0400000000000000" pitchFamily="34" charset="-122"/>
            </a:endParaRPr>
          </a:p>
          <a:p>
            <a:pPr marL="0" indent="0">
              <a:buNone/>
            </a:pPr>
            <a:r>
              <a:rPr kumimoji="1" lang="en-US" altLang="zh-CN" sz="2400" dirty="0">
                <a:latin typeface="PingFang SC" panose="020B0400000000000000" pitchFamily="34" charset="-122"/>
                <a:ea typeface="PingFang SC" panose="020B0400000000000000" pitchFamily="34" charset="-122"/>
              </a:rPr>
              <a:t>	</a:t>
            </a:r>
            <a:r>
              <a:rPr kumimoji="1" lang="zh-CN" altLang="en-US" sz="2400" dirty="0">
                <a:latin typeface="PingFang SC" panose="020B0400000000000000" pitchFamily="34" charset="-122"/>
                <a:ea typeface="PingFang SC" panose="020B0400000000000000" pitchFamily="34" charset="-122"/>
              </a:rPr>
              <a:t>一共</a:t>
            </a:r>
            <a:r>
              <a:rPr kumimoji="1" lang="en-US" altLang="zh-CN" sz="2400" dirty="0">
                <a:latin typeface="PingFang SC" panose="020B0400000000000000" pitchFamily="34" charset="-122"/>
                <a:ea typeface="PingFang SC" panose="020B0400000000000000" pitchFamily="34" charset="-122"/>
              </a:rPr>
              <a:t>17</a:t>
            </a:r>
            <a:r>
              <a:rPr kumimoji="1" lang="zh-CN" altLang="en-US" sz="2400" dirty="0">
                <a:latin typeface="PingFang SC" panose="020B0400000000000000" pitchFamily="34" charset="-122"/>
                <a:ea typeface="PingFang SC" panose="020B0400000000000000" pitchFamily="34" charset="-122"/>
              </a:rPr>
              <a:t>类</a:t>
            </a:r>
            <a:endParaRPr kumimoji="1" lang="en-US" altLang="zh-CN" sz="2400" dirty="0">
              <a:latin typeface="PingFang SC" panose="020B0400000000000000" pitchFamily="34" charset="-122"/>
              <a:ea typeface="PingFang SC" panose="020B0400000000000000" pitchFamily="34" charset="-122"/>
            </a:endParaRPr>
          </a:p>
          <a:p>
            <a:pPr marL="0" indent="0">
              <a:buNone/>
            </a:pPr>
            <a:r>
              <a:rPr kumimoji="1" lang="en-US" altLang="zh-CN" sz="2400" dirty="0">
                <a:latin typeface="PingFang SC" panose="020B0400000000000000" pitchFamily="34" charset="-122"/>
                <a:ea typeface="PingFang SC" panose="020B0400000000000000" pitchFamily="34" charset="-122"/>
              </a:rPr>
              <a:t>	</a:t>
            </a:r>
            <a:r>
              <a:rPr kumimoji="1" lang="zh-CN" altLang="en-US" sz="2400" dirty="0">
                <a:latin typeface="PingFang SC" panose="020B0400000000000000" pitchFamily="34" charset="-122"/>
                <a:ea typeface="PingFang SC" panose="020B0400000000000000" pitchFamily="34" charset="-122"/>
              </a:rPr>
              <a:t>只取标题和内容，每条新闻单独放在一个</a:t>
            </a:r>
            <a:r>
              <a:rPr kumimoji="1" lang="en-US" altLang="zh-CN" sz="2400" dirty="0">
                <a:latin typeface="PingFang SC" panose="020B0400000000000000" pitchFamily="34" charset="-122"/>
                <a:ea typeface="PingFang SC" panose="020B0400000000000000" pitchFamily="34" charset="-122"/>
              </a:rPr>
              <a:t>txt</a:t>
            </a:r>
            <a:r>
              <a:rPr kumimoji="1" lang="zh-CN" altLang="en-US" sz="2400" dirty="0">
                <a:latin typeface="PingFang SC" panose="020B0400000000000000" pitchFamily="34" charset="-122"/>
                <a:ea typeface="PingFang SC" panose="020B0400000000000000" pitchFamily="34" charset="-122"/>
              </a:rPr>
              <a:t>下</a:t>
            </a:r>
          </a:p>
        </p:txBody>
      </p:sp>
      <p:pic>
        <p:nvPicPr>
          <p:cNvPr id="5" name="图片 4">
            <a:extLst>
              <a:ext uri="{FF2B5EF4-FFF2-40B4-BE49-F238E27FC236}">
                <a16:creationId xmlns:a16="http://schemas.microsoft.com/office/drawing/2014/main" id="{AE4A4B93-EADB-044B-8DDD-CB9C2C84148C}"/>
              </a:ext>
            </a:extLst>
          </p:cNvPr>
          <p:cNvPicPr>
            <a:picLocks noChangeAspect="1"/>
          </p:cNvPicPr>
          <p:nvPr/>
        </p:nvPicPr>
        <p:blipFill>
          <a:blip r:embed="rId2"/>
          <a:stretch>
            <a:fillRect/>
          </a:stretch>
        </p:blipFill>
        <p:spPr>
          <a:xfrm>
            <a:off x="2110359" y="2346643"/>
            <a:ext cx="7543800" cy="3708400"/>
          </a:xfrm>
          <a:prstGeom prst="rect">
            <a:avLst/>
          </a:prstGeom>
        </p:spPr>
      </p:pic>
    </p:spTree>
    <p:extLst>
      <p:ext uri="{BB962C8B-B14F-4D97-AF65-F5344CB8AC3E}">
        <p14:creationId xmlns:p14="http://schemas.microsoft.com/office/powerpoint/2010/main" val="352351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FB04DC3-BDB1-D54B-9917-3FC4FC46217B}"/>
              </a:ext>
            </a:extLst>
          </p:cNvPr>
          <p:cNvSpPr>
            <a:spLocks noGrp="1"/>
          </p:cNvSpPr>
          <p:nvPr>
            <p:ph idx="1"/>
          </p:nvPr>
        </p:nvSpPr>
        <p:spPr>
          <a:xfrm>
            <a:off x="350520" y="304800"/>
            <a:ext cx="10515600" cy="5750243"/>
          </a:xfrm>
        </p:spPr>
        <p:txBody>
          <a:bodyPr/>
          <a:lstStyle/>
          <a:p>
            <a:pPr marL="0" indent="0">
              <a:buNone/>
            </a:pPr>
            <a:r>
              <a:rPr kumimoji="1" lang="zh-CN" altLang="en-US" dirty="0">
                <a:latin typeface="PingFang SC" panose="020B0400000000000000" pitchFamily="34" charset="-122"/>
                <a:ea typeface="PingFang SC" panose="020B0400000000000000" pitchFamily="34" charset="-122"/>
              </a:rPr>
              <a:t>程序流程</a:t>
            </a:r>
            <a:endParaRPr kumimoji="1" lang="en-US" altLang="zh-CN" dirty="0">
              <a:latin typeface="PingFang SC" panose="020B0400000000000000" pitchFamily="34" charset="-122"/>
              <a:ea typeface="PingFang SC" panose="020B0400000000000000" pitchFamily="34" charset="-122"/>
            </a:endParaRPr>
          </a:p>
          <a:p>
            <a:pPr marL="0" indent="0">
              <a:lnSpc>
                <a:spcPct val="150000"/>
              </a:lnSpc>
              <a:buNone/>
            </a:pPr>
            <a:r>
              <a:rPr kumimoji="1" lang="en-US" altLang="zh-CN" dirty="0">
                <a:latin typeface="PingFang SC" panose="020B0400000000000000" pitchFamily="34" charset="-122"/>
                <a:ea typeface="PingFang SC" panose="020B0400000000000000" pitchFamily="34" charset="-122"/>
              </a:rPr>
              <a:t>	</a:t>
            </a:r>
            <a:r>
              <a:rPr kumimoji="1" lang="en-US" altLang="zh-CN" sz="2400" dirty="0">
                <a:latin typeface="PingFang SC" panose="020B0400000000000000" pitchFamily="34" charset="-122"/>
                <a:ea typeface="PingFang SC" panose="020B0400000000000000" pitchFamily="34" charset="-122"/>
              </a:rPr>
              <a:t>1.</a:t>
            </a:r>
            <a:r>
              <a:rPr kumimoji="1" lang="zh-CN" altLang="en-US" sz="2400" dirty="0">
                <a:latin typeface="PingFang SC" panose="020B0400000000000000" pitchFamily="34" charset="-122"/>
                <a:ea typeface="PingFang SC" panose="020B0400000000000000" pitchFamily="34" charset="-122"/>
              </a:rPr>
              <a:t>预处理                    </a:t>
            </a:r>
            <a:r>
              <a:rPr kumimoji="1" lang="en-US" altLang="zh-CN" sz="2400" dirty="0">
                <a:latin typeface="PingFang SC" panose="020B0400000000000000" pitchFamily="34" charset="-122"/>
                <a:ea typeface="PingFang SC" panose="020B0400000000000000" pitchFamily="34" charset="-122"/>
              </a:rPr>
              <a:t>✔️</a:t>
            </a:r>
          </a:p>
          <a:p>
            <a:pPr marL="0" indent="0">
              <a:lnSpc>
                <a:spcPct val="150000"/>
              </a:lnSpc>
              <a:buNone/>
            </a:pPr>
            <a:r>
              <a:rPr kumimoji="1" lang="en-US" altLang="zh-CN" sz="2400" dirty="0">
                <a:latin typeface="PingFang SC" panose="020B0400000000000000" pitchFamily="34" charset="-122"/>
                <a:ea typeface="PingFang SC" panose="020B0400000000000000" pitchFamily="34" charset="-122"/>
              </a:rPr>
              <a:t>	2.</a:t>
            </a:r>
            <a:r>
              <a:rPr kumimoji="1" lang="zh-CN" altLang="en-US" sz="2400" dirty="0">
                <a:latin typeface="PingFang SC" panose="020B0400000000000000" pitchFamily="34" charset="-122"/>
                <a:ea typeface="PingFang SC" panose="020B0400000000000000" pitchFamily="34" charset="-122"/>
              </a:rPr>
              <a:t>提取特征值（</a:t>
            </a:r>
            <a:r>
              <a:rPr kumimoji="1" lang="en-US" altLang="zh-CN" sz="2400" dirty="0">
                <a:latin typeface="PingFang SC" panose="020B0400000000000000" pitchFamily="34" charset="-122"/>
                <a:ea typeface="PingFang SC" panose="020B0400000000000000" pitchFamily="34" charset="-122"/>
              </a:rPr>
              <a:t>CHI2</a:t>
            </a:r>
            <a:r>
              <a:rPr kumimoji="1" lang="zh-CN" altLang="en-US" sz="2400" dirty="0">
                <a:latin typeface="PingFang SC" panose="020B0400000000000000" pitchFamily="34" charset="-122"/>
                <a:ea typeface="PingFang SC" panose="020B0400000000000000" pitchFamily="34" charset="-122"/>
              </a:rPr>
              <a:t>） </a:t>
            </a:r>
            <a:r>
              <a:rPr kumimoji="1" lang="en-US" altLang="zh-CN" sz="2400" dirty="0">
                <a:latin typeface="PingFang SC" panose="020B0400000000000000" pitchFamily="34" charset="-122"/>
                <a:ea typeface="PingFang SC" panose="020B0400000000000000" pitchFamily="34" charset="-122"/>
              </a:rPr>
              <a:t>✔️</a:t>
            </a:r>
          </a:p>
          <a:p>
            <a:pPr marL="0" indent="0">
              <a:lnSpc>
                <a:spcPct val="150000"/>
              </a:lnSpc>
              <a:buNone/>
            </a:pPr>
            <a:r>
              <a:rPr kumimoji="1" lang="en-US" altLang="zh-CN" sz="2400" dirty="0">
                <a:latin typeface="PingFang SC" panose="020B0400000000000000" pitchFamily="34" charset="-122"/>
                <a:ea typeface="PingFang SC" panose="020B0400000000000000" pitchFamily="34" charset="-122"/>
              </a:rPr>
              <a:t>	3.</a:t>
            </a:r>
            <a:r>
              <a:rPr kumimoji="1" lang="zh-CN" altLang="en-US" sz="2400" dirty="0">
                <a:latin typeface="PingFang SC" panose="020B0400000000000000" pitchFamily="34" charset="-122"/>
                <a:ea typeface="PingFang SC" panose="020B0400000000000000" pitchFamily="34" charset="-122"/>
              </a:rPr>
              <a:t>特征权重（</a:t>
            </a:r>
            <a:r>
              <a:rPr kumimoji="1" lang="en-US" altLang="zh-CN" sz="2400" dirty="0">
                <a:latin typeface="PingFang SC" panose="020B0400000000000000" pitchFamily="34" charset="-122"/>
                <a:ea typeface="PingFang SC" panose="020B0400000000000000" pitchFamily="34" charset="-122"/>
              </a:rPr>
              <a:t>TFIDF</a:t>
            </a:r>
            <a:r>
              <a:rPr kumimoji="1" lang="zh-CN" altLang="en-US" sz="2400" dirty="0">
                <a:latin typeface="PingFang SC" panose="020B0400000000000000" pitchFamily="34" charset="-122"/>
                <a:ea typeface="PingFang SC" panose="020B0400000000000000" pitchFamily="34" charset="-122"/>
              </a:rPr>
              <a:t>）</a:t>
            </a:r>
            <a:endParaRPr kumimoji="1" lang="en-US" altLang="zh-CN" sz="2400" dirty="0">
              <a:latin typeface="PingFang SC" panose="020B0400000000000000" pitchFamily="34" charset="-122"/>
              <a:ea typeface="PingFang SC" panose="020B0400000000000000" pitchFamily="34" charset="-122"/>
            </a:endParaRPr>
          </a:p>
          <a:p>
            <a:pPr marL="0" indent="0">
              <a:lnSpc>
                <a:spcPct val="150000"/>
              </a:lnSpc>
              <a:buNone/>
            </a:pPr>
            <a:r>
              <a:rPr kumimoji="1" lang="en-US" altLang="zh-CN" sz="2400" dirty="0">
                <a:latin typeface="PingFang SC" panose="020B0400000000000000" pitchFamily="34" charset="-122"/>
                <a:ea typeface="PingFang SC" panose="020B0400000000000000" pitchFamily="34" charset="-122"/>
              </a:rPr>
              <a:t>	4.</a:t>
            </a:r>
            <a:r>
              <a:rPr kumimoji="1" lang="zh-CN" altLang="en-US" sz="2400" dirty="0">
                <a:latin typeface="PingFang SC" panose="020B0400000000000000" pitchFamily="34" charset="-122"/>
                <a:ea typeface="PingFang SC" panose="020B0400000000000000" pitchFamily="34" charset="-122"/>
              </a:rPr>
              <a:t>划分数据集和测试集  </a:t>
            </a:r>
            <a:r>
              <a:rPr kumimoji="1" lang="en-US" altLang="zh-CN" sz="2400" dirty="0">
                <a:latin typeface="PingFang SC" panose="020B0400000000000000" pitchFamily="34" charset="-122"/>
                <a:ea typeface="PingFang SC" panose="020B0400000000000000" pitchFamily="34" charset="-122"/>
              </a:rPr>
              <a:t>✔️</a:t>
            </a:r>
          </a:p>
          <a:p>
            <a:pPr marL="0" indent="0">
              <a:lnSpc>
                <a:spcPct val="150000"/>
              </a:lnSpc>
              <a:buNone/>
            </a:pPr>
            <a:r>
              <a:rPr kumimoji="1" lang="en-US" altLang="zh-CN" sz="2400" dirty="0">
                <a:latin typeface="PingFang SC" panose="020B0400000000000000" pitchFamily="34" charset="-122"/>
                <a:ea typeface="PingFang SC" panose="020B0400000000000000" pitchFamily="34" charset="-122"/>
              </a:rPr>
              <a:t>	5.</a:t>
            </a:r>
            <a:r>
              <a:rPr kumimoji="1" lang="zh-CN" altLang="en-US" sz="2400" dirty="0">
                <a:latin typeface="PingFang SC" panose="020B0400000000000000" pitchFamily="34" charset="-122"/>
                <a:ea typeface="PingFang SC" panose="020B0400000000000000" pitchFamily="34" charset="-122"/>
              </a:rPr>
              <a:t>构造矩阵</a:t>
            </a:r>
            <a:endParaRPr kumimoji="1" lang="en-US" altLang="zh-CN" sz="2400" dirty="0">
              <a:latin typeface="PingFang SC" panose="020B0400000000000000" pitchFamily="34" charset="-122"/>
              <a:ea typeface="PingFang SC" panose="020B0400000000000000" pitchFamily="34" charset="-122"/>
            </a:endParaRPr>
          </a:p>
          <a:p>
            <a:pPr marL="0" indent="0">
              <a:lnSpc>
                <a:spcPct val="150000"/>
              </a:lnSpc>
              <a:buNone/>
            </a:pPr>
            <a:r>
              <a:rPr kumimoji="1" lang="en-US" altLang="zh-CN" sz="2400" dirty="0">
                <a:latin typeface="PingFang SC" panose="020B0400000000000000" pitchFamily="34" charset="-122"/>
                <a:ea typeface="PingFang SC" panose="020B0400000000000000" pitchFamily="34" charset="-122"/>
              </a:rPr>
              <a:t>	6.</a:t>
            </a:r>
            <a:r>
              <a:rPr kumimoji="1" lang="zh-CN" altLang="en-US" sz="2400" dirty="0">
                <a:latin typeface="PingFang SC" panose="020B0400000000000000" pitchFamily="34" charset="-122"/>
                <a:ea typeface="PingFang SC" panose="020B0400000000000000" pitchFamily="34" charset="-122"/>
              </a:rPr>
              <a:t>分类（朴素贝叶斯）</a:t>
            </a:r>
            <a:endParaRPr kumimoji="1" lang="en-US" altLang="zh-CN" sz="2400" dirty="0">
              <a:latin typeface="PingFang SC" panose="020B0400000000000000" pitchFamily="34" charset="-122"/>
              <a:ea typeface="PingFang SC" panose="020B0400000000000000" pitchFamily="34" charset="-122"/>
            </a:endParaRPr>
          </a:p>
          <a:p>
            <a:pPr marL="0" indent="0">
              <a:buNone/>
            </a:pPr>
            <a:endParaRPr kumimoji="1" lang="en-US" altLang="zh-CN" sz="2400" dirty="0">
              <a:latin typeface="PingFang SC" panose="020B0400000000000000" pitchFamily="34" charset="-122"/>
              <a:ea typeface="PingFang SC" panose="020B0400000000000000" pitchFamily="34" charset="-122"/>
            </a:endParaRPr>
          </a:p>
          <a:p>
            <a:pPr marL="0" indent="0">
              <a:buNone/>
            </a:pPr>
            <a:endParaRPr kumimoji="1" lang="zh-CN" altLang="en-US" sz="2400" dirty="0">
              <a:latin typeface="PingFang SC" panose="020B0400000000000000" pitchFamily="34" charset="-122"/>
              <a:ea typeface="PingFang SC" panose="020B0400000000000000" pitchFamily="34" charset="-122"/>
            </a:endParaRPr>
          </a:p>
        </p:txBody>
      </p:sp>
    </p:spTree>
    <p:extLst>
      <p:ext uri="{BB962C8B-B14F-4D97-AF65-F5344CB8AC3E}">
        <p14:creationId xmlns:p14="http://schemas.microsoft.com/office/powerpoint/2010/main" val="1791858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12E6365-E8A1-4B4E-837B-39D9029D694B}"/>
              </a:ext>
            </a:extLst>
          </p:cNvPr>
          <p:cNvSpPr/>
          <p:nvPr/>
        </p:nvSpPr>
        <p:spPr>
          <a:xfrm>
            <a:off x="409768" y="999482"/>
            <a:ext cx="9826422" cy="5852884"/>
          </a:xfrm>
          <a:prstGeom prst="rect">
            <a:avLst/>
          </a:prstGeom>
        </p:spPr>
        <p:txBody>
          <a:bodyPr wrap="square">
            <a:spAutoFit/>
          </a:bodyPr>
          <a:lstStyle/>
          <a:p>
            <a:pPr marL="0" lvl="1">
              <a:lnSpc>
                <a:spcPct val="150000"/>
              </a:lnSpc>
              <a:spcBef>
                <a:spcPts val="1000"/>
              </a:spcBef>
            </a:pPr>
            <a:r>
              <a:rPr lang="en-US" altLang="zh-CN" sz="2400" dirty="0"/>
              <a:t>	</a:t>
            </a:r>
            <a:r>
              <a:rPr kumimoji="1" lang="en-US" altLang="zh-CN" sz="2400" dirty="0">
                <a:latin typeface="PingFang SC" panose="020B0400000000000000" pitchFamily="34" charset="-122"/>
                <a:ea typeface="PingFang SC" panose="020B0400000000000000" pitchFamily="34" charset="-122"/>
              </a:rPr>
              <a:t>1.</a:t>
            </a:r>
            <a:r>
              <a:rPr kumimoji="1" lang="zh-CN" altLang="en-US" sz="2400" dirty="0">
                <a:latin typeface="PingFang SC" panose="020B0400000000000000" pitchFamily="34" charset="-122"/>
                <a:ea typeface="PingFang SC" panose="020B0400000000000000" pitchFamily="34" charset="-122"/>
              </a:rPr>
              <a:t> 把</a:t>
            </a:r>
            <a:r>
              <a:rPr kumimoji="1" lang="en-US" altLang="zh-CN" sz="2400" dirty="0">
                <a:latin typeface="PingFang SC" panose="020B0400000000000000" pitchFamily="34" charset="-122"/>
                <a:ea typeface="PingFang SC" panose="020B0400000000000000" pitchFamily="34" charset="-122"/>
              </a:rPr>
              <a:t>17</a:t>
            </a:r>
            <a:r>
              <a:rPr kumimoji="1" lang="zh-CN" altLang="en-US" sz="2400" dirty="0">
                <a:latin typeface="PingFang SC" panose="020B0400000000000000" pitchFamily="34" charset="-122"/>
                <a:ea typeface="PingFang SC" panose="020B0400000000000000" pitchFamily="34" charset="-122"/>
              </a:rPr>
              <a:t>个文件夹下所有的文本</a:t>
            </a:r>
            <a:r>
              <a:rPr kumimoji="1" lang="en-US" altLang="zh-CN" sz="2400" dirty="0" err="1">
                <a:latin typeface="PingFang SC" panose="020B0400000000000000" pitchFamily="34" charset="-122"/>
                <a:ea typeface="PingFang SC" panose="020B0400000000000000" pitchFamily="34" charset="-122"/>
              </a:rPr>
              <a:t>按行读取</a:t>
            </a:r>
            <a:r>
              <a:rPr kumimoji="1" lang="zh-CN" altLang="en-US" sz="2400" dirty="0">
                <a:latin typeface="PingFang SC" panose="020B0400000000000000" pitchFamily="34" charset="-122"/>
                <a:ea typeface="PingFang SC" panose="020B0400000000000000" pitchFamily="34" charset="-122"/>
              </a:rPr>
              <a:t>内容</a:t>
            </a:r>
            <a:endParaRPr kumimoji="1" lang="en-US" altLang="zh-CN" sz="2400" dirty="0">
              <a:latin typeface="PingFang SC" panose="020B0400000000000000" pitchFamily="34" charset="-122"/>
              <a:ea typeface="PingFang SC" panose="020B0400000000000000" pitchFamily="34" charset="-122"/>
            </a:endParaRPr>
          </a:p>
          <a:p>
            <a:pPr marL="0" lvl="1">
              <a:lnSpc>
                <a:spcPct val="150000"/>
              </a:lnSpc>
              <a:spcBef>
                <a:spcPts val="1000"/>
              </a:spcBef>
            </a:pPr>
            <a:r>
              <a:rPr kumimoji="1" lang="en-US" altLang="zh-CN" sz="2400" dirty="0">
                <a:latin typeface="PingFang SC" panose="020B0400000000000000" pitchFamily="34" charset="-122"/>
                <a:ea typeface="PingFang SC" panose="020B0400000000000000" pitchFamily="34" charset="-122"/>
              </a:rPr>
              <a:t>	2.</a:t>
            </a:r>
            <a:r>
              <a:rPr kumimoji="1" lang="zh-CN" altLang="en-US" sz="2400" dirty="0">
                <a:latin typeface="PingFang SC" panose="020B0400000000000000" pitchFamily="34" charset="-122"/>
                <a:ea typeface="PingFang SC" panose="020B0400000000000000" pitchFamily="34" charset="-122"/>
              </a:rPr>
              <a:t> 预处理</a:t>
            </a:r>
            <a:r>
              <a:rPr kumimoji="1" lang="en-US" altLang="zh-CN" sz="2400" dirty="0">
                <a:latin typeface="PingFang SC" panose="020B0400000000000000" pitchFamily="34" charset="-122"/>
                <a:ea typeface="PingFang SC" panose="020B0400000000000000" pitchFamily="34" charset="-122"/>
              </a:rPr>
              <a:t>	</a:t>
            </a:r>
          </a:p>
          <a:p>
            <a:pPr marL="0" lvl="1">
              <a:lnSpc>
                <a:spcPct val="150000"/>
              </a:lnSpc>
              <a:spcBef>
                <a:spcPts val="1000"/>
              </a:spcBef>
            </a:pPr>
            <a:r>
              <a:rPr kumimoji="1" lang="en-US" altLang="zh-CN" sz="2400" dirty="0">
                <a:latin typeface="PingFang SC" panose="020B0400000000000000" pitchFamily="34" charset="-122"/>
                <a:ea typeface="PingFang SC" panose="020B0400000000000000" pitchFamily="34" charset="-122"/>
              </a:rPr>
              <a:t>		清华分词</a:t>
            </a:r>
            <a:r>
              <a:rPr kumimoji="1" lang="zh-CN" altLang="en-US" sz="2400" dirty="0">
                <a:latin typeface="PingFang SC" panose="020B0400000000000000" pitchFamily="34" charset="-122"/>
                <a:ea typeface="PingFang SC" panose="020B0400000000000000" pitchFamily="34" charset="-122"/>
              </a:rPr>
              <a:t> </a:t>
            </a:r>
            <a:r>
              <a:rPr kumimoji="1" lang="en" altLang="zh-CN" sz="2400" dirty="0" err="1">
                <a:latin typeface="PingFang SC" panose="020B0400000000000000" pitchFamily="34" charset="-122"/>
                <a:ea typeface="PingFang SC" panose="020B0400000000000000" pitchFamily="34" charset="-122"/>
              </a:rPr>
              <a:t>thulac</a:t>
            </a:r>
            <a:endParaRPr kumimoji="1" lang="en-US" altLang="zh-CN" sz="2400" dirty="0">
              <a:latin typeface="PingFang SC" panose="020B0400000000000000" pitchFamily="34" charset="-122"/>
              <a:ea typeface="PingFang SC" panose="020B0400000000000000" pitchFamily="34" charset="-122"/>
            </a:endParaRPr>
          </a:p>
          <a:p>
            <a:pPr marL="0" lvl="1">
              <a:lnSpc>
                <a:spcPct val="150000"/>
              </a:lnSpc>
              <a:spcBef>
                <a:spcPts val="1000"/>
              </a:spcBef>
            </a:pPr>
            <a:r>
              <a:rPr kumimoji="1" lang="en-US" altLang="zh-CN" sz="2400" dirty="0">
                <a:latin typeface="PingFang SC" panose="020B0400000000000000" pitchFamily="34" charset="-122"/>
                <a:ea typeface="PingFang SC" panose="020B0400000000000000" pitchFamily="34" charset="-122"/>
              </a:rPr>
              <a:t>		</a:t>
            </a:r>
            <a:r>
              <a:rPr kumimoji="1" lang="zh-CN" altLang="zh-CN" sz="2400" dirty="0">
                <a:latin typeface="PingFang SC" panose="020B0400000000000000" pitchFamily="34" charset="-122"/>
                <a:ea typeface="PingFang SC" panose="020B0400000000000000" pitchFamily="34" charset="-122"/>
              </a:rPr>
              <a:t>去停用词</a:t>
            </a:r>
            <a:endParaRPr kumimoji="1" lang="en-US" altLang="zh-CN" sz="2400" dirty="0">
              <a:latin typeface="PingFang SC" panose="020B0400000000000000" pitchFamily="34" charset="-122"/>
              <a:ea typeface="PingFang SC" panose="020B0400000000000000" pitchFamily="34" charset="-122"/>
            </a:endParaRPr>
          </a:p>
          <a:p>
            <a:pPr marL="0" lvl="1">
              <a:lnSpc>
                <a:spcPct val="150000"/>
              </a:lnSpc>
              <a:spcBef>
                <a:spcPts val="1000"/>
              </a:spcBef>
            </a:pPr>
            <a:r>
              <a:rPr kumimoji="1" lang="en-US" altLang="zh-CN" sz="2400" dirty="0">
                <a:latin typeface="PingFang SC" panose="020B0400000000000000" pitchFamily="34" charset="-122"/>
                <a:ea typeface="PingFang SC" panose="020B0400000000000000" pitchFamily="34" charset="-122"/>
              </a:rPr>
              <a:t>		</a:t>
            </a:r>
            <a:r>
              <a:rPr kumimoji="1" lang="zh-CN" altLang="en-US" sz="2400" dirty="0">
                <a:latin typeface="PingFang SC" panose="020B0400000000000000" pitchFamily="34" charset="-122"/>
                <a:ea typeface="PingFang SC" panose="020B0400000000000000" pitchFamily="34" charset="-122"/>
              </a:rPr>
              <a:t>正则</a:t>
            </a:r>
            <a:r>
              <a:rPr kumimoji="1" lang="zh-CN" altLang="zh-CN" sz="2400" dirty="0">
                <a:latin typeface="PingFang SC" panose="020B0400000000000000" pitchFamily="34" charset="-122"/>
                <a:ea typeface="PingFang SC" panose="020B0400000000000000" pitchFamily="34" charset="-122"/>
              </a:rPr>
              <a:t>去</a:t>
            </a:r>
            <a:r>
              <a:rPr kumimoji="1" lang="zh-CN" altLang="en-US" sz="2400" dirty="0">
                <a:latin typeface="PingFang SC" panose="020B0400000000000000" pitchFamily="34" charset="-122"/>
                <a:ea typeface="PingFang SC" panose="020B0400000000000000" pitchFamily="34" charset="-122"/>
              </a:rPr>
              <a:t>英文、数字、</a:t>
            </a:r>
            <a:r>
              <a:rPr kumimoji="1" lang="zh-CN" altLang="zh-CN" sz="2400" dirty="0">
                <a:latin typeface="PingFang SC" panose="020B0400000000000000" pitchFamily="34" charset="-122"/>
                <a:ea typeface="PingFang SC" panose="020B0400000000000000" pitchFamily="34" charset="-122"/>
              </a:rPr>
              <a:t>特殊符号</a:t>
            </a:r>
          </a:p>
          <a:p>
            <a:pPr marL="0" lvl="1">
              <a:lnSpc>
                <a:spcPct val="150000"/>
              </a:lnSpc>
              <a:spcBef>
                <a:spcPts val="1000"/>
              </a:spcBef>
            </a:pPr>
            <a:r>
              <a:rPr kumimoji="1" lang="en-US" altLang="zh-CN" sz="2400" dirty="0">
                <a:latin typeface="PingFang SC" panose="020B0400000000000000" pitchFamily="34" charset="-122"/>
                <a:ea typeface="PingFang SC" panose="020B0400000000000000" pitchFamily="34" charset="-122"/>
              </a:rPr>
              <a:t>		</a:t>
            </a:r>
            <a:r>
              <a:rPr kumimoji="1" lang="zh-CN" altLang="zh-CN" sz="2400" dirty="0">
                <a:latin typeface="PingFang SC" panose="020B0400000000000000" pitchFamily="34" charset="-122"/>
                <a:ea typeface="PingFang SC" panose="020B0400000000000000" pitchFamily="34" charset="-122"/>
              </a:rPr>
              <a:t>去掉</a:t>
            </a:r>
            <a:r>
              <a:rPr kumimoji="1" lang="en-US" altLang="zh-CN" sz="2400" dirty="0">
                <a:latin typeface="PingFang SC" panose="020B0400000000000000" pitchFamily="34" charset="-122"/>
                <a:ea typeface="PingFang SC" panose="020B0400000000000000" pitchFamily="34" charset="-122"/>
              </a:rPr>
              <a:t>\t</a:t>
            </a:r>
            <a:r>
              <a:rPr kumimoji="1" lang="zh-CN" altLang="en-US" sz="2400" dirty="0">
                <a:latin typeface="PingFang SC" panose="020B0400000000000000" pitchFamily="34" charset="-122"/>
                <a:ea typeface="PingFang SC" panose="020B0400000000000000" pitchFamily="34" charset="-122"/>
              </a:rPr>
              <a:t> </a:t>
            </a:r>
            <a:r>
              <a:rPr kumimoji="1" lang="en-US" altLang="zh-CN" sz="2400" dirty="0">
                <a:latin typeface="PingFang SC" panose="020B0400000000000000" pitchFamily="34" charset="-122"/>
                <a:ea typeface="PingFang SC" panose="020B0400000000000000" pitchFamily="34" charset="-122"/>
              </a:rPr>
              <a:t>\n</a:t>
            </a:r>
          </a:p>
          <a:p>
            <a:pPr marL="0" lvl="1">
              <a:lnSpc>
                <a:spcPct val="150000"/>
              </a:lnSpc>
              <a:spcBef>
                <a:spcPts val="1000"/>
              </a:spcBef>
            </a:pPr>
            <a:endParaRPr kumimoji="1" lang="zh-CN" altLang="zh-CN" sz="2400" dirty="0">
              <a:latin typeface="PingFang SC" panose="020B0400000000000000" pitchFamily="34" charset="-122"/>
              <a:ea typeface="PingFang SC" panose="020B0400000000000000" pitchFamily="34" charset="-122"/>
            </a:endParaRPr>
          </a:p>
          <a:p>
            <a:pPr marL="0" lvl="1">
              <a:lnSpc>
                <a:spcPct val="150000"/>
              </a:lnSpc>
              <a:spcBef>
                <a:spcPts val="1000"/>
              </a:spcBef>
            </a:pPr>
            <a:r>
              <a:rPr kumimoji="1" lang="en-US" altLang="zh-CN" sz="2400" dirty="0">
                <a:latin typeface="PingFang SC" panose="020B0400000000000000" pitchFamily="34" charset="-122"/>
                <a:ea typeface="PingFang SC" panose="020B0400000000000000" pitchFamily="34" charset="-122"/>
              </a:rPr>
              <a:t>	</a:t>
            </a:r>
            <a:r>
              <a:rPr kumimoji="1" lang="zh-CN" altLang="en-US" sz="2400" dirty="0">
                <a:latin typeface="PingFang SC" panose="020B0400000000000000" pitchFamily="34" charset="-122"/>
                <a:ea typeface="PingFang SC" panose="020B0400000000000000" pitchFamily="34" charset="-122"/>
              </a:rPr>
              <a:t>文本分类是否需要</a:t>
            </a:r>
            <a:r>
              <a:rPr kumimoji="1" lang="zh-CN" altLang="zh-CN" sz="2400" dirty="0">
                <a:latin typeface="PingFang SC" panose="020B0400000000000000" pitchFamily="34" charset="-122"/>
                <a:ea typeface="PingFang SC" panose="020B0400000000000000" pitchFamily="34" charset="-122"/>
              </a:rPr>
              <a:t>取</a:t>
            </a:r>
            <a:r>
              <a:rPr kumimoji="1" lang="zh-CN" altLang="en-US" sz="2400" dirty="0">
                <a:latin typeface="PingFang SC" panose="020B0400000000000000" pitchFamily="34" charset="-122"/>
                <a:ea typeface="PingFang SC" panose="020B0400000000000000" pitchFamily="34" charset="-122"/>
              </a:rPr>
              <a:t>特定词性的词语</a:t>
            </a:r>
            <a:endParaRPr kumimoji="1" lang="zh-CN" altLang="zh-CN" sz="2400" dirty="0">
              <a:latin typeface="PingFang SC" panose="020B0400000000000000" pitchFamily="34" charset="-122"/>
              <a:ea typeface="PingFang SC" panose="020B0400000000000000" pitchFamily="34" charset="-122"/>
            </a:endParaRPr>
          </a:p>
          <a:p>
            <a:endParaRPr kumimoji="1" lang="zh-CN" altLang="en-US" sz="2800" dirty="0">
              <a:latin typeface="PingFang SC" panose="020B0400000000000000" pitchFamily="34" charset="-122"/>
              <a:ea typeface="PingFang SC" panose="020B0400000000000000" pitchFamily="34" charset="-122"/>
            </a:endParaRPr>
          </a:p>
        </p:txBody>
      </p:sp>
      <p:sp>
        <p:nvSpPr>
          <p:cNvPr id="5" name="文本框 4">
            <a:extLst>
              <a:ext uri="{FF2B5EF4-FFF2-40B4-BE49-F238E27FC236}">
                <a16:creationId xmlns:a16="http://schemas.microsoft.com/office/drawing/2014/main" id="{C8E781C5-97A1-5147-B72F-D5B3FB6FCC63}"/>
              </a:ext>
            </a:extLst>
          </p:cNvPr>
          <p:cNvSpPr txBox="1"/>
          <p:nvPr/>
        </p:nvSpPr>
        <p:spPr>
          <a:xfrm>
            <a:off x="257176" y="242888"/>
            <a:ext cx="4229479" cy="523220"/>
          </a:xfrm>
          <a:prstGeom prst="rect">
            <a:avLst/>
          </a:prstGeom>
          <a:noFill/>
        </p:spPr>
        <p:txBody>
          <a:bodyPr wrap="square" rtlCol="0">
            <a:spAutoFit/>
          </a:bodyPr>
          <a:lstStyle/>
          <a:p>
            <a:pPr marL="514350" lvl="0" indent="-514350">
              <a:buFontTx/>
              <a:buAutoNum type="arabicPeriod"/>
            </a:pPr>
            <a:r>
              <a:rPr kumimoji="1" lang="zh-CN" altLang="en-US" sz="2800" dirty="0">
                <a:solidFill>
                  <a:prstClr val="black"/>
                </a:solidFill>
                <a:latin typeface="PingFang SC" panose="020B0400000000000000" pitchFamily="34" charset="-122"/>
                <a:ea typeface="PingFang SC" panose="020B0400000000000000" pitchFamily="34" charset="-122"/>
              </a:rPr>
              <a:t>预处理（</a:t>
            </a:r>
            <a:r>
              <a:rPr kumimoji="1" lang="en-US" altLang="zh-CN" sz="2800" dirty="0">
                <a:solidFill>
                  <a:prstClr val="black"/>
                </a:solidFill>
                <a:latin typeface="PingFang SC" panose="020B0400000000000000" pitchFamily="34" charset="-122"/>
                <a:ea typeface="PingFang SC" panose="020B0400000000000000" pitchFamily="34" charset="-122"/>
              </a:rPr>
              <a:t>pre.py</a:t>
            </a:r>
            <a:r>
              <a:rPr kumimoji="1" lang="zh-CN" altLang="en-US" sz="2800" dirty="0">
                <a:solidFill>
                  <a:prstClr val="black"/>
                </a:solidFill>
                <a:latin typeface="PingFang SC" panose="020B0400000000000000" pitchFamily="34" charset="-122"/>
                <a:ea typeface="PingFang SC" panose="020B0400000000000000" pitchFamily="34" charset="-122"/>
              </a:rPr>
              <a:t>）</a:t>
            </a:r>
            <a:endParaRPr kumimoji="1" lang="en-US" altLang="zh-CN" sz="2800" dirty="0">
              <a:solidFill>
                <a:prstClr val="black"/>
              </a:solidFill>
              <a:latin typeface="PingFang SC" panose="020B0400000000000000" pitchFamily="34" charset="-122"/>
              <a:ea typeface="PingFang SC" panose="020B0400000000000000" pitchFamily="34" charset="-122"/>
            </a:endParaRPr>
          </a:p>
        </p:txBody>
      </p:sp>
    </p:spTree>
    <p:extLst>
      <p:ext uri="{BB962C8B-B14F-4D97-AF65-F5344CB8AC3E}">
        <p14:creationId xmlns:p14="http://schemas.microsoft.com/office/powerpoint/2010/main" val="2825858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8E781C5-97A1-5147-B72F-D5B3FB6FCC63}"/>
              </a:ext>
            </a:extLst>
          </p:cNvPr>
          <p:cNvSpPr txBox="1"/>
          <p:nvPr/>
        </p:nvSpPr>
        <p:spPr>
          <a:xfrm>
            <a:off x="257177" y="242888"/>
            <a:ext cx="3228974" cy="523220"/>
          </a:xfrm>
          <a:prstGeom prst="rect">
            <a:avLst/>
          </a:prstGeom>
          <a:noFill/>
        </p:spPr>
        <p:txBody>
          <a:bodyPr wrap="square" rtlCol="0">
            <a:spAutoFit/>
          </a:bodyPr>
          <a:lstStyle/>
          <a:p>
            <a:pPr lvl="0"/>
            <a:r>
              <a:rPr kumimoji="1" lang="en-US" altLang="zh-CN" sz="2800" dirty="0">
                <a:solidFill>
                  <a:prstClr val="black"/>
                </a:solidFill>
                <a:latin typeface="PingFang SC" panose="020B0400000000000000" pitchFamily="34" charset="-122"/>
                <a:ea typeface="PingFang SC" panose="020B0400000000000000" pitchFamily="34" charset="-122"/>
              </a:rPr>
              <a:t>2.</a:t>
            </a:r>
            <a:r>
              <a:rPr kumimoji="1" lang="zh-CN" altLang="en-US" sz="2800" dirty="0">
                <a:solidFill>
                  <a:prstClr val="black"/>
                </a:solidFill>
                <a:latin typeface="PingFang SC" panose="020B0400000000000000" pitchFamily="34" charset="-122"/>
                <a:ea typeface="PingFang SC" panose="020B0400000000000000" pitchFamily="34" charset="-122"/>
              </a:rPr>
              <a:t>  提取特征值</a:t>
            </a:r>
            <a:endParaRPr kumimoji="1" lang="en-US" altLang="zh-CN" sz="2800" dirty="0">
              <a:solidFill>
                <a:prstClr val="black"/>
              </a:solidFill>
              <a:latin typeface="PingFang SC" panose="020B0400000000000000" pitchFamily="34" charset="-122"/>
              <a:ea typeface="PingFang SC" panose="020B0400000000000000" pitchFamily="34" charset="-122"/>
            </a:endParaRPr>
          </a:p>
        </p:txBody>
      </p:sp>
      <p:sp>
        <p:nvSpPr>
          <p:cNvPr id="4" name="矩形 3">
            <a:extLst>
              <a:ext uri="{FF2B5EF4-FFF2-40B4-BE49-F238E27FC236}">
                <a16:creationId xmlns:a16="http://schemas.microsoft.com/office/drawing/2014/main" id="{F12E6365-E8A1-4B4E-837B-39D9029D694B}"/>
              </a:ext>
            </a:extLst>
          </p:cNvPr>
          <p:cNvSpPr/>
          <p:nvPr/>
        </p:nvSpPr>
        <p:spPr>
          <a:xfrm>
            <a:off x="442915" y="766108"/>
            <a:ext cx="9826422" cy="5878532"/>
          </a:xfrm>
          <a:prstGeom prst="rect">
            <a:avLst/>
          </a:prstGeom>
        </p:spPr>
        <p:txBody>
          <a:bodyPr wrap="square">
            <a:spAutoFit/>
          </a:bodyPr>
          <a:lstStyle/>
          <a:p>
            <a:r>
              <a:rPr kumimoji="1" lang="en-US" altLang="zh-CN" sz="2400" b="1" dirty="0">
                <a:latin typeface="PingFang SC" panose="020B0400000000000000" pitchFamily="34" charset="-122"/>
                <a:ea typeface="PingFang SC" panose="020B0400000000000000" pitchFamily="34" charset="-122"/>
              </a:rPr>
              <a:t>chi2</a:t>
            </a:r>
            <a:r>
              <a:rPr kumimoji="1" lang="zh-CN" altLang="en-US" sz="2400" b="1" dirty="0">
                <a:latin typeface="PingFang SC" panose="020B0400000000000000" pitchFamily="34" charset="-122"/>
                <a:ea typeface="PingFang SC" panose="020B0400000000000000" pitchFamily="34" charset="-122"/>
              </a:rPr>
              <a:t>统计</a:t>
            </a:r>
            <a:endParaRPr kumimoji="1" lang="en-US" altLang="zh-CN" sz="2400" b="1" dirty="0">
              <a:latin typeface="PingFang SC" panose="020B0400000000000000" pitchFamily="34" charset="-122"/>
              <a:ea typeface="PingFang SC" panose="020B0400000000000000" pitchFamily="34" charset="-122"/>
            </a:endParaRPr>
          </a:p>
          <a:p>
            <a:r>
              <a:rPr kumimoji="1" lang="zh-CN" altLang="en-US" sz="2400" dirty="0">
                <a:latin typeface="PingFang SC" panose="020B0400000000000000" pitchFamily="34" charset="-122"/>
                <a:ea typeface="PingFang SC" panose="020B0400000000000000" pitchFamily="34" charset="-122"/>
              </a:rPr>
              <a:t>用于验证</a:t>
            </a:r>
            <a:r>
              <a:rPr kumimoji="1" lang="en-US" altLang="zh-CN" sz="2400" dirty="0">
                <a:latin typeface="PingFang SC" panose="020B0400000000000000" pitchFamily="34" charset="-122"/>
                <a:ea typeface="PingFang SC" panose="020B0400000000000000" pitchFamily="34" charset="-122"/>
              </a:rPr>
              <a:t>2</a:t>
            </a:r>
            <a:r>
              <a:rPr kumimoji="1" lang="zh-CN" altLang="en-US" sz="2400" dirty="0">
                <a:latin typeface="PingFang SC" panose="020B0400000000000000" pitchFamily="34" charset="-122"/>
                <a:ea typeface="PingFang SC" panose="020B0400000000000000" pitchFamily="34" charset="-122"/>
              </a:rPr>
              <a:t>个变量独立性的方法，在文本分类中用于计算一个词语与该类的相关程度。</a:t>
            </a:r>
            <a:endParaRPr kumimoji="1" lang="en-US" altLang="zh-CN" sz="2400" dirty="0">
              <a:latin typeface="PingFang SC" panose="020B0400000000000000" pitchFamily="34" charset="-122"/>
              <a:ea typeface="PingFang SC" panose="020B0400000000000000" pitchFamily="34" charset="-122"/>
            </a:endParaRPr>
          </a:p>
          <a:p>
            <a:r>
              <a:rPr kumimoji="1" lang="zh-CN" altLang="en-US" sz="2400" dirty="0">
                <a:latin typeface="PingFang SC" panose="020B0400000000000000" pitchFamily="34" charset="-122"/>
                <a:ea typeface="PingFang SC" panose="020B0400000000000000" pitchFamily="34" charset="-122"/>
              </a:rPr>
              <a:t>观察实际值与假定的差别：</a:t>
            </a:r>
            <a:endParaRPr kumimoji="1" lang="en-US" altLang="zh-CN" sz="2400" dirty="0">
              <a:latin typeface="PingFang SC" panose="020B0400000000000000" pitchFamily="34" charset="-122"/>
              <a:ea typeface="PingFang SC" panose="020B0400000000000000" pitchFamily="34" charset="-122"/>
            </a:endParaRPr>
          </a:p>
          <a:p>
            <a:r>
              <a:rPr kumimoji="1" lang="zh-CN" altLang="en-US" sz="2400" dirty="0">
                <a:latin typeface="PingFang SC" panose="020B0400000000000000" pitchFamily="34" charset="-122"/>
                <a:ea typeface="PingFang SC" panose="020B0400000000000000" pitchFamily="34" charset="-122"/>
              </a:rPr>
              <a:t>假定：词语</a:t>
            </a:r>
            <a:r>
              <a:rPr kumimoji="1" lang="en-US" altLang="zh-CN" sz="2400" dirty="0">
                <a:latin typeface="PingFang SC" panose="020B0400000000000000" pitchFamily="34" charset="-122"/>
                <a:ea typeface="PingFang SC" panose="020B0400000000000000" pitchFamily="34" charset="-122"/>
              </a:rPr>
              <a:t>t</a:t>
            </a:r>
            <a:r>
              <a:rPr kumimoji="1" lang="zh-CN" altLang="en-US" sz="2400" dirty="0">
                <a:latin typeface="PingFang SC" panose="020B0400000000000000" pitchFamily="34" charset="-122"/>
                <a:ea typeface="PingFang SC" panose="020B0400000000000000" pitchFamily="34" charset="-122"/>
              </a:rPr>
              <a:t>与类别</a:t>
            </a:r>
            <a:r>
              <a:rPr kumimoji="1" lang="en-US" altLang="zh-CN" sz="2400" dirty="0">
                <a:latin typeface="PingFang SC" panose="020B0400000000000000" pitchFamily="34" charset="-122"/>
                <a:ea typeface="PingFang SC" panose="020B0400000000000000" pitchFamily="34" charset="-122"/>
              </a:rPr>
              <a:t>C</a:t>
            </a:r>
            <a:r>
              <a:rPr kumimoji="1" lang="zh-CN" altLang="en-US" sz="2400" dirty="0">
                <a:latin typeface="PingFang SC" panose="020B0400000000000000" pitchFamily="34" charset="-122"/>
                <a:ea typeface="PingFang SC" panose="020B0400000000000000" pitchFamily="34" charset="-122"/>
              </a:rPr>
              <a:t>不相关</a:t>
            </a:r>
            <a:endParaRPr kumimoji="1" lang="en-US" altLang="zh-CN" sz="2400" dirty="0">
              <a:latin typeface="PingFang SC" panose="020B0400000000000000" pitchFamily="34" charset="-122"/>
              <a:ea typeface="PingFang SC" panose="020B0400000000000000" pitchFamily="34" charset="-122"/>
            </a:endParaRPr>
          </a:p>
          <a:p>
            <a:endParaRPr kumimoji="1" lang="en-US" altLang="zh-CN" sz="2400" dirty="0">
              <a:latin typeface="PingFang SC" panose="020B0400000000000000" pitchFamily="34" charset="-122"/>
              <a:ea typeface="PingFang SC" panose="020B0400000000000000" pitchFamily="34" charset="-122"/>
            </a:endParaRPr>
          </a:p>
          <a:p>
            <a:endParaRPr kumimoji="1" lang="en-US" altLang="zh-CN" sz="2800" dirty="0">
              <a:latin typeface="PingFang SC" panose="020B0400000000000000" pitchFamily="34" charset="-122"/>
              <a:ea typeface="PingFang SC" panose="020B0400000000000000" pitchFamily="34" charset="-122"/>
            </a:endParaRPr>
          </a:p>
          <a:p>
            <a:endParaRPr kumimoji="1" lang="en-US" altLang="zh-CN" sz="2800" dirty="0">
              <a:latin typeface="PingFang SC" panose="020B0400000000000000" pitchFamily="34" charset="-122"/>
              <a:ea typeface="PingFang SC" panose="020B0400000000000000" pitchFamily="34" charset="-122"/>
            </a:endParaRPr>
          </a:p>
          <a:p>
            <a:r>
              <a:rPr kumimoji="1" lang="en-US" altLang="zh-CN" sz="2400" dirty="0">
                <a:latin typeface="PingFang SC" panose="020B0400000000000000" pitchFamily="34" charset="-122"/>
                <a:ea typeface="PingFang SC" panose="020B0400000000000000" pitchFamily="34" charset="-122"/>
              </a:rPr>
              <a:t>N</a:t>
            </a:r>
            <a:r>
              <a:rPr kumimoji="1" lang="zh-CN" altLang="en-US" sz="2400" dirty="0">
                <a:latin typeface="PingFang SC" panose="020B0400000000000000" pitchFamily="34" charset="-122"/>
                <a:ea typeface="PingFang SC" panose="020B0400000000000000" pitchFamily="34" charset="-122"/>
              </a:rPr>
              <a:t>：训练数据集文档总数</a:t>
            </a:r>
          </a:p>
          <a:p>
            <a:r>
              <a:rPr kumimoji="1" lang="en-US" altLang="zh-CN" sz="2400" dirty="0">
                <a:latin typeface="PingFang SC" panose="020B0400000000000000" pitchFamily="34" charset="-122"/>
                <a:ea typeface="PingFang SC" panose="020B0400000000000000" pitchFamily="34" charset="-122"/>
              </a:rPr>
              <a:t>A</a:t>
            </a:r>
            <a:r>
              <a:rPr kumimoji="1" lang="zh-CN" altLang="en-US" sz="2400" dirty="0">
                <a:latin typeface="PingFang SC" panose="020B0400000000000000" pitchFamily="34" charset="-122"/>
                <a:ea typeface="PingFang SC" panose="020B0400000000000000" pitchFamily="34" charset="-122"/>
              </a:rPr>
              <a:t>：包词词条</a:t>
            </a:r>
            <a:r>
              <a:rPr kumimoji="1" lang="en-US" altLang="zh-CN" sz="2400" dirty="0">
                <a:latin typeface="PingFang SC" panose="020B0400000000000000" pitchFamily="34" charset="-122"/>
                <a:ea typeface="PingFang SC" panose="020B0400000000000000" pitchFamily="34" charset="-122"/>
              </a:rPr>
              <a:t>t</a:t>
            </a:r>
            <a:r>
              <a:rPr kumimoji="1" lang="zh-CN" altLang="en-US" sz="2400" dirty="0">
                <a:latin typeface="PingFang SC" panose="020B0400000000000000" pitchFamily="34" charset="-122"/>
                <a:ea typeface="PingFang SC" panose="020B0400000000000000" pitchFamily="34" charset="-122"/>
              </a:rPr>
              <a:t>，同时属于类别</a:t>
            </a:r>
            <a:r>
              <a:rPr kumimoji="1" lang="en-US" altLang="zh-CN" sz="2400" dirty="0">
                <a:latin typeface="PingFang SC" panose="020B0400000000000000" pitchFamily="34" charset="-122"/>
                <a:ea typeface="PingFang SC" panose="020B0400000000000000" pitchFamily="34" charset="-122"/>
              </a:rPr>
              <a:t>c</a:t>
            </a:r>
            <a:r>
              <a:rPr kumimoji="1" lang="zh-CN" altLang="en-US" sz="2400" dirty="0">
                <a:latin typeface="PingFang SC" panose="020B0400000000000000" pitchFamily="34" charset="-122"/>
                <a:ea typeface="PingFang SC" panose="020B0400000000000000" pitchFamily="34" charset="-122"/>
              </a:rPr>
              <a:t>的文档的数量</a:t>
            </a:r>
          </a:p>
          <a:p>
            <a:r>
              <a:rPr kumimoji="1" lang="en-US" altLang="zh-CN" sz="2400" dirty="0">
                <a:latin typeface="PingFang SC" panose="020B0400000000000000" pitchFamily="34" charset="-122"/>
                <a:ea typeface="PingFang SC" panose="020B0400000000000000" pitchFamily="34" charset="-122"/>
              </a:rPr>
              <a:t>B</a:t>
            </a:r>
            <a:r>
              <a:rPr kumimoji="1" lang="zh-CN" altLang="en-US" sz="2400" dirty="0">
                <a:latin typeface="PingFang SC" panose="020B0400000000000000" pitchFamily="34" charset="-122"/>
                <a:ea typeface="PingFang SC" panose="020B0400000000000000" pitchFamily="34" charset="-122"/>
              </a:rPr>
              <a:t>：包含词条</a:t>
            </a:r>
            <a:r>
              <a:rPr kumimoji="1" lang="en-US" altLang="zh-CN" sz="2400" dirty="0">
                <a:latin typeface="PingFang SC" panose="020B0400000000000000" pitchFamily="34" charset="-122"/>
                <a:ea typeface="PingFang SC" panose="020B0400000000000000" pitchFamily="34" charset="-122"/>
              </a:rPr>
              <a:t>t</a:t>
            </a:r>
            <a:r>
              <a:rPr kumimoji="1" lang="zh-CN" altLang="en-US" sz="2400" dirty="0">
                <a:latin typeface="PingFang SC" panose="020B0400000000000000" pitchFamily="34" charset="-122"/>
                <a:ea typeface="PingFang SC" panose="020B0400000000000000" pitchFamily="34" charset="-122"/>
              </a:rPr>
              <a:t>，但是不属于类别</a:t>
            </a:r>
            <a:r>
              <a:rPr kumimoji="1" lang="en-US" altLang="zh-CN" sz="2400" dirty="0">
                <a:latin typeface="PingFang SC" panose="020B0400000000000000" pitchFamily="34" charset="-122"/>
                <a:ea typeface="PingFang SC" panose="020B0400000000000000" pitchFamily="34" charset="-122"/>
              </a:rPr>
              <a:t>c</a:t>
            </a:r>
            <a:r>
              <a:rPr kumimoji="1" lang="zh-CN" altLang="en-US" sz="2400" dirty="0">
                <a:latin typeface="PingFang SC" panose="020B0400000000000000" pitchFamily="34" charset="-122"/>
                <a:ea typeface="PingFang SC" panose="020B0400000000000000" pitchFamily="34" charset="-122"/>
              </a:rPr>
              <a:t>的文档的数量</a:t>
            </a:r>
          </a:p>
          <a:p>
            <a:r>
              <a:rPr kumimoji="1" lang="en-US" altLang="zh-CN" sz="2400" dirty="0">
                <a:latin typeface="PingFang SC" panose="020B0400000000000000" pitchFamily="34" charset="-122"/>
                <a:ea typeface="PingFang SC" panose="020B0400000000000000" pitchFamily="34" charset="-122"/>
              </a:rPr>
              <a:t>C</a:t>
            </a:r>
            <a:r>
              <a:rPr kumimoji="1" lang="zh-CN" altLang="en-US" sz="2400" dirty="0">
                <a:latin typeface="PingFang SC" panose="020B0400000000000000" pitchFamily="34" charset="-122"/>
                <a:ea typeface="PingFang SC" panose="020B0400000000000000" pitchFamily="34" charset="-122"/>
              </a:rPr>
              <a:t>：属于类别</a:t>
            </a:r>
            <a:r>
              <a:rPr kumimoji="1" lang="en-US" altLang="zh-CN" sz="2400" dirty="0">
                <a:latin typeface="PingFang SC" panose="020B0400000000000000" pitchFamily="34" charset="-122"/>
                <a:ea typeface="PingFang SC" panose="020B0400000000000000" pitchFamily="34" charset="-122"/>
              </a:rPr>
              <a:t>c</a:t>
            </a:r>
            <a:r>
              <a:rPr kumimoji="1" lang="zh-CN" altLang="en-US" sz="2400" dirty="0">
                <a:latin typeface="PingFang SC" panose="020B0400000000000000" pitchFamily="34" charset="-122"/>
                <a:ea typeface="PingFang SC" panose="020B0400000000000000" pitchFamily="34" charset="-122"/>
              </a:rPr>
              <a:t>，但是不包含词条</a:t>
            </a:r>
            <a:r>
              <a:rPr kumimoji="1" lang="en-US" altLang="zh-CN" sz="2400" dirty="0">
                <a:latin typeface="PingFang SC" panose="020B0400000000000000" pitchFamily="34" charset="-122"/>
                <a:ea typeface="PingFang SC" panose="020B0400000000000000" pitchFamily="34" charset="-122"/>
              </a:rPr>
              <a:t>t</a:t>
            </a:r>
            <a:r>
              <a:rPr kumimoji="1" lang="zh-CN" altLang="en-US" sz="2400" dirty="0">
                <a:latin typeface="PingFang SC" panose="020B0400000000000000" pitchFamily="34" charset="-122"/>
                <a:ea typeface="PingFang SC" panose="020B0400000000000000" pitchFamily="34" charset="-122"/>
              </a:rPr>
              <a:t>的文档的数量</a:t>
            </a:r>
          </a:p>
          <a:p>
            <a:r>
              <a:rPr kumimoji="1" lang="en-US" altLang="zh-CN" sz="2400" dirty="0">
                <a:latin typeface="PingFang SC" panose="020B0400000000000000" pitchFamily="34" charset="-122"/>
                <a:ea typeface="PingFang SC" panose="020B0400000000000000" pitchFamily="34" charset="-122"/>
              </a:rPr>
              <a:t>D</a:t>
            </a:r>
            <a:r>
              <a:rPr kumimoji="1" lang="zh-CN" altLang="en-US" sz="2400" dirty="0">
                <a:latin typeface="PingFang SC" panose="020B0400000000000000" pitchFamily="34" charset="-122"/>
                <a:ea typeface="PingFang SC" panose="020B0400000000000000" pitchFamily="34" charset="-122"/>
              </a:rPr>
              <a:t>：不属于类别</a:t>
            </a:r>
            <a:r>
              <a:rPr kumimoji="1" lang="en-US" altLang="zh-CN" sz="2400" dirty="0">
                <a:latin typeface="PingFang SC" panose="020B0400000000000000" pitchFamily="34" charset="-122"/>
                <a:ea typeface="PingFang SC" panose="020B0400000000000000" pitchFamily="34" charset="-122"/>
              </a:rPr>
              <a:t>c</a:t>
            </a:r>
            <a:r>
              <a:rPr kumimoji="1" lang="zh-CN" altLang="en-US" sz="2400" dirty="0">
                <a:latin typeface="PingFang SC" panose="020B0400000000000000" pitchFamily="34" charset="-122"/>
                <a:ea typeface="PingFang SC" panose="020B0400000000000000" pitchFamily="34" charset="-122"/>
              </a:rPr>
              <a:t>，同时也不包含词条</a:t>
            </a:r>
            <a:r>
              <a:rPr kumimoji="1" lang="en-US" altLang="zh-CN" sz="2400" dirty="0">
                <a:latin typeface="PingFang SC" panose="020B0400000000000000" pitchFamily="34" charset="-122"/>
                <a:ea typeface="PingFang SC" panose="020B0400000000000000" pitchFamily="34" charset="-122"/>
              </a:rPr>
              <a:t>t</a:t>
            </a:r>
            <a:r>
              <a:rPr kumimoji="1" lang="zh-CN" altLang="en-US" sz="2400" dirty="0">
                <a:latin typeface="PingFang SC" panose="020B0400000000000000" pitchFamily="34" charset="-122"/>
                <a:ea typeface="PingFang SC" panose="020B0400000000000000" pitchFamily="34" charset="-122"/>
              </a:rPr>
              <a:t>的文档的数</a:t>
            </a:r>
          </a:p>
          <a:p>
            <a:endParaRPr kumimoji="1" lang="en-US" altLang="zh-CN" sz="2800" dirty="0">
              <a:latin typeface="PingFang SC" panose="020B0400000000000000" pitchFamily="34" charset="-122"/>
              <a:ea typeface="PingFang SC" panose="020B0400000000000000" pitchFamily="34" charset="-122"/>
            </a:endParaRPr>
          </a:p>
          <a:p>
            <a:endParaRPr kumimoji="1" lang="en-US" altLang="zh-CN" sz="2800" dirty="0">
              <a:latin typeface="PingFang SC" panose="020B0400000000000000" pitchFamily="34" charset="-122"/>
              <a:ea typeface="PingFang SC" panose="020B0400000000000000" pitchFamily="34" charset="-122"/>
            </a:endParaRPr>
          </a:p>
        </p:txBody>
      </p:sp>
      <p:pic>
        <p:nvPicPr>
          <p:cNvPr id="1030" name="Picture 6" descr="ミ + い ) ) x ミ + こ x ミ + x 0 + こ ">
            <a:extLst>
              <a:ext uri="{FF2B5EF4-FFF2-40B4-BE49-F238E27FC236}">
                <a16:creationId xmlns:a16="http://schemas.microsoft.com/office/drawing/2014/main" id="{5F6676BD-CE8A-5647-89BD-EBBC3EFFE6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3676" y="2760841"/>
            <a:ext cx="6184900" cy="88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584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AF5AD68-C94A-9846-B49F-590AB784171F}"/>
              </a:ext>
            </a:extLst>
          </p:cNvPr>
          <p:cNvSpPr txBox="1"/>
          <p:nvPr/>
        </p:nvSpPr>
        <p:spPr>
          <a:xfrm>
            <a:off x="257177" y="242888"/>
            <a:ext cx="3228974" cy="523220"/>
          </a:xfrm>
          <a:prstGeom prst="rect">
            <a:avLst/>
          </a:prstGeom>
          <a:noFill/>
        </p:spPr>
        <p:txBody>
          <a:bodyPr wrap="square" rtlCol="0">
            <a:spAutoFit/>
          </a:bodyPr>
          <a:lstStyle/>
          <a:p>
            <a:pPr lvl="0"/>
            <a:r>
              <a:rPr kumimoji="1" lang="en-US" altLang="zh-CN" sz="2800" dirty="0">
                <a:solidFill>
                  <a:prstClr val="black"/>
                </a:solidFill>
                <a:latin typeface="PingFang SC" panose="020B0400000000000000" pitchFamily="34" charset="-122"/>
                <a:ea typeface="PingFang SC" panose="020B0400000000000000" pitchFamily="34" charset="-122"/>
              </a:rPr>
              <a:t>2.</a:t>
            </a:r>
            <a:r>
              <a:rPr kumimoji="1" lang="zh-CN" altLang="en-US" sz="2800" dirty="0">
                <a:solidFill>
                  <a:prstClr val="black"/>
                </a:solidFill>
                <a:latin typeface="PingFang SC" panose="020B0400000000000000" pitchFamily="34" charset="-122"/>
                <a:ea typeface="PingFang SC" panose="020B0400000000000000" pitchFamily="34" charset="-122"/>
              </a:rPr>
              <a:t> 提取特征值</a:t>
            </a:r>
            <a:endParaRPr kumimoji="1" lang="en-US" altLang="zh-CN" sz="2800" dirty="0">
              <a:solidFill>
                <a:prstClr val="black"/>
              </a:solidFill>
              <a:latin typeface="PingFang SC" panose="020B0400000000000000" pitchFamily="34" charset="-122"/>
              <a:ea typeface="PingFang SC" panose="020B0400000000000000" pitchFamily="34" charset="-122"/>
            </a:endParaRPr>
          </a:p>
        </p:txBody>
      </p:sp>
      <p:sp>
        <p:nvSpPr>
          <p:cNvPr id="5" name="矩形 4">
            <a:extLst>
              <a:ext uri="{FF2B5EF4-FFF2-40B4-BE49-F238E27FC236}">
                <a16:creationId xmlns:a16="http://schemas.microsoft.com/office/drawing/2014/main" id="{E442F357-49B4-7445-B604-0AE0BE536281}"/>
              </a:ext>
            </a:extLst>
          </p:cNvPr>
          <p:cNvSpPr/>
          <p:nvPr/>
        </p:nvSpPr>
        <p:spPr>
          <a:xfrm>
            <a:off x="442915" y="766108"/>
            <a:ext cx="11029948" cy="9510296"/>
          </a:xfrm>
          <a:prstGeom prst="rect">
            <a:avLst/>
          </a:prstGeom>
        </p:spPr>
        <p:txBody>
          <a:bodyPr wrap="square">
            <a:spAutoFit/>
          </a:bodyPr>
          <a:lstStyle/>
          <a:p>
            <a:r>
              <a:rPr kumimoji="1" lang="zh-CN" altLang="en-US" sz="2400" b="1" dirty="0">
                <a:latin typeface="PingFang SC" panose="020B0400000000000000" pitchFamily="34" charset="-122"/>
                <a:ea typeface="PingFang SC" panose="020B0400000000000000" pitchFamily="34" charset="-122"/>
              </a:rPr>
              <a:t>代码实现 </a:t>
            </a:r>
            <a:r>
              <a:rPr kumimoji="1" lang="en" altLang="zh-CN" sz="2400" b="1" dirty="0" err="1">
                <a:latin typeface="PingFang SC" panose="020B0400000000000000" pitchFamily="34" charset="-122"/>
                <a:ea typeface="PingFang SC" panose="020B0400000000000000" pitchFamily="34" charset="-122"/>
              </a:rPr>
              <a:t>featureselect.py</a:t>
            </a:r>
            <a:endParaRPr kumimoji="1" lang="en" altLang="zh-CN" sz="2400" b="1" dirty="0">
              <a:latin typeface="PingFang SC" panose="020B0400000000000000" pitchFamily="34" charset="-122"/>
              <a:ea typeface="PingFang SC" panose="020B0400000000000000" pitchFamily="34" charset="-122"/>
            </a:endParaRPr>
          </a:p>
          <a:p>
            <a:endParaRPr kumimoji="1" lang="en-US" altLang="zh-CN" sz="2400" b="1" dirty="0">
              <a:latin typeface="PingFang SC" panose="020B0400000000000000" pitchFamily="34" charset="-122"/>
              <a:ea typeface="PingFang SC" panose="020B0400000000000000" pitchFamily="34" charset="-122"/>
            </a:endParaRPr>
          </a:p>
          <a:p>
            <a:r>
              <a:rPr lang="en" altLang="zh-CN" sz="2400" dirty="0" err="1">
                <a:solidFill>
                  <a:srgbClr val="94558D"/>
                </a:solidFill>
              </a:rPr>
              <a:t>self</a:t>
            </a:r>
            <a:r>
              <a:rPr lang="en" altLang="zh-CN" sz="2400" dirty="0" err="1"/>
              <a:t>.textlist</a:t>
            </a:r>
            <a:r>
              <a:rPr lang="en" altLang="zh-CN" sz="2400" dirty="0"/>
              <a:t> = {}   </a:t>
            </a:r>
            <a:r>
              <a:rPr lang="en" altLang="zh-CN" sz="2400" dirty="0">
                <a:solidFill>
                  <a:srgbClr val="808080"/>
                </a:solidFill>
              </a:rPr>
              <a:t>#</a:t>
            </a:r>
            <a:r>
              <a:rPr lang="zh-CN" altLang="en-US" sz="2400" dirty="0">
                <a:solidFill>
                  <a:srgbClr val="808080"/>
                </a:solidFill>
              </a:rPr>
              <a:t>记录每类下所有的文章，</a:t>
            </a:r>
            <a:r>
              <a:rPr lang="zh-CN" altLang="en-US" sz="2400" dirty="0">
                <a:solidFill>
                  <a:srgbClr val="6A8759"/>
                </a:solidFill>
              </a:rPr>
              <a:t>每个类别下的文档集合用</a:t>
            </a:r>
            <a:r>
              <a:rPr lang="en" altLang="zh-CN" sz="2400" dirty="0">
                <a:solidFill>
                  <a:srgbClr val="6A8759"/>
                </a:solidFill>
              </a:rPr>
              <a:t>list&lt;set&gt;</a:t>
            </a:r>
            <a:r>
              <a:rPr lang="zh-CN" altLang="en-US" sz="2400" dirty="0">
                <a:solidFill>
                  <a:srgbClr val="6A8759"/>
                </a:solidFill>
              </a:rPr>
              <a:t>表示</a:t>
            </a:r>
            <a:br>
              <a:rPr lang="zh-CN" altLang="en-US" sz="2400" dirty="0">
                <a:solidFill>
                  <a:srgbClr val="808080"/>
                </a:solidFill>
              </a:rPr>
            </a:br>
            <a:r>
              <a:rPr lang="en" altLang="zh-CN" sz="2400" dirty="0" err="1">
                <a:solidFill>
                  <a:srgbClr val="94558D"/>
                </a:solidFill>
              </a:rPr>
              <a:t>self</a:t>
            </a:r>
            <a:r>
              <a:rPr lang="en" altLang="zh-CN" sz="2400" dirty="0" err="1"/>
              <a:t>.wordlist</a:t>
            </a:r>
            <a:r>
              <a:rPr lang="en" altLang="zh-CN" sz="2400" dirty="0"/>
              <a:t> = {}   </a:t>
            </a:r>
            <a:r>
              <a:rPr lang="en" altLang="zh-CN" sz="2400" dirty="0">
                <a:solidFill>
                  <a:srgbClr val="808080"/>
                </a:solidFill>
              </a:rPr>
              <a:t># </a:t>
            </a:r>
            <a:r>
              <a:rPr lang="zh-CN" altLang="en-US" sz="2400" dirty="0">
                <a:solidFill>
                  <a:srgbClr val="808080"/>
                </a:solidFill>
              </a:rPr>
              <a:t>记录每类下所有的词</a:t>
            </a:r>
            <a:endParaRPr lang="en-US" altLang="zh-CN" sz="2400" dirty="0">
              <a:solidFill>
                <a:srgbClr val="808080"/>
              </a:solidFill>
            </a:endParaRPr>
          </a:p>
          <a:p>
            <a:endParaRPr kumimoji="1" lang="en-US" altLang="zh-CN" b="1" dirty="0">
              <a:solidFill>
                <a:srgbClr val="808080"/>
              </a:solidFill>
              <a:latin typeface="PingFang SC" panose="020B0400000000000000" pitchFamily="34" charset="-122"/>
              <a:ea typeface="PingFang SC" panose="020B0400000000000000" pitchFamily="34" charset="-122"/>
            </a:endParaRPr>
          </a:p>
          <a:p>
            <a:endParaRPr kumimoji="1" lang="en-US" altLang="zh-CN" b="1" dirty="0">
              <a:solidFill>
                <a:srgbClr val="808080"/>
              </a:solidFill>
              <a:latin typeface="PingFang SC" panose="020B0400000000000000" pitchFamily="34" charset="-122"/>
              <a:ea typeface="PingFang SC" panose="020B0400000000000000" pitchFamily="34" charset="-122"/>
            </a:endParaRPr>
          </a:p>
          <a:p>
            <a:pPr>
              <a:lnSpc>
                <a:spcPct val="150000"/>
              </a:lnSpc>
            </a:pPr>
            <a:r>
              <a:rPr kumimoji="1" lang="en-US" altLang="zh-CN" sz="2400" dirty="0">
                <a:latin typeface="PingFang SC" panose="020B0400000000000000" pitchFamily="34" charset="-122"/>
                <a:ea typeface="PingFang SC" panose="020B0400000000000000" pitchFamily="34" charset="-122"/>
              </a:rPr>
              <a:t>1.</a:t>
            </a:r>
            <a:r>
              <a:rPr kumimoji="1" lang="zh-CN" altLang="en-US" sz="2400" dirty="0">
                <a:latin typeface="PingFang SC" panose="020B0400000000000000" pitchFamily="34" charset="-122"/>
                <a:ea typeface="PingFang SC" panose="020B0400000000000000" pitchFamily="34" charset="-122"/>
              </a:rPr>
              <a:t>在每个类别下的所有词</a:t>
            </a:r>
            <a:r>
              <a:rPr lang="en" altLang="zh-CN" sz="2400" dirty="0" err="1">
                <a:solidFill>
                  <a:srgbClr val="94558D"/>
                </a:solidFill>
              </a:rPr>
              <a:t>self</a:t>
            </a:r>
            <a:r>
              <a:rPr lang="en" altLang="zh-CN" sz="2400" dirty="0" err="1"/>
              <a:t>.wordlist</a:t>
            </a:r>
            <a:r>
              <a:rPr lang="en" altLang="zh-CN" sz="2400" dirty="0"/>
              <a:t>[k] </a:t>
            </a:r>
            <a:r>
              <a:rPr kumimoji="1" lang="zh-CN" altLang="en-US" sz="2400" dirty="0">
                <a:latin typeface="PingFang SC" panose="020B0400000000000000" pitchFamily="34" charset="-122"/>
                <a:ea typeface="PingFang SC" panose="020B0400000000000000" pitchFamily="34" charset="-122"/>
              </a:rPr>
              <a:t>，</a:t>
            </a:r>
            <a:endParaRPr kumimoji="1" lang="en-US" altLang="zh-CN" sz="2400" dirty="0">
              <a:latin typeface="PingFang SC" panose="020B0400000000000000" pitchFamily="34" charset="-122"/>
              <a:ea typeface="PingFang SC" panose="020B0400000000000000" pitchFamily="34" charset="-122"/>
            </a:endParaRPr>
          </a:p>
          <a:p>
            <a:pPr>
              <a:lnSpc>
                <a:spcPct val="150000"/>
              </a:lnSpc>
            </a:pPr>
            <a:r>
              <a:rPr kumimoji="1" lang="zh-CN" altLang="en-US" sz="2400" dirty="0">
                <a:latin typeface="PingFang SC" panose="020B0400000000000000" pitchFamily="34" charset="-122"/>
                <a:ea typeface="PingFang SC" panose="020B0400000000000000" pitchFamily="34" charset="-122"/>
              </a:rPr>
              <a:t>轮询所有的文章，求出</a:t>
            </a:r>
            <a:r>
              <a:rPr kumimoji="1" lang="en-US" altLang="zh-CN" sz="2400" dirty="0">
                <a:latin typeface="PingFang SC" panose="020B0400000000000000" pitchFamily="34" charset="-122"/>
                <a:ea typeface="PingFang SC" panose="020B0400000000000000" pitchFamily="34" charset="-122"/>
              </a:rPr>
              <a:t>a</a:t>
            </a:r>
            <a:r>
              <a:rPr kumimoji="1" lang="zh-CN" altLang="en-US" sz="2400" dirty="0">
                <a:latin typeface="PingFang SC" panose="020B0400000000000000" pitchFamily="34" charset="-122"/>
                <a:ea typeface="PingFang SC" panose="020B0400000000000000" pitchFamily="34" charset="-122"/>
              </a:rPr>
              <a:t>、</a:t>
            </a:r>
            <a:r>
              <a:rPr kumimoji="1" lang="en-US" altLang="zh-CN" sz="2400" dirty="0">
                <a:latin typeface="PingFang SC" panose="020B0400000000000000" pitchFamily="34" charset="-122"/>
                <a:ea typeface="PingFang SC" panose="020B0400000000000000" pitchFamily="34" charset="-122"/>
              </a:rPr>
              <a:t>b</a:t>
            </a:r>
            <a:r>
              <a:rPr kumimoji="1" lang="zh-CN" altLang="en-US" sz="2400" dirty="0">
                <a:latin typeface="PingFang SC" panose="020B0400000000000000" pitchFamily="34" charset="-122"/>
                <a:ea typeface="PingFang SC" panose="020B0400000000000000" pitchFamily="34" charset="-122"/>
              </a:rPr>
              <a:t>、</a:t>
            </a:r>
            <a:r>
              <a:rPr kumimoji="1" lang="en-US" altLang="zh-CN" sz="2400" dirty="0">
                <a:latin typeface="PingFang SC" panose="020B0400000000000000" pitchFamily="34" charset="-122"/>
                <a:ea typeface="PingFang SC" panose="020B0400000000000000" pitchFamily="34" charset="-122"/>
              </a:rPr>
              <a:t>c</a:t>
            </a:r>
            <a:r>
              <a:rPr kumimoji="1" lang="zh-CN" altLang="en-US" sz="2400" dirty="0">
                <a:latin typeface="PingFang SC" panose="020B0400000000000000" pitchFamily="34" charset="-122"/>
                <a:ea typeface="PingFang SC" panose="020B0400000000000000" pitchFamily="34" charset="-122"/>
              </a:rPr>
              <a:t>、</a:t>
            </a:r>
            <a:r>
              <a:rPr kumimoji="1" lang="en-US" altLang="zh-CN" sz="2400" dirty="0">
                <a:latin typeface="PingFang SC" panose="020B0400000000000000" pitchFamily="34" charset="-122"/>
                <a:ea typeface="PingFang SC" panose="020B0400000000000000" pitchFamily="34" charset="-122"/>
              </a:rPr>
              <a:t>d</a:t>
            </a:r>
          </a:p>
          <a:p>
            <a:pPr>
              <a:lnSpc>
                <a:spcPct val="150000"/>
              </a:lnSpc>
            </a:pPr>
            <a:r>
              <a:rPr kumimoji="1" lang="en-US" altLang="zh-CN" sz="2400" dirty="0">
                <a:latin typeface="PingFang SC" panose="020B0400000000000000" pitchFamily="34" charset="-122"/>
                <a:ea typeface="PingFang SC" panose="020B0400000000000000" pitchFamily="34" charset="-122"/>
              </a:rPr>
              <a:t>2.</a:t>
            </a:r>
            <a:r>
              <a:rPr kumimoji="1" lang="zh-CN" altLang="en-US" sz="2400" dirty="0">
                <a:latin typeface="PingFang SC" panose="020B0400000000000000" pitchFamily="34" charset="-122"/>
                <a:ea typeface="PingFang SC" panose="020B0400000000000000" pitchFamily="34" charset="-122"/>
              </a:rPr>
              <a:t>求出每个词的</a:t>
            </a:r>
            <a:r>
              <a:rPr kumimoji="1" lang="en-US" altLang="zh-CN" sz="2400" dirty="0">
                <a:latin typeface="PingFang SC" panose="020B0400000000000000" pitchFamily="34" charset="-122"/>
                <a:ea typeface="PingFang SC" panose="020B0400000000000000" pitchFamily="34" charset="-122"/>
              </a:rPr>
              <a:t>CHI2</a:t>
            </a:r>
            <a:r>
              <a:rPr kumimoji="1" lang="zh-CN" altLang="en-US" sz="2400" dirty="0">
                <a:latin typeface="PingFang SC" panose="020B0400000000000000" pitchFamily="34" charset="-122"/>
                <a:ea typeface="PingFang SC" panose="020B0400000000000000" pitchFamily="34" charset="-122"/>
              </a:rPr>
              <a:t>值</a:t>
            </a:r>
            <a:endParaRPr kumimoji="1" lang="en-US" altLang="zh-CN" sz="2400" dirty="0">
              <a:latin typeface="PingFang SC" panose="020B0400000000000000" pitchFamily="34" charset="-122"/>
              <a:ea typeface="PingFang SC" panose="020B0400000000000000" pitchFamily="34" charset="-122"/>
            </a:endParaRPr>
          </a:p>
          <a:p>
            <a:pPr>
              <a:lnSpc>
                <a:spcPct val="150000"/>
              </a:lnSpc>
            </a:pPr>
            <a:r>
              <a:rPr kumimoji="1" lang="en-US" altLang="zh-CN" sz="2400" dirty="0">
                <a:latin typeface="PingFang SC" panose="020B0400000000000000" pitchFamily="34" charset="-122"/>
                <a:ea typeface="PingFang SC" panose="020B0400000000000000" pitchFamily="34" charset="-122"/>
              </a:rPr>
              <a:t>3.sorted()</a:t>
            </a:r>
            <a:r>
              <a:rPr kumimoji="1" lang="zh-CN" altLang="en-US" sz="2400" dirty="0">
                <a:latin typeface="PingFang SC" panose="020B0400000000000000" pitchFamily="34" charset="-122"/>
                <a:ea typeface="PingFang SC" panose="020B0400000000000000" pitchFamily="34" charset="-122"/>
              </a:rPr>
              <a:t>排序，找到每类下前</a:t>
            </a:r>
            <a:r>
              <a:rPr kumimoji="1" lang="en-US" altLang="zh-CN" sz="2400" dirty="0">
                <a:latin typeface="PingFang SC" panose="020B0400000000000000" pitchFamily="34" charset="-122"/>
                <a:ea typeface="PingFang SC" panose="020B0400000000000000" pitchFamily="34" charset="-122"/>
              </a:rPr>
              <a:t>0.5%</a:t>
            </a:r>
          </a:p>
          <a:p>
            <a:pPr>
              <a:lnSpc>
                <a:spcPct val="150000"/>
              </a:lnSpc>
            </a:pPr>
            <a:r>
              <a:rPr kumimoji="1" lang="zh-CN" altLang="en-US" sz="2400" dirty="0">
                <a:latin typeface="PingFang SC" panose="020B0400000000000000" pitchFamily="34" charset="-122"/>
                <a:ea typeface="PingFang SC" panose="020B0400000000000000" pitchFamily="34" charset="-122"/>
              </a:rPr>
              <a:t>的词做特征值</a:t>
            </a:r>
            <a:endParaRPr kumimoji="1" lang="en-US" altLang="zh-CN" sz="2400" dirty="0">
              <a:latin typeface="PingFang SC" panose="020B0400000000000000" pitchFamily="34" charset="-122"/>
              <a:ea typeface="PingFang SC" panose="020B0400000000000000" pitchFamily="34" charset="-122"/>
            </a:endParaRPr>
          </a:p>
          <a:p>
            <a:endParaRPr kumimoji="1" lang="en-US" altLang="zh-CN" sz="2400" dirty="0">
              <a:latin typeface="PingFang SC" panose="020B0400000000000000" pitchFamily="34" charset="-122"/>
              <a:ea typeface="PingFang SC" panose="020B0400000000000000" pitchFamily="34" charset="-122"/>
            </a:endParaRPr>
          </a:p>
          <a:p>
            <a:endParaRPr kumimoji="1" lang="en-US" altLang="zh-CN" sz="2400" dirty="0">
              <a:latin typeface="PingFang SC" panose="020B0400000000000000" pitchFamily="34" charset="-122"/>
              <a:ea typeface="PingFang SC" panose="020B0400000000000000" pitchFamily="34" charset="-122"/>
            </a:endParaRPr>
          </a:p>
          <a:p>
            <a:endParaRPr kumimoji="1" lang="en-US" altLang="zh-CN" sz="2800" dirty="0">
              <a:latin typeface="PingFang SC" panose="020B0400000000000000" pitchFamily="34" charset="-122"/>
              <a:ea typeface="PingFang SC" panose="020B0400000000000000" pitchFamily="34" charset="-122"/>
            </a:endParaRPr>
          </a:p>
          <a:p>
            <a:endParaRPr kumimoji="1" lang="en-US" altLang="zh-CN" sz="2800" dirty="0">
              <a:latin typeface="PingFang SC" panose="020B0400000000000000" pitchFamily="34" charset="-122"/>
              <a:ea typeface="PingFang SC" panose="020B0400000000000000" pitchFamily="34" charset="-122"/>
            </a:endParaRPr>
          </a:p>
          <a:p>
            <a:endParaRPr kumimoji="1" lang="en-US" altLang="zh-CN" sz="2800" dirty="0">
              <a:latin typeface="PingFang SC" panose="020B0400000000000000" pitchFamily="34" charset="-122"/>
              <a:ea typeface="PingFang SC" panose="020B0400000000000000" pitchFamily="34" charset="-122"/>
            </a:endParaRPr>
          </a:p>
          <a:p>
            <a:endParaRPr kumimoji="1" lang="en-US" altLang="zh-CN" sz="2800" dirty="0">
              <a:latin typeface="PingFang SC" panose="020B0400000000000000" pitchFamily="34" charset="-122"/>
              <a:ea typeface="PingFang SC" panose="020B0400000000000000" pitchFamily="34" charset="-122"/>
            </a:endParaRPr>
          </a:p>
          <a:p>
            <a:endParaRPr kumimoji="1" lang="en-US" altLang="zh-CN" sz="2800" dirty="0">
              <a:latin typeface="PingFang SC" panose="020B0400000000000000" pitchFamily="34" charset="-122"/>
              <a:ea typeface="PingFang SC" panose="020B0400000000000000" pitchFamily="34" charset="-122"/>
            </a:endParaRPr>
          </a:p>
          <a:p>
            <a:endParaRPr kumimoji="1" lang="en-US" altLang="zh-CN" sz="2800" dirty="0">
              <a:latin typeface="PingFang SC" panose="020B0400000000000000" pitchFamily="34" charset="-122"/>
              <a:ea typeface="PingFang SC" panose="020B0400000000000000" pitchFamily="34" charset="-122"/>
            </a:endParaRPr>
          </a:p>
          <a:p>
            <a:endParaRPr kumimoji="1" lang="en-US" altLang="zh-CN" sz="2800" dirty="0">
              <a:latin typeface="PingFang SC" panose="020B0400000000000000" pitchFamily="34" charset="-122"/>
              <a:ea typeface="PingFang SC" panose="020B0400000000000000" pitchFamily="34" charset="-122"/>
            </a:endParaRPr>
          </a:p>
          <a:p>
            <a:endParaRPr kumimoji="1" lang="en-US" altLang="zh-CN" sz="2800" dirty="0">
              <a:latin typeface="PingFang SC" panose="020B0400000000000000" pitchFamily="34" charset="-122"/>
              <a:ea typeface="PingFang SC" panose="020B0400000000000000" pitchFamily="34" charset="-122"/>
            </a:endParaRPr>
          </a:p>
          <a:p>
            <a:endParaRPr kumimoji="1" lang="en-US" altLang="zh-CN" sz="2800" dirty="0">
              <a:latin typeface="PingFang SC" panose="020B0400000000000000" pitchFamily="34" charset="-122"/>
              <a:ea typeface="PingFang SC" panose="020B0400000000000000" pitchFamily="34" charset="-122"/>
            </a:endParaRPr>
          </a:p>
        </p:txBody>
      </p:sp>
      <p:pic>
        <p:nvPicPr>
          <p:cNvPr id="8" name="图片 7">
            <a:extLst>
              <a:ext uri="{FF2B5EF4-FFF2-40B4-BE49-F238E27FC236}">
                <a16:creationId xmlns:a16="http://schemas.microsoft.com/office/drawing/2014/main" id="{6D3E2A5E-9C31-FC41-A05F-A2EB081DE4DF}"/>
              </a:ext>
            </a:extLst>
          </p:cNvPr>
          <p:cNvPicPr>
            <a:picLocks noChangeAspect="1"/>
          </p:cNvPicPr>
          <p:nvPr/>
        </p:nvPicPr>
        <p:blipFill>
          <a:blip r:embed="rId2"/>
          <a:stretch>
            <a:fillRect/>
          </a:stretch>
        </p:blipFill>
        <p:spPr>
          <a:xfrm>
            <a:off x="6143628" y="2132074"/>
            <a:ext cx="5514973" cy="4256523"/>
          </a:xfrm>
          <a:prstGeom prst="rect">
            <a:avLst/>
          </a:prstGeom>
        </p:spPr>
      </p:pic>
    </p:spTree>
    <p:extLst>
      <p:ext uri="{BB962C8B-B14F-4D97-AF65-F5344CB8AC3E}">
        <p14:creationId xmlns:p14="http://schemas.microsoft.com/office/powerpoint/2010/main" val="3531421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8E781C5-97A1-5147-B72F-D5B3FB6FCC63}"/>
              </a:ext>
            </a:extLst>
          </p:cNvPr>
          <p:cNvSpPr txBox="1"/>
          <p:nvPr/>
        </p:nvSpPr>
        <p:spPr>
          <a:xfrm>
            <a:off x="257177" y="242888"/>
            <a:ext cx="3228974" cy="954107"/>
          </a:xfrm>
          <a:prstGeom prst="rect">
            <a:avLst/>
          </a:prstGeom>
          <a:noFill/>
        </p:spPr>
        <p:txBody>
          <a:bodyPr wrap="square" rtlCol="0">
            <a:spAutoFit/>
          </a:bodyPr>
          <a:lstStyle/>
          <a:p>
            <a:r>
              <a:rPr kumimoji="1" lang="en-US" altLang="zh-CN" sz="2800" dirty="0">
                <a:solidFill>
                  <a:prstClr val="black"/>
                </a:solidFill>
                <a:latin typeface="PingFang SC" panose="020B0400000000000000" pitchFamily="34" charset="-122"/>
                <a:ea typeface="PingFang SC" panose="020B0400000000000000" pitchFamily="34" charset="-122"/>
              </a:rPr>
              <a:t>3.</a:t>
            </a:r>
            <a:r>
              <a:rPr kumimoji="1" lang="zh-CN" altLang="en-US" sz="2800" dirty="0">
                <a:latin typeface="PingFang SC" panose="020B0400000000000000" pitchFamily="34" charset="-122"/>
                <a:ea typeface="PingFang SC" panose="020B0400000000000000" pitchFamily="34" charset="-122"/>
              </a:rPr>
              <a:t>特征权重</a:t>
            </a:r>
            <a:endParaRPr kumimoji="1" lang="en-US" altLang="zh-CN" sz="2800" dirty="0">
              <a:latin typeface="PingFang SC" panose="020B0400000000000000" pitchFamily="34" charset="-122"/>
              <a:ea typeface="PingFang SC" panose="020B0400000000000000" pitchFamily="34" charset="-122"/>
            </a:endParaRPr>
          </a:p>
          <a:p>
            <a:pPr lvl="0"/>
            <a:endParaRPr kumimoji="1" lang="en-US" altLang="zh-CN" sz="2800" dirty="0">
              <a:solidFill>
                <a:prstClr val="black"/>
              </a:solidFill>
              <a:latin typeface="PingFang SC" panose="020B0400000000000000" pitchFamily="34" charset="-122"/>
              <a:ea typeface="PingFang SC" panose="020B0400000000000000" pitchFamily="34" charset="-122"/>
            </a:endParaRPr>
          </a:p>
        </p:txBody>
      </p:sp>
      <p:sp>
        <p:nvSpPr>
          <p:cNvPr id="4" name="矩形 3">
            <a:extLst>
              <a:ext uri="{FF2B5EF4-FFF2-40B4-BE49-F238E27FC236}">
                <a16:creationId xmlns:a16="http://schemas.microsoft.com/office/drawing/2014/main" id="{F12E6365-E8A1-4B4E-837B-39D9029D694B}"/>
              </a:ext>
            </a:extLst>
          </p:cNvPr>
          <p:cNvSpPr/>
          <p:nvPr/>
        </p:nvSpPr>
        <p:spPr>
          <a:xfrm>
            <a:off x="571502" y="851833"/>
            <a:ext cx="9826422" cy="1631216"/>
          </a:xfrm>
          <a:prstGeom prst="rect">
            <a:avLst/>
          </a:prstGeom>
        </p:spPr>
        <p:txBody>
          <a:bodyPr wrap="square">
            <a:spAutoFit/>
          </a:bodyPr>
          <a:lstStyle/>
          <a:p>
            <a:r>
              <a:rPr kumimoji="1" lang="en-US" altLang="zh-CN" sz="2400" b="1" dirty="0">
                <a:latin typeface="PingFang SC" panose="020B0400000000000000" pitchFamily="34" charset="-122"/>
                <a:ea typeface="PingFang SC" panose="020B0400000000000000" pitchFamily="34" charset="-122"/>
              </a:rPr>
              <a:t>TFIDF</a:t>
            </a:r>
          </a:p>
          <a:p>
            <a:endParaRPr kumimoji="1" lang="en-US" altLang="zh-CN" sz="2400" b="1" dirty="0">
              <a:latin typeface="PingFang SC" panose="020B0400000000000000" pitchFamily="34" charset="-122"/>
              <a:ea typeface="PingFang SC" panose="020B0400000000000000" pitchFamily="34" charset="-122"/>
            </a:endParaRPr>
          </a:p>
          <a:p>
            <a:endParaRPr kumimoji="1" lang="en-US" altLang="zh-CN" sz="2400" b="1" dirty="0">
              <a:latin typeface="PingFang SC" panose="020B0400000000000000" pitchFamily="34" charset="-122"/>
              <a:ea typeface="PingFang SC" panose="020B0400000000000000" pitchFamily="34" charset="-122"/>
            </a:endParaRPr>
          </a:p>
          <a:p>
            <a:endParaRPr kumimoji="1" lang="en-US" altLang="zh-CN" sz="2800" dirty="0">
              <a:latin typeface="PingFang SC" panose="020B0400000000000000" pitchFamily="34" charset="-122"/>
              <a:ea typeface="PingFang SC" panose="020B0400000000000000" pitchFamily="34" charset="-122"/>
            </a:endParaRPr>
          </a:p>
        </p:txBody>
      </p:sp>
      <p:pic>
        <p:nvPicPr>
          <p:cNvPr id="3074" name="Picture 2" descr="某 个 词 在 文 章 中 的 出 现 次 数 &#10;文 章 的 总 词 数 ">
            <a:extLst>
              <a:ext uri="{FF2B5EF4-FFF2-40B4-BE49-F238E27FC236}">
                <a16:creationId xmlns:a16="http://schemas.microsoft.com/office/drawing/2014/main" id="{9647838E-AAC1-0B41-B8F2-082AB7B817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0587" y="987425"/>
            <a:ext cx="6985000" cy="19685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语 料 库 的 文 档 总 数 &#10;包 含 该 词 的 文 档 数 + 1 ">
            <a:extLst>
              <a:ext uri="{FF2B5EF4-FFF2-40B4-BE49-F238E27FC236}">
                <a16:creationId xmlns:a16="http://schemas.microsoft.com/office/drawing/2014/main" id="{1DFFCB65-0289-CA4A-84B9-CA27795C36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0587" y="2738438"/>
            <a:ext cx="6985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F 一 IDF ： 词 频 (TF) × 逆 文 档 频 率 (IDF ） ">
            <a:extLst>
              <a:ext uri="{FF2B5EF4-FFF2-40B4-BE49-F238E27FC236}">
                <a16:creationId xmlns:a16="http://schemas.microsoft.com/office/drawing/2014/main" id="{10EC9B33-3E4F-BC4E-B9C2-B5D1B347C6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0" y="4262438"/>
            <a:ext cx="6985000" cy="86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829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AF5AD68-C94A-9846-B49F-590AB784171F}"/>
              </a:ext>
            </a:extLst>
          </p:cNvPr>
          <p:cNvSpPr txBox="1"/>
          <p:nvPr/>
        </p:nvSpPr>
        <p:spPr>
          <a:xfrm>
            <a:off x="257177" y="242888"/>
            <a:ext cx="3228974" cy="523220"/>
          </a:xfrm>
          <a:prstGeom prst="rect">
            <a:avLst/>
          </a:prstGeom>
          <a:noFill/>
        </p:spPr>
        <p:txBody>
          <a:bodyPr wrap="square" rtlCol="0">
            <a:spAutoFit/>
          </a:bodyPr>
          <a:lstStyle/>
          <a:p>
            <a:pPr lvl="0"/>
            <a:r>
              <a:rPr kumimoji="1" lang="en-US" altLang="zh-CN" sz="2800" dirty="0">
                <a:solidFill>
                  <a:prstClr val="black"/>
                </a:solidFill>
                <a:latin typeface="PingFang SC" panose="020B0400000000000000" pitchFamily="34" charset="-122"/>
                <a:ea typeface="PingFang SC" panose="020B0400000000000000" pitchFamily="34" charset="-122"/>
              </a:rPr>
              <a:t>3.</a:t>
            </a:r>
            <a:r>
              <a:rPr kumimoji="1" lang="zh-CN" altLang="en-US" sz="2800" dirty="0">
                <a:solidFill>
                  <a:prstClr val="black"/>
                </a:solidFill>
                <a:latin typeface="PingFang SC" panose="020B0400000000000000" pitchFamily="34" charset="-122"/>
                <a:ea typeface="PingFang SC" panose="020B0400000000000000" pitchFamily="34" charset="-122"/>
              </a:rPr>
              <a:t> 提取特征值</a:t>
            </a:r>
            <a:endParaRPr kumimoji="1" lang="en-US" altLang="zh-CN" sz="2800" dirty="0">
              <a:solidFill>
                <a:prstClr val="black"/>
              </a:solidFill>
              <a:latin typeface="PingFang SC" panose="020B0400000000000000" pitchFamily="34" charset="-122"/>
              <a:ea typeface="PingFang SC" panose="020B0400000000000000" pitchFamily="34" charset="-122"/>
            </a:endParaRPr>
          </a:p>
        </p:txBody>
      </p:sp>
      <p:sp>
        <p:nvSpPr>
          <p:cNvPr id="5" name="矩形 4">
            <a:extLst>
              <a:ext uri="{FF2B5EF4-FFF2-40B4-BE49-F238E27FC236}">
                <a16:creationId xmlns:a16="http://schemas.microsoft.com/office/drawing/2014/main" id="{E442F357-49B4-7445-B604-0AE0BE536281}"/>
              </a:ext>
            </a:extLst>
          </p:cNvPr>
          <p:cNvSpPr/>
          <p:nvPr/>
        </p:nvSpPr>
        <p:spPr>
          <a:xfrm>
            <a:off x="442915" y="766108"/>
            <a:ext cx="11029948" cy="8402300"/>
          </a:xfrm>
          <a:prstGeom prst="rect">
            <a:avLst/>
          </a:prstGeom>
        </p:spPr>
        <p:txBody>
          <a:bodyPr wrap="square">
            <a:spAutoFit/>
          </a:bodyPr>
          <a:lstStyle/>
          <a:p>
            <a:r>
              <a:rPr kumimoji="1" lang="zh-CN" altLang="en-US" sz="2400" b="1" dirty="0">
                <a:latin typeface="PingFang SC" panose="020B0400000000000000" pitchFamily="34" charset="-122"/>
                <a:ea typeface="PingFang SC" panose="020B0400000000000000" pitchFamily="34" charset="-122"/>
              </a:rPr>
              <a:t>代码实现</a:t>
            </a:r>
            <a:endParaRPr kumimoji="1" lang="en-US" altLang="zh-CN" sz="2400" b="1" dirty="0">
              <a:latin typeface="PingFang SC" panose="020B0400000000000000" pitchFamily="34" charset="-122"/>
              <a:ea typeface="PingFang SC" panose="020B0400000000000000" pitchFamily="34" charset="-122"/>
            </a:endParaRPr>
          </a:p>
          <a:p>
            <a:endParaRPr kumimoji="1" lang="en-US" altLang="zh-CN" sz="2400" dirty="0">
              <a:latin typeface="PingFang SC" panose="020B0400000000000000" pitchFamily="34" charset="-122"/>
              <a:ea typeface="PingFang SC" panose="020B0400000000000000" pitchFamily="34" charset="-122"/>
            </a:endParaRPr>
          </a:p>
          <a:p>
            <a:pPr>
              <a:lnSpc>
                <a:spcPct val="150000"/>
              </a:lnSpc>
            </a:pPr>
            <a:r>
              <a:rPr kumimoji="1" lang="zh-CN" altLang="en-US" sz="2400" dirty="0">
                <a:latin typeface="PingFang SC" panose="020B0400000000000000" pitchFamily="34" charset="-122"/>
                <a:ea typeface="PingFang SC" panose="020B0400000000000000" pitchFamily="34" charset="-122"/>
              </a:rPr>
              <a:t>预期：</a:t>
            </a:r>
            <a:endParaRPr kumimoji="1" lang="en-US" altLang="zh-CN" sz="2400" dirty="0">
              <a:latin typeface="PingFang SC" panose="020B0400000000000000" pitchFamily="34" charset="-122"/>
              <a:ea typeface="PingFang SC" panose="020B0400000000000000" pitchFamily="34" charset="-122"/>
            </a:endParaRPr>
          </a:p>
          <a:p>
            <a:pPr>
              <a:lnSpc>
                <a:spcPct val="150000"/>
              </a:lnSpc>
            </a:pPr>
            <a:r>
              <a:rPr kumimoji="1" lang="en-US" altLang="zh-CN" sz="2400" dirty="0">
                <a:latin typeface="PingFang SC" panose="020B0400000000000000" pitchFamily="34" charset="-122"/>
                <a:ea typeface="PingFang SC" panose="020B0400000000000000" pitchFamily="34" charset="-122"/>
              </a:rPr>
              <a:t>1.</a:t>
            </a:r>
            <a:r>
              <a:rPr kumimoji="1" lang="zh-CN" altLang="en-US" sz="2400" dirty="0">
                <a:latin typeface="PingFang SC" panose="020B0400000000000000" pitchFamily="34" charset="-122"/>
                <a:ea typeface="PingFang SC" panose="020B0400000000000000" pitchFamily="34" charset="-122"/>
              </a:rPr>
              <a:t>统计第二步中求出的特征值在每篇文章中的词频以及每篇文章的词数，求得</a:t>
            </a:r>
            <a:r>
              <a:rPr kumimoji="1" lang="en-US" altLang="zh-CN" sz="2400" dirty="0">
                <a:latin typeface="PingFang SC" panose="020B0400000000000000" pitchFamily="34" charset="-122"/>
                <a:ea typeface="PingFang SC" panose="020B0400000000000000" pitchFamily="34" charset="-122"/>
              </a:rPr>
              <a:t>TF</a:t>
            </a:r>
          </a:p>
          <a:p>
            <a:pPr>
              <a:lnSpc>
                <a:spcPct val="150000"/>
              </a:lnSpc>
            </a:pPr>
            <a:r>
              <a:rPr kumimoji="1" lang="en-US" altLang="zh-CN" sz="2400" dirty="0">
                <a:latin typeface="PingFang SC" panose="020B0400000000000000" pitchFamily="34" charset="-122"/>
                <a:ea typeface="PingFang SC" panose="020B0400000000000000" pitchFamily="34" charset="-122"/>
              </a:rPr>
              <a:t>2.</a:t>
            </a:r>
            <a:r>
              <a:rPr kumimoji="1" lang="zh-CN" altLang="en-US" sz="2400" dirty="0">
                <a:latin typeface="PingFang SC" panose="020B0400000000000000" pitchFamily="34" charset="-122"/>
                <a:ea typeface="PingFang SC" panose="020B0400000000000000" pitchFamily="34" charset="-122"/>
              </a:rPr>
              <a:t>由第二步中每个词的</a:t>
            </a:r>
            <a:r>
              <a:rPr kumimoji="1" lang="en-US" altLang="zh-CN" sz="2400" dirty="0" err="1">
                <a:latin typeface="PingFang SC" panose="020B0400000000000000" pitchFamily="34" charset="-122"/>
                <a:ea typeface="PingFang SC" panose="020B0400000000000000" pitchFamily="34" charset="-122"/>
              </a:rPr>
              <a:t>a+b</a:t>
            </a:r>
            <a:r>
              <a:rPr kumimoji="1" lang="zh-CN" altLang="en-US" sz="2400" dirty="0">
                <a:latin typeface="PingFang SC" panose="020B0400000000000000" pitchFamily="34" charset="-122"/>
                <a:ea typeface="PingFang SC" panose="020B0400000000000000" pitchFamily="34" charset="-122"/>
              </a:rPr>
              <a:t>以及文档总数，求得</a:t>
            </a:r>
            <a:r>
              <a:rPr kumimoji="1" lang="en-US" altLang="zh-CN" sz="2400" dirty="0">
                <a:latin typeface="PingFang SC" panose="020B0400000000000000" pitchFamily="34" charset="-122"/>
                <a:ea typeface="PingFang SC" panose="020B0400000000000000" pitchFamily="34" charset="-122"/>
              </a:rPr>
              <a:t>IDF</a:t>
            </a:r>
          </a:p>
          <a:p>
            <a:pPr>
              <a:lnSpc>
                <a:spcPct val="150000"/>
              </a:lnSpc>
            </a:pPr>
            <a:r>
              <a:rPr kumimoji="1" lang="en-US" altLang="zh-CN" sz="2400" dirty="0">
                <a:latin typeface="PingFang SC" panose="020B0400000000000000" pitchFamily="34" charset="-122"/>
                <a:ea typeface="PingFang SC" panose="020B0400000000000000" pitchFamily="34" charset="-122"/>
              </a:rPr>
              <a:t>3.</a:t>
            </a:r>
            <a:r>
              <a:rPr kumimoji="1" lang="zh-CN" altLang="en-US" sz="2400" dirty="0">
                <a:latin typeface="PingFang SC" panose="020B0400000000000000" pitchFamily="34" charset="-122"/>
                <a:ea typeface="PingFang SC" panose="020B0400000000000000" pitchFamily="34" charset="-122"/>
              </a:rPr>
              <a:t>得到每个词在每个文章下的</a:t>
            </a:r>
            <a:r>
              <a:rPr kumimoji="1" lang="en-US" altLang="zh-CN" sz="2400" dirty="0">
                <a:latin typeface="PingFang SC" panose="020B0400000000000000" pitchFamily="34" charset="-122"/>
                <a:ea typeface="PingFang SC" panose="020B0400000000000000" pitchFamily="34" charset="-122"/>
              </a:rPr>
              <a:t>TFIDF</a:t>
            </a:r>
          </a:p>
          <a:p>
            <a:pPr>
              <a:lnSpc>
                <a:spcPct val="150000"/>
              </a:lnSpc>
            </a:pPr>
            <a:endParaRPr kumimoji="1" lang="en-US" altLang="zh-CN" sz="2400" dirty="0">
              <a:latin typeface="PingFang SC" panose="020B0400000000000000" pitchFamily="34" charset="-122"/>
              <a:ea typeface="PingFang SC" panose="020B0400000000000000" pitchFamily="34" charset="-122"/>
            </a:endParaRPr>
          </a:p>
          <a:p>
            <a:pPr>
              <a:lnSpc>
                <a:spcPct val="150000"/>
              </a:lnSpc>
            </a:pPr>
            <a:r>
              <a:rPr kumimoji="1" lang="zh-CN" altLang="en-US" sz="2400" dirty="0">
                <a:latin typeface="PingFang SC" panose="020B0400000000000000" pitchFamily="34" charset="-122"/>
                <a:ea typeface="PingFang SC" panose="020B0400000000000000" pitchFamily="34" charset="-122"/>
              </a:rPr>
              <a:t>注意文章与</a:t>
            </a:r>
            <a:r>
              <a:rPr kumimoji="1" lang="en-US" altLang="zh-CN" sz="2400" dirty="0">
                <a:latin typeface="PingFang SC" panose="020B0400000000000000" pitchFamily="34" charset="-122"/>
                <a:ea typeface="PingFang SC" panose="020B0400000000000000" pitchFamily="34" charset="-122"/>
              </a:rPr>
              <a:t>TFIDF</a:t>
            </a:r>
            <a:r>
              <a:rPr kumimoji="1" lang="zh-CN" altLang="en-US" sz="2400" dirty="0">
                <a:latin typeface="PingFang SC" panose="020B0400000000000000" pitchFamily="34" charset="-122"/>
                <a:ea typeface="PingFang SC" panose="020B0400000000000000" pitchFamily="34" charset="-122"/>
              </a:rPr>
              <a:t>的对应关系！</a:t>
            </a:r>
            <a:endParaRPr kumimoji="1" lang="en-US" altLang="zh-CN" sz="2400" dirty="0">
              <a:latin typeface="PingFang SC" panose="020B0400000000000000" pitchFamily="34" charset="-122"/>
              <a:ea typeface="PingFang SC" panose="020B0400000000000000" pitchFamily="34" charset="-122"/>
            </a:endParaRPr>
          </a:p>
          <a:p>
            <a:endParaRPr kumimoji="1" lang="en-US" altLang="zh-CN" sz="2400" dirty="0">
              <a:latin typeface="PingFang SC" panose="020B0400000000000000" pitchFamily="34" charset="-122"/>
              <a:ea typeface="PingFang SC" panose="020B0400000000000000" pitchFamily="34" charset="-122"/>
            </a:endParaRPr>
          </a:p>
          <a:p>
            <a:endParaRPr kumimoji="1" lang="en-US" altLang="zh-CN" sz="2800" dirty="0">
              <a:latin typeface="PingFang SC" panose="020B0400000000000000" pitchFamily="34" charset="-122"/>
              <a:ea typeface="PingFang SC" panose="020B0400000000000000" pitchFamily="34" charset="-122"/>
            </a:endParaRPr>
          </a:p>
          <a:p>
            <a:endParaRPr kumimoji="1" lang="en-US" altLang="zh-CN" sz="2800" dirty="0">
              <a:latin typeface="PingFang SC" panose="020B0400000000000000" pitchFamily="34" charset="-122"/>
              <a:ea typeface="PingFang SC" panose="020B0400000000000000" pitchFamily="34" charset="-122"/>
            </a:endParaRPr>
          </a:p>
          <a:p>
            <a:endParaRPr kumimoji="1" lang="en-US" altLang="zh-CN" sz="2800" dirty="0">
              <a:latin typeface="PingFang SC" panose="020B0400000000000000" pitchFamily="34" charset="-122"/>
              <a:ea typeface="PingFang SC" panose="020B0400000000000000" pitchFamily="34" charset="-122"/>
            </a:endParaRPr>
          </a:p>
          <a:p>
            <a:endParaRPr kumimoji="1" lang="en-US" altLang="zh-CN" sz="2800" dirty="0">
              <a:latin typeface="PingFang SC" panose="020B0400000000000000" pitchFamily="34" charset="-122"/>
              <a:ea typeface="PingFang SC" panose="020B0400000000000000" pitchFamily="34" charset="-122"/>
            </a:endParaRPr>
          </a:p>
          <a:p>
            <a:endParaRPr kumimoji="1" lang="en-US" altLang="zh-CN" sz="2800" dirty="0">
              <a:latin typeface="PingFang SC" panose="020B0400000000000000" pitchFamily="34" charset="-122"/>
              <a:ea typeface="PingFang SC" panose="020B0400000000000000" pitchFamily="34" charset="-122"/>
            </a:endParaRPr>
          </a:p>
          <a:p>
            <a:endParaRPr kumimoji="1" lang="en-US" altLang="zh-CN" sz="2800" dirty="0">
              <a:latin typeface="PingFang SC" panose="020B0400000000000000" pitchFamily="34" charset="-122"/>
              <a:ea typeface="PingFang SC" panose="020B0400000000000000" pitchFamily="34" charset="-122"/>
            </a:endParaRPr>
          </a:p>
          <a:p>
            <a:endParaRPr kumimoji="1" lang="en-US" altLang="zh-CN" sz="2800" dirty="0">
              <a:latin typeface="PingFang SC" panose="020B0400000000000000" pitchFamily="34" charset="-122"/>
              <a:ea typeface="PingFang SC" panose="020B0400000000000000" pitchFamily="34" charset="-122"/>
            </a:endParaRPr>
          </a:p>
          <a:p>
            <a:endParaRPr kumimoji="1" lang="en-US" altLang="zh-CN" sz="2800" dirty="0">
              <a:latin typeface="PingFang SC" panose="020B0400000000000000" pitchFamily="34" charset="-122"/>
              <a:ea typeface="PingFang SC" panose="020B0400000000000000" pitchFamily="34" charset="-122"/>
            </a:endParaRPr>
          </a:p>
          <a:p>
            <a:endParaRPr kumimoji="1" lang="en-US" altLang="zh-CN" sz="2800" dirty="0">
              <a:latin typeface="PingFang SC" panose="020B0400000000000000" pitchFamily="34" charset="-122"/>
              <a:ea typeface="PingFang SC" panose="020B0400000000000000" pitchFamily="34" charset="-122"/>
            </a:endParaRPr>
          </a:p>
        </p:txBody>
      </p:sp>
    </p:spTree>
    <p:extLst>
      <p:ext uri="{BB962C8B-B14F-4D97-AF65-F5344CB8AC3E}">
        <p14:creationId xmlns:p14="http://schemas.microsoft.com/office/powerpoint/2010/main" val="748462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8E781C5-97A1-5147-B72F-D5B3FB6FCC63}"/>
              </a:ext>
            </a:extLst>
          </p:cNvPr>
          <p:cNvSpPr txBox="1"/>
          <p:nvPr/>
        </p:nvSpPr>
        <p:spPr>
          <a:xfrm>
            <a:off x="257176" y="242888"/>
            <a:ext cx="4557711" cy="954107"/>
          </a:xfrm>
          <a:prstGeom prst="rect">
            <a:avLst/>
          </a:prstGeom>
          <a:noFill/>
        </p:spPr>
        <p:txBody>
          <a:bodyPr wrap="square" rtlCol="0">
            <a:spAutoFit/>
          </a:bodyPr>
          <a:lstStyle/>
          <a:p>
            <a:r>
              <a:rPr kumimoji="1" lang="en-US" altLang="zh-CN" sz="2800" dirty="0">
                <a:solidFill>
                  <a:prstClr val="black"/>
                </a:solidFill>
                <a:latin typeface="PingFang SC" panose="020B0400000000000000" pitchFamily="34" charset="-122"/>
                <a:ea typeface="PingFang SC" panose="020B0400000000000000" pitchFamily="34" charset="-122"/>
              </a:rPr>
              <a:t>4.</a:t>
            </a:r>
            <a:r>
              <a:rPr kumimoji="1" lang="zh-CN" altLang="en-US" sz="2800" dirty="0">
                <a:solidFill>
                  <a:prstClr val="black"/>
                </a:solidFill>
                <a:latin typeface="PingFang SC" panose="020B0400000000000000" pitchFamily="34" charset="-122"/>
                <a:ea typeface="PingFang SC" panose="020B0400000000000000" pitchFamily="34" charset="-122"/>
              </a:rPr>
              <a:t> </a:t>
            </a:r>
            <a:r>
              <a:rPr kumimoji="1" lang="zh-CN" altLang="en-US" sz="2800" dirty="0">
                <a:latin typeface="PingFang SC" panose="020B0400000000000000" pitchFamily="34" charset="-122"/>
                <a:ea typeface="PingFang SC" panose="020B0400000000000000" pitchFamily="34" charset="-122"/>
              </a:rPr>
              <a:t>划分训练集和测试集</a:t>
            </a:r>
            <a:endParaRPr lang="zh-CN" altLang="en-US" sz="2800" dirty="0"/>
          </a:p>
          <a:p>
            <a:pPr lvl="0"/>
            <a:endParaRPr kumimoji="1" lang="en-US" altLang="zh-CN" sz="2800" dirty="0">
              <a:solidFill>
                <a:prstClr val="black"/>
              </a:solidFill>
              <a:latin typeface="PingFang SC" panose="020B0400000000000000" pitchFamily="34" charset="-122"/>
              <a:ea typeface="PingFang SC" panose="020B0400000000000000" pitchFamily="34" charset="-122"/>
            </a:endParaRPr>
          </a:p>
        </p:txBody>
      </p:sp>
      <p:sp>
        <p:nvSpPr>
          <p:cNvPr id="2" name="文本框 1">
            <a:extLst>
              <a:ext uri="{FF2B5EF4-FFF2-40B4-BE49-F238E27FC236}">
                <a16:creationId xmlns:a16="http://schemas.microsoft.com/office/drawing/2014/main" id="{6053E30D-25C4-8A47-993E-1C138C425F84}"/>
              </a:ext>
            </a:extLst>
          </p:cNvPr>
          <p:cNvSpPr txBox="1"/>
          <p:nvPr/>
        </p:nvSpPr>
        <p:spPr>
          <a:xfrm>
            <a:off x="757238" y="1014413"/>
            <a:ext cx="9629775" cy="1200329"/>
          </a:xfrm>
          <a:prstGeom prst="rect">
            <a:avLst/>
          </a:prstGeom>
          <a:noFill/>
        </p:spPr>
        <p:txBody>
          <a:bodyPr wrap="square" rtlCol="0">
            <a:spAutoFit/>
          </a:bodyPr>
          <a:lstStyle/>
          <a:p>
            <a:r>
              <a:rPr lang="en" altLang="zh-CN" sz="2400" dirty="0" err="1"/>
              <a:t>os.system</a:t>
            </a:r>
            <a:r>
              <a:rPr lang="en" altLang="zh-CN" sz="2400" dirty="0"/>
              <a:t>(</a:t>
            </a:r>
            <a:r>
              <a:rPr lang="en" altLang="zh-CN" sz="2400" dirty="0">
                <a:solidFill>
                  <a:srgbClr val="6A8759"/>
                </a:solidFill>
              </a:rPr>
              <a:t>'</a:t>
            </a:r>
            <a:r>
              <a:rPr lang="en" altLang="zh-CN" sz="2400" dirty="0" err="1">
                <a:solidFill>
                  <a:srgbClr val="6A8759"/>
                </a:solidFill>
              </a:rPr>
              <a:t>cp</a:t>
            </a:r>
            <a:r>
              <a:rPr lang="en" altLang="zh-CN" sz="2400" dirty="0">
                <a:solidFill>
                  <a:srgbClr val="6A8759"/>
                </a:solidFill>
              </a:rPr>
              <a:t> ' </a:t>
            </a:r>
            <a:r>
              <a:rPr lang="en" altLang="zh-CN" sz="2400" dirty="0"/>
              <a:t>+ roots + </a:t>
            </a:r>
            <a:r>
              <a:rPr lang="en" altLang="zh-CN" sz="2400" dirty="0">
                <a:solidFill>
                  <a:srgbClr val="6A8759"/>
                </a:solidFill>
              </a:rPr>
              <a:t>'/' </a:t>
            </a:r>
            <a:r>
              <a:rPr lang="en" altLang="zh-CN" sz="2400" dirty="0"/>
              <a:t>+ file + </a:t>
            </a:r>
            <a:r>
              <a:rPr lang="en" altLang="zh-CN" sz="2400" dirty="0">
                <a:solidFill>
                  <a:srgbClr val="6A8759"/>
                </a:solidFill>
              </a:rPr>
              <a:t>' ' </a:t>
            </a:r>
            <a:r>
              <a:rPr lang="en" altLang="zh-CN" sz="2400" dirty="0"/>
              <a:t>+ </a:t>
            </a:r>
            <a:r>
              <a:rPr lang="en" altLang="zh-CN" sz="2400" dirty="0" err="1">
                <a:solidFill>
                  <a:srgbClr val="94558D"/>
                </a:solidFill>
              </a:rPr>
              <a:t>self</a:t>
            </a:r>
            <a:r>
              <a:rPr lang="en" altLang="zh-CN" sz="2400" dirty="0" err="1"/>
              <a:t>.save_path</a:t>
            </a:r>
            <a:r>
              <a:rPr lang="en" altLang="zh-CN" sz="2400" dirty="0"/>
              <a:t> + </a:t>
            </a:r>
            <a:r>
              <a:rPr lang="en" altLang="zh-CN" sz="2400" dirty="0">
                <a:solidFill>
                  <a:srgbClr val="6A8759"/>
                </a:solidFill>
              </a:rPr>
              <a:t>'/' </a:t>
            </a:r>
            <a:r>
              <a:rPr lang="en" altLang="zh-CN" sz="2400" dirty="0"/>
              <a:t>+ file)</a:t>
            </a:r>
          </a:p>
          <a:p>
            <a:endParaRPr kumimoji="1" lang="en" altLang="zh-CN" sz="2400" dirty="0">
              <a:latin typeface="PingFang SC" panose="020B0400000000000000" pitchFamily="34" charset="-122"/>
              <a:ea typeface="PingFang SC" panose="020B0400000000000000" pitchFamily="34" charset="-122"/>
            </a:endParaRPr>
          </a:p>
          <a:p>
            <a:r>
              <a:rPr kumimoji="1" lang="zh-CN" altLang="en" sz="2400" dirty="0">
                <a:latin typeface="PingFang SC" panose="020B0400000000000000" pitchFamily="34" charset="-122"/>
                <a:ea typeface="PingFang SC" panose="020B0400000000000000" pitchFamily="34" charset="-122"/>
              </a:rPr>
              <a:t>按</a:t>
            </a:r>
            <a:r>
              <a:rPr kumimoji="1" lang="en-US" altLang="zh-CN" sz="2400" dirty="0">
                <a:latin typeface="PingFang SC" panose="020B0400000000000000" pitchFamily="34" charset="-122"/>
                <a:ea typeface="PingFang SC" panose="020B0400000000000000" pitchFamily="34" charset="-122"/>
              </a:rPr>
              <a:t>80%</a:t>
            </a:r>
            <a:r>
              <a:rPr kumimoji="1" lang="zh-CN" altLang="en-US" sz="2400" dirty="0">
                <a:latin typeface="PingFang SC" panose="020B0400000000000000" pitchFamily="34" charset="-122"/>
                <a:ea typeface="PingFang SC" panose="020B0400000000000000" pitchFamily="34" charset="-122"/>
              </a:rPr>
              <a:t>划分训练集和测试集</a:t>
            </a:r>
          </a:p>
        </p:txBody>
      </p:sp>
    </p:spTree>
    <p:extLst>
      <p:ext uri="{BB962C8B-B14F-4D97-AF65-F5344CB8AC3E}">
        <p14:creationId xmlns:p14="http://schemas.microsoft.com/office/powerpoint/2010/main" val="32733265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352</Words>
  <Application>Microsoft Macintosh PowerPoint</Application>
  <PresentationFormat>宽屏</PresentationFormat>
  <Paragraphs>98</Paragraphs>
  <Slides>12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等线</vt:lpstr>
      <vt:lpstr>等线 Light</vt:lpstr>
      <vt:lpstr>PingFang SC</vt:lpstr>
      <vt:lpstr>Arial</vt:lpstr>
      <vt:lpstr>Office 主题​​</vt:lpstr>
      <vt:lpstr>由文本分类得到用户标签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由文本分类得到用户标签</dc:title>
  <dc:creator>liang song</dc:creator>
  <cp:lastModifiedBy>liang song</cp:lastModifiedBy>
  <cp:revision>10</cp:revision>
  <dcterms:created xsi:type="dcterms:W3CDTF">2018-06-14T07:50:45Z</dcterms:created>
  <dcterms:modified xsi:type="dcterms:W3CDTF">2018-06-14T10:46:58Z</dcterms:modified>
</cp:coreProperties>
</file>