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553" r:id="rId2"/>
    <p:sldId id="554" r:id="rId3"/>
    <p:sldId id="555" r:id="rId4"/>
    <p:sldId id="556" r:id="rId5"/>
    <p:sldId id="517" r:id="rId6"/>
    <p:sldId id="552" r:id="rId7"/>
    <p:sldId id="557" r:id="rId8"/>
    <p:sldId id="564" r:id="rId9"/>
    <p:sldId id="558" r:id="rId10"/>
    <p:sldId id="559" r:id="rId11"/>
    <p:sldId id="560" r:id="rId12"/>
    <p:sldId id="561" r:id="rId13"/>
    <p:sldId id="562" r:id="rId14"/>
    <p:sldId id="565" r:id="rId15"/>
    <p:sldId id="566" r:id="rId16"/>
    <p:sldId id="570" r:id="rId17"/>
    <p:sldId id="569" r:id="rId18"/>
    <p:sldId id="568" r:id="rId19"/>
    <p:sldId id="572" r:id="rId20"/>
    <p:sldId id="571" r:id="rId21"/>
    <p:sldId id="573" r:id="rId22"/>
    <p:sldId id="574" r:id="rId23"/>
    <p:sldId id="575" r:id="rId24"/>
    <p:sldId id="576" r:id="rId25"/>
    <p:sldId id="577" r:id="rId26"/>
    <p:sldId id="578" r:id="rId27"/>
    <p:sldId id="579" r:id="rId28"/>
    <p:sldId id="580" r:id="rId29"/>
    <p:sldId id="581" r:id="rId30"/>
    <p:sldId id="583" r:id="rId31"/>
    <p:sldId id="582" r:id="rId32"/>
    <p:sldId id="587" r:id="rId33"/>
    <p:sldId id="586" r:id="rId34"/>
    <p:sldId id="588" r:id="rId35"/>
    <p:sldId id="589" r:id="rId36"/>
    <p:sldId id="591" r:id="rId37"/>
    <p:sldId id="590" r:id="rId38"/>
    <p:sldId id="592" r:id="rId39"/>
  </p:sldIdLst>
  <p:sldSz cx="9144000" cy="6858000" type="screen4x3"/>
  <p:notesSz cx="6858000" cy="9144000"/>
  <p:custDataLst>
    <p:tags r:id="rId42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8">
          <p15:clr>
            <a:srgbClr val="A4A3A4"/>
          </p15:clr>
        </p15:guide>
        <p15:guide id="2" pos="28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97">
          <p15:clr>
            <a:srgbClr val="A4A3A4"/>
          </p15:clr>
        </p15:guide>
        <p15:guide id="2" pos="217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0967B1"/>
    <a:srgbClr val="5D707E"/>
    <a:srgbClr val="4C4C4C"/>
    <a:srgbClr val="00488E"/>
    <a:srgbClr val="D3D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0929"/>
  </p:normalViewPr>
  <p:slideViewPr>
    <p:cSldViewPr>
      <p:cViewPr varScale="1">
        <p:scale>
          <a:sx n="129" d="100"/>
          <a:sy n="129" d="100"/>
        </p:scale>
        <p:origin x="1192" y="192"/>
      </p:cViewPr>
      <p:guideLst>
        <p:guide orient="horz" pos="2098"/>
        <p:guide pos="28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90"/>
      </p:cViewPr>
      <p:guideLst>
        <p:guide orient="horz" pos="2797"/>
        <p:guide pos="2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altLang="zh-CN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7914F-2441-4E27-8174-26C8EE802EB9}" type="datetimeFigureOut">
              <a:rPr lang="de-DE" smtClean="0"/>
              <a:t>30.03.20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dirty="0"/>
              <a:t>Title of the talk</a:t>
            </a:r>
          </a:p>
          <a:p>
            <a:r>
              <a:rPr lang="en-US" altLang="zh-CN" dirty="0"/>
              <a:t>Your Name  | BCRC @ </a:t>
            </a:r>
            <a:r>
              <a:rPr lang="en-US" altLang="zh-CN" dirty="0" err="1"/>
              <a:t>Fudan</a:t>
            </a:r>
            <a:r>
              <a:rPr lang="en-US" altLang="zh-CN" dirty="0"/>
              <a:t> University </a:t>
            </a:r>
            <a:endParaRPr lang="de-DE" altLang="zh-CN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65CEF-8406-4B99-A9F8-DE4EC2084015}" type="slidenum">
              <a:rPr lang="de-DE" smtClean="0"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de-DE" noProof="0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3573016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r>
              <a:rPr lang="de-DE" altLang="zh-CN" dirty="0"/>
              <a:t>Title of the talk</a:t>
            </a:r>
            <a:br>
              <a:rPr lang="de-DE" altLang="zh-CN" dirty="0"/>
            </a:br>
            <a:r>
              <a:rPr lang="de-DE" altLang="zh-CN" dirty="0">
                <a:solidFill>
                  <a:schemeClr val="tx1"/>
                </a:solidFill>
              </a:rPr>
              <a:t>Your Name | </a:t>
            </a:r>
            <a:r>
              <a:rPr lang="en-US" altLang="zh-CN" dirty="0">
                <a:solidFill>
                  <a:schemeClr val="tx1"/>
                </a:solidFill>
              </a:rPr>
              <a:t>BCRC @ </a:t>
            </a:r>
            <a:r>
              <a:rPr lang="en-US" altLang="zh-CN" dirty="0" err="1">
                <a:solidFill>
                  <a:schemeClr val="tx1"/>
                </a:solidFill>
              </a:rPr>
              <a:t>Fudan</a:t>
            </a:r>
            <a:r>
              <a:rPr lang="en-US" altLang="zh-CN" dirty="0">
                <a:solidFill>
                  <a:schemeClr val="tx1"/>
                </a:solidFill>
              </a:rPr>
              <a:t> University</a:t>
            </a:r>
            <a:endParaRPr lang="de-DE" altLang="zh-CN" dirty="0">
              <a:solidFill>
                <a:schemeClr val="tx1"/>
              </a:solidFill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1A21ACD7-A206-4770-81B8-A7AF2E4964E0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3952" y="1700808"/>
            <a:ext cx="6406480" cy="129614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051720" y="3356992"/>
            <a:ext cx="6406480" cy="1296144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400"/>
            </a:lvl1pPr>
          </a:lstStyle>
          <a:p>
            <a:r>
              <a:rPr lang="zh-CN" altLang="en-US"/>
              <a:t>单击以编辑母版副标题样式</a:t>
            </a:r>
            <a:endParaRPr lang="de-DE" dirty="0"/>
          </a:p>
        </p:txBody>
      </p:sp>
      <p:cxnSp>
        <p:nvCxnSpPr>
          <p:cNvPr id="21" name="Gerade Verbindung 20"/>
          <p:cNvCxnSpPr/>
          <p:nvPr userDrawn="1"/>
        </p:nvCxnSpPr>
        <p:spPr bwMode="auto">
          <a:xfrm>
            <a:off x="4576359" y="921420"/>
            <a:ext cx="3884074" cy="0"/>
          </a:xfrm>
          <a:prstGeom prst="line">
            <a:avLst/>
          </a:prstGeom>
          <a:solidFill>
            <a:schemeClr val="accent1"/>
          </a:solidFill>
          <a:ln w="2286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49920"/>
            <a:ext cx="2438740" cy="10669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9920"/>
            <a:ext cx="1138238" cy="1143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650" y="3243972"/>
            <a:ext cx="7704782" cy="977116"/>
          </a:xfrm>
        </p:spPr>
        <p:txBody>
          <a:bodyPr/>
          <a:lstStyle>
            <a:lvl1pPr algn="l">
              <a:defRPr sz="2800" b="1" cap="none"/>
            </a:lvl1pPr>
          </a:lstStyle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55650" y="4410348"/>
            <a:ext cx="7700248" cy="15001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41118-E9D6-445B-AE54-D0A66715DDCB}" type="slidenum">
              <a:rPr lang="de-DE" smtClean="0"/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4329104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3871" y="188640"/>
            <a:ext cx="7977877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29117-D326-41EA-91B0-9FA3B62EDE3D}" type="slidenum">
              <a:rPr lang="de-DE" smtClean="0"/>
              <a:t>‹#›</a:t>
            </a:fld>
            <a:endParaRPr lang="de-DE">
              <a:solidFill>
                <a:srgbClr val="D3D9DD"/>
              </a:solidFill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20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21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22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71157-B6BF-4AAF-AEB4-83CAC59A8907}" type="slidenum">
              <a:rPr lang="de-DE" smtClean="0"/>
              <a:t>‹#›</a:t>
            </a:fld>
            <a:endParaRPr lang="de-DE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13871" y="1268760"/>
            <a:ext cx="3920029" cy="47510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86300" y="1268760"/>
            <a:ext cx="3905448" cy="47510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1CD8FF9-6CFD-41B1-8D0E-A998C447F53D}" type="slidenum">
              <a:rPr lang="de-DE" smtClean="0"/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13871" y="1196752"/>
            <a:ext cx="7977877" cy="49772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de-DE" noProof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13871" y="188640"/>
            <a:ext cx="7977877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23241118-E9D6-445B-AE54-D0A66715DDCB}" type="slidenum">
              <a:rPr lang="de-DE" smtClean="0"/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7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132A5420-A4CC-4601-9260-FC208C9BE244}" type="slidenum">
              <a:rPr lang="de-DE" smtClean="0"/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9540" y="1619999"/>
            <a:ext cx="6404707" cy="3105145"/>
          </a:xfrm>
        </p:spPr>
        <p:txBody>
          <a:bodyPr bIns="45720" anchor="b"/>
          <a:lstStyle>
            <a:lvl1pPr marL="0" indent="0">
              <a:buFont typeface="Wingdings" panose="05000000000000000000" pitchFamily="2" charset="2"/>
              <a:buNone/>
              <a:defRPr sz="1400"/>
            </a:lvl1pPr>
          </a:lstStyle>
          <a:p>
            <a:pPr lvl="0"/>
            <a:r>
              <a:rPr lang="zh-CN" altLang="en-US"/>
              <a:t>单击以编辑母版副标题样式</a:t>
            </a:r>
            <a:endParaRPr lang="de-DE" dirty="0"/>
          </a:p>
        </p:txBody>
      </p:sp>
      <p:grpSp>
        <p:nvGrpSpPr>
          <p:cNvPr id="7" name="Gruppieren 18"/>
          <p:cNvGrpSpPr/>
          <p:nvPr userDrawn="1"/>
        </p:nvGrpSpPr>
        <p:grpSpPr>
          <a:xfrm>
            <a:off x="4576359" y="447675"/>
            <a:ext cx="3884074" cy="902618"/>
            <a:chOff x="5086255" y="447675"/>
            <a:chExt cx="3374177" cy="902618"/>
          </a:xfrm>
        </p:grpSpPr>
        <p:sp>
          <p:nvSpPr>
            <p:cNvPr id="9" name="Rectangle 2"/>
            <p:cNvSpPr txBox="1">
              <a:spLocks noChangeArrowheads="1"/>
            </p:cNvSpPr>
            <p:nvPr userDrawn="1"/>
          </p:nvSpPr>
          <p:spPr bwMode="auto">
            <a:xfrm>
              <a:off x="6145901" y="447675"/>
              <a:ext cx="2242523" cy="902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/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549F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9pPr>
            </a:lstStyle>
            <a:p>
              <a:pPr algn="l">
                <a:defRPr/>
              </a:pPr>
              <a:r>
                <a:rPr lang="zh-CN" altLang="en-US" sz="1800" b="0" dirty="0"/>
                <a:t>脑神经信号采集模拟前端</a:t>
              </a:r>
              <a:endParaRPr lang="en-US" altLang="zh-CN" sz="1800" b="0" dirty="0"/>
            </a:p>
            <a:p>
              <a:pPr algn="l">
                <a:defRPr/>
              </a:pPr>
              <a:endParaRPr lang="de-DE" altLang="zh-CN" sz="1800" b="0" dirty="0">
                <a:latin typeface="黑体" panose="02010609060101010101" pitchFamily="49" charset="-122"/>
                <a:ea typeface="+mj-ea"/>
              </a:endParaRPr>
            </a:p>
            <a:p>
              <a:pPr>
                <a:defRPr/>
              </a:pPr>
              <a:r>
                <a:rPr lang="zh-CN" altLang="en-US" sz="1800" b="0" dirty="0">
                  <a:latin typeface="黑体" panose="02010609060101010101" pitchFamily="49" charset="-122"/>
                  <a:ea typeface="+mj-ea"/>
                </a:rPr>
                <a:t>吕良剑</a:t>
              </a:r>
              <a:r>
                <a:rPr lang="de-DE" altLang="zh-CN" sz="1800" b="0" dirty="0">
                  <a:latin typeface="黑体" panose="02010609060101010101" pitchFamily="49" charset="-122"/>
                  <a:ea typeface="+mj-ea"/>
                </a:rPr>
                <a:t> | 2017-01-04</a:t>
              </a:r>
            </a:p>
          </p:txBody>
        </p:sp>
        <p:cxnSp>
          <p:nvCxnSpPr>
            <p:cNvPr id="10" name="Gerade Verbindung 20"/>
            <p:cNvCxnSpPr/>
            <p:nvPr userDrawn="1"/>
          </p:nvCxnSpPr>
          <p:spPr bwMode="auto">
            <a:xfrm>
              <a:off x="5086255" y="921420"/>
              <a:ext cx="3374177" cy="0"/>
            </a:xfrm>
            <a:prstGeom prst="line">
              <a:avLst/>
            </a:prstGeom>
            <a:solidFill>
              <a:schemeClr val="accent1"/>
            </a:solidFill>
            <a:ln w="2286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49920"/>
            <a:ext cx="2438740" cy="106694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9920"/>
            <a:ext cx="1138238" cy="1143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3871" y="188640"/>
            <a:ext cx="7977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de-DE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3871" y="1268760"/>
            <a:ext cx="7977877" cy="475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US" dirty="0"/>
              <a:t>第一级</a:t>
            </a:r>
            <a:endParaRPr lang="de-DE" dirty="0"/>
          </a:p>
          <a:p>
            <a:pPr lvl="1"/>
            <a:r>
              <a:rPr lang="zh-CN" altLang="en-US" dirty="0"/>
              <a:t>第二级</a:t>
            </a:r>
            <a:endParaRPr lang="de-DE" dirty="0"/>
          </a:p>
          <a:p>
            <a:pPr lvl="2"/>
            <a:r>
              <a:rPr lang="zh-CN" altLang="en-US" dirty="0"/>
              <a:t>第三级</a:t>
            </a:r>
            <a:endParaRPr lang="de-DE" dirty="0"/>
          </a:p>
          <a:p>
            <a:pPr lvl="3"/>
            <a:r>
              <a:rPr lang="zh-CN" altLang="en-US" dirty="0"/>
              <a:t>第四级</a:t>
            </a:r>
            <a:endParaRPr lang="de-DE" dirty="0"/>
          </a:p>
          <a:p>
            <a:pPr lvl="4"/>
            <a:r>
              <a:rPr lang="zh-CN" altLang="en-US" dirty="0"/>
              <a:t>第五级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18250"/>
            <a:ext cx="457200" cy="381000"/>
          </a:xfrm>
          <a:prstGeom prst="rect">
            <a:avLst/>
          </a:prstGeom>
          <a:solidFill>
            <a:srgbClr val="00549F"/>
          </a:solidFill>
          <a:ln w="9525">
            <a:noFill/>
            <a:miter lim="800000"/>
          </a:ln>
        </p:spPr>
        <p:txBody>
          <a:bodyPr vert="horz" wrap="none" lIns="91440" tIns="45720" rIns="91440" bIns="45720" numCol="1" anchor="ctr" anchorCtr="0" compatLnSpc="1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3241118-E9D6-445B-AE54-D0A66715DDCB}" type="slidenum">
              <a:rPr lang="de-DE" smtClean="0"/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19" y="6165304"/>
            <a:ext cx="987429" cy="432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165304"/>
            <a:ext cx="430200" cy="43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9pPr>
    </p:titleStyle>
    <p:bodyStyle>
      <a:lvl1pPr marL="474980" indent="-474980" algn="l" rtl="0" eaLnBrk="1" fontAlgn="base" hangingPunct="1">
        <a:spcBef>
          <a:spcPct val="20000"/>
        </a:spcBef>
        <a:spcAft>
          <a:spcPct val="0"/>
        </a:spcAft>
        <a:buClr>
          <a:srgbClr val="00549F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951230" indent="-285750" algn="l" rtl="0" eaLnBrk="1" fontAlgn="base" hangingPunct="1">
        <a:spcBef>
          <a:spcPct val="20000"/>
        </a:spcBef>
        <a:spcAft>
          <a:spcPct val="0"/>
        </a:spcAft>
        <a:buClr>
          <a:srgbClr val="00549F"/>
        </a:buClr>
        <a:buSzPct val="100000"/>
        <a:buFont typeface="Arial" panose="020B0604020202020204" pitchFamily="34" charset="0"/>
        <a:buChar char="►"/>
        <a:defRPr sz="2000">
          <a:solidFill>
            <a:schemeClr val="tx1"/>
          </a:solidFill>
          <a:latin typeface="+mn-lt"/>
          <a:ea typeface="+mn-ea"/>
        </a:defRPr>
      </a:lvl2pPr>
      <a:lvl3pPr marL="137033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4C4C4C"/>
          </a:solidFill>
          <a:latin typeface="+mn-lt"/>
          <a:ea typeface="+mn-ea"/>
        </a:defRPr>
      </a:lvl3pPr>
      <a:lvl4pPr marL="178943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4C4C4C"/>
          </a:solidFill>
          <a:latin typeface="+mn-lt"/>
          <a:ea typeface="+mn-ea"/>
        </a:defRPr>
      </a:lvl4pPr>
      <a:lvl5pPr marL="22085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5pPr>
      <a:lvl6pPr marL="26657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6pPr>
      <a:lvl7pPr marL="31229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7pPr>
      <a:lvl8pPr marL="35801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8pPr>
      <a:lvl9pPr marL="40373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11.01721" TargetMode="External"/><Relationship Id="rId2" Type="http://schemas.openxmlformats.org/officeDocument/2006/relationships/hyperlink" Target="https://github.com/facebookresearch/deepfloat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l.acm.org/citation.cfm?id=3148220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tutorials/advanced/cpp_extension.html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Conv</a:t>
            </a:r>
            <a:r>
              <a:rPr lang="zh-CN" altLang="en-US" sz="2600" dirty="0"/>
              <a:t> </a:t>
            </a:r>
            <a:r>
              <a:rPr lang="en-US" altLang="zh-CN" sz="2600" dirty="0"/>
              <a:t>Layer</a:t>
            </a:r>
            <a:endParaRPr lang="en-US" sz="2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C1C89D-3CB4-5641-BDCF-5A91C54E086A}"/>
              </a:ext>
            </a:extLst>
          </p:cNvPr>
          <p:cNvSpPr/>
          <p:nvPr/>
        </p:nvSpPr>
        <p:spPr>
          <a:xfrm>
            <a:off x="1403648" y="1196752"/>
            <a:ext cx="48965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Open Sans"/>
              </a:rPr>
              <a:t>Conv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Layer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的结果分为三步来进行测试：</a:t>
            </a:r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Open Sans"/>
              </a:rPr>
              <a:t>Convolution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Open Sans"/>
              </a:rPr>
              <a:t>Batch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Normalization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Open Sans"/>
              </a:rPr>
              <a:t>Activation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Function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9D398D-D17F-0741-8341-EE75AC1A193D}"/>
              </a:ext>
            </a:extLst>
          </p:cNvPr>
          <p:cNvSpPr/>
          <p:nvPr/>
        </p:nvSpPr>
        <p:spPr>
          <a:xfrm>
            <a:off x="1403648" y="3722256"/>
            <a:ext cx="66967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Open Sans"/>
              </a:rPr>
              <a:t>需要对比的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tensor:</a:t>
            </a:r>
          </a:p>
          <a:p>
            <a:endParaRPr lang="en" altLang="zh-CN" dirty="0">
              <a:solidFill>
                <a:srgbClr val="333333"/>
              </a:solidFill>
              <a:latin typeface="Open Sans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" altLang="zh-CN" dirty="0" err="1">
                <a:solidFill>
                  <a:srgbClr val="333333"/>
                </a:solidFill>
                <a:latin typeface="Open Sans"/>
              </a:rPr>
              <a:t>mfcc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（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1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，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20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，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478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）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" altLang="zh-CN" dirty="0">
                <a:solidFill>
                  <a:srgbClr val="333333"/>
                </a:solidFill>
                <a:latin typeface="Open Sans"/>
              </a:rPr>
              <a:t>front/</a:t>
            </a:r>
            <a:r>
              <a:rPr lang="en" altLang="zh-CN" dirty="0" err="1">
                <a:solidFill>
                  <a:srgbClr val="333333"/>
                </a:solidFill>
                <a:latin typeface="Open Sans"/>
              </a:rPr>
              <a:t>conv_in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/add:0 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（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1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，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128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，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478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）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zh-CN" dirty="0">
                <a:solidFill>
                  <a:srgbClr val="333333"/>
                </a:solidFill>
                <a:latin typeface="Open Sans"/>
              </a:rPr>
              <a:t>f</a:t>
            </a:r>
            <a:r>
              <a:rPr lang="en" altLang="zh-CN" dirty="0" err="1">
                <a:solidFill>
                  <a:srgbClr val="333333"/>
                </a:solidFill>
                <a:latin typeface="Open Sans"/>
              </a:rPr>
              <a:t>ront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/</a:t>
            </a:r>
            <a:r>
              <a:rPr lang="en" altLang="zh-CN" dirty="0" err="1">
                <a:solidFill>
                  <a:srgbClr val="333333"/>
                </a:solidFill>
                <a:latin typeface="Open Sans"/>
              </a:rPr>
              <a:t>conv_in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/</a:t>
            </a:r>
            <a:r>
              <a:rPr lang="en" altLang="zh-CN" dirty="0" err="1">
                <a:solidFill>
                  <a:srgbClr val="333333"/>
                </a:solidFill>
                <a:latin typeface="Open Sans"/>
              </a:rPr>
              <a:t>batchnorm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/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add_1:0 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（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1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，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128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，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478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）</a:t>
            </a:r>
            <a:endParaRPr lang="zh-CN" altLang="en-US" dirty="0">
              <a:solidFill>
                <a:srgbClr val="333333"/>
              </a:solidFill>
              <a:latin typeface="Open Sans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" altLang="zh-CN" dirty="0">
                <a:solidFill>
                  <a:srgbClr val="333333"/>
                </a:solidFill>
                <a:latin typeface="Open Sans"/>
              </a:rPr>
              <a:t>front/</a:t>
            </a:r>
            <a:r>
              <a:rPr lang="en" altLang="zh-CN" dirty="0" err="1">
                <a:solidFill>
                  <a:srgbClr val="333333"/>
                </a:solidFill>
                <a:latin typeface="Open Sans"/>
              </a:rPr>
              <a:t>conv_in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/out:0 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（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1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，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128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，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478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）</a:t>
            </a:r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altLang="zh-CN" b="0" i="0" u="none" strike="noStrike" dirty="0">
              <a:solidFill>
                <a:srgbClr val="333333"/>
              </a:solidFill>
              <a:effectLst/>
              <a:latin typeface="Open Sans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Open Sans"/>
              </a:rPr>
              <a:t>第一层卷积（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20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128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）测试已完成。</a:t>
            </a:r>
            <a:endParaRPr lang="zh-CN" altLang="en" b="0" i="0" u="none" strike="noStrike" dirty="0">
              <a:solidFill>
                <a:srgbClr val="333333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67880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C model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C8FFCB-F572-7C44-A6E0-FC290C9BC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44824"/>
            <a:ext cx="2772796" cy="352603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82BDA2C-0AEC-0C42-A994-D70607235368}"/>
              </a:ext>
            </a:extLst>
          </p:cNvPr>
          <p:cNvSpPr txBox="1"/>
          <p:nvPr/>
        </p:nvSpPr>
        <p:spPr>
          <a:xfrm>
            <a:off x="1043608" y="1425660"/>
            <a:ext cx="38884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/>
              <a:t>WaveNet</a:t>
            </a:r>
            <a:endParaRPr kumimoji="1" lang="en-US" altLang="zh-CN" sz="1600" dirty="0"/>
          </a:p>
          <a:p>
            <a:r>
              <a:rPr kumimoji="1" lang="en-US" altLang="zh-CN" sz="1600" dirty="0"/>
              <a:t>|---</a:t>
            </a:r>
            <a:r>
              <a:rPr kumimoji="1" lang="en-US" altLang="zh-CN" sz="1600" dirty="0" err="1"/>
              <a:t>conv_in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(1,20,128)</a:t>
            </a:r>
          </a:p>
          <a:p>
            <a:r>
              <a:rPr kumimoji="1" lang="en-US" altLang="zh-CN" sz="1600" dirty="0"/>
              <a:t>|---block_0</a:t>
            </a:r>
          </a:p>
          <a:p>
            <a:r>
              <a:rPr kumimoji="1" lang="zh-CN" altLang="en-US" sz="1600" dirty="0"/>
              <a:t>    </a:t>
            </a:r>
            <a:r>
              <a:rPr kumimoji="1" lang="en-US" altLang="zh-CN" sz="1600" dirty="0"/>
              <a:t>|----block_0_1</a:t>
            </a:r>
          </a:p>
          <a:p>
            <a:r>
              <a:rPr kumimoji="1" lang="zh-CN" altLang="en-US" sz="1600" dirty="0"/>
              <a:t>         </a:t>
            </a:r>
            <a:r>
              <a:rPr kumimoji="1" lang="en-US" altLang="zh-CN" sz="1600" dirty="0"/>
              <a:t>|---- </a:t>
            </a:r>
            <a:r>
              <a:rPr kumimoji="1" lang="en-US" altLang="zh-CN" sz="1600" dirty="0" err="1"/>
              <a:t>conv_filter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(7,128,128)</a:t>
            </a:r>
          </a:p>
          <a:p>
            <a:r>
              <a:rPr kumimoji="1" lang="zh-CN" altLang="en-US" sz="1600" dirty="0"/>
              <a:t>         </a:t>
            </a:r>
            <a:r>
              <a:rPr kumimoji="1" lang="en-US" altLang="zh-CN" sz="1600" dirty="0"/>
              <a:t>|---- </a:t>
            </a:r>
            <a:r>
              <a:rPr kumimoji="1" lang="en-US" altLang="zh-CN" sz="1600" dirty="0" err="1"/>
              <a:t>conv_gate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(7,128,128)</a:t>
            </a:r>
          </a:p>
          <a:p>
            <a:r>
              <a:rPr kumimoji="1" lang="zh-CN" altLang="en-US" sz="1600" dirty="0"/>
              <a:t>         </a:t>
            </a:r>
            <a:r>
              <a:rPr kumimoji="1" lang="en-US" altLang="zh-CN" sz="1600" dirty="0"/>
              <a:t>|---- </a:t>
            </a:r>
            <a:r>
              <a:rPr kumimoji="1" lang="en-US" altLang="zh-CN" sz="1600" dirty="0" err="1"/>
              <a:t>conv_out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(1,128,128)</a:t>
            </a:r>
          </a:p>
          <a:p>
            <a:r>
              <a:rPr kumimoji="1" lang="zh-CN" altLang="en-US" sz="1600" dirty="0"/>
              <a:t>    </a:t>
            </a:r>
            <a:r>
              <a:rPr kumimoji="1" lang="en-US" altLang="zh-CN" sz="1600" dirty="0"/>
              <a:t>|----block_0_2</a:t>
            </a:r>
          </a:p>
          <a:p>
            <a:r>
              <a:rPr kumimoji="1" lang="zh-CN" altLang="en-US" sz="1600" dirty="0"/>
              <a:t>    </a:t>
            </a:r>
            <a:r>
              <a:rPr kumimoji="1" lang="en-US" altLang="zh-CN" sz="1600" dirty="0"/>
              <a:t>|----block_0_4</a:t>
            </a:r>
          </a:p>
          <a:p>
            <a:r>
              <a:rPr kumimoji="1" lang="zh-CN" altLang="en-US" sz="1600" dirty="0"/>
              <a:t>    </a:t>
            </a:r>
            <a:r>
              <a:rPr kumimoji="1" lang="en-US" altLang="zh-CN" sz="1600" dirty="0"/>
              <a:t>|----block_0_8</a:t>
            </a:r>
          </a:p>
          <a:p>
            <a:r>
              <a:rPr kumimoji="1" lang="zh-CN" altLang="en-US" sz="1600" dirty="0"/>
              <a:t>    </a:t>
            </a:r>
            <a:r>
              <a:rPr kumimoji="1" lang="en-US" altLang="zh-CN" sz="1600" dirty="0"/>
              <a:t>|----block_0_16</a:t>
            </a:r>
          </a:p>
          <a:p>
            <a:r>
              <a:rPr kumimoji="1" lang="en-US" altLang="zh-CN" sz="1600" dirty="0"/>
              <a:t>|---block_1</a:t>
            </a:r>
          </a:p>
          <a:p>
            <a:r>
              <a:rPr kumimoji="1" lang="en-US" altLang="zh-CN" sz="1600" dirty="0"/>
              <a:t>|---block_2</a:t>
            </a:r>
          </a:p>
          <a:p>
            <a:r>
              <a:rPr kumimoji="1" lang="en-US" altLang="zh-CN" sz="1600" dirty="0"/>
              <a:t>|---conv_1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(1,128,128)</a:t>
            </a:r>
          </a:p>
          <a:p>
            <a:r>
              <a:rPr kumimoji="1" lang="en-US" altLang="zh-CN" sz="1600" dirty="0"/>
              <a:t>|---conv_2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(1,128,28)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C9169A6-5729-5940-957D-C2C432F65A69}"/>
              </a:ext>
            </a:extLst>
          </p:cNvPr>
          <p:cNvSpPr/>
          <p:nvPr/>
        </p:nvSpPr>
        <p:spPr>
          <a:xfrm>
            <a:off x="539552" y="5610133"/>
            <a:ext cx="64807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800" dirty="0"/>
              <a:t>未量化，</a:t>
            </a:r>
            <a:r>
              <a:rPr kumimoji="1" lang="en-US" altLang="zh-CN" sz="1800" dirty="0"/>
              <a:t>C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model</a:t>
            </a:r>
            <a:r>
              <a:rPr kumimoji="1" lang="zh-CN" altLang="en-US" sz="1800" dirty="0"/>
              <a:t>中使用</a:t>
            </a:r>
            <a:r>
              <a:rPr kumimoji="1" lang="en-US" altLang="zh-CN" sz="1800" dirty="0"/>
              <a:t>float</a:t>
            </a:r>
            <a:r>
              <a:rPr kumimoji="1" lang="zh-CN" altLang="en-US" sz="1800" dirty="0"/>
              <a:t>型存储</a:t>
            </a:r>
            <a:r>
              <a:rPr kumimoji="1" lang="en-US" altLang="zh-CN" sz="1800" dirty="0"/>
              <a:t>feature</a:t>
            </a:r>
            <a:r>
              <a:rPr kumimoji="1" lang="zh-CN" altLang="en-US" sz="1800" dirty="0"/>
              <a:t>和</a:t>
            </a:r>
            <a:r>
              <a:rPr kumimoji="1" lang="en-US" altLang="zh-CN" sz="1800" dirty="0"/>
              <a:t>weight</a:t>
            </a:r>
            <a:r>
              <a:rPr kumimoji="1" lang="zh-CN" altLang="en-US" sz="1800" dirty="0"/>
              <a:t>。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测试成功，</a:t>
            </a:r>
            <a:r>
              <a:rPr kumimoji="1" lang="en-US" altLang="zh-CN" sz="1800" dirty="0" err="1"/>
              <a:t>Wavenet</a:t>
            </a:r>
            <a:r>
              <a:rPr kumimoji="1" lang="zh-CN" altLang="en-US" sz="1800" dirty="0"/>
              <a:t>最后一层的输出部分节选，如右图所示。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63601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C model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2226CF-00E5-D449-B635-14FD7E12B9A3}"/>
              </a:ext>
            </a:extLst>
          </p:cNvPr>
          <p:cNvSpPr/>
          <p:nvPr/>
        </p:nvSpPr>
        <p:spPr>
          <a:xfrm>
            <a:off x="1163054" y="1916832"/>
            <a:ext cx="7124066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卷积方式根据硬件需要做了修正。</a:t>
            </a:r>
            <a:endParaRPr kumimoji="1" lang="en-US" altLang="zh-CN" dirty="0"/>
          </a:p>
          <a:p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/>
              <a:t>Kernel</a:t>
            </a:r>
            <a:r>
              <a:rPr kumimoji="1" lang="zh-CN" altLang="en-US" dirty="0"/>
              <a:t>内不同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channel</a:t>
            </a:r>
            <a:r>
              <a:rPr kumimoji="1" lang="zh-CN" altLang="en-US" dirty="0"/>
              <a:t>，先累加。</a:t>
            </a: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之后，不同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channel</a:t>
            </a:r>
            <a:r>
              <a:rPr lang="zh-CN" altLang="en-US" dirty="0"/>
              <a:t>之间，使用</a:t>
            </a:r>
            <a:r>
              <a:rPr lang="en-US" altLang="zh-CN" dirty="0"/>
              <a:t>16</a:t>
            </a:r>
            <a:r>
              <a:rPr lang="zh-CN" altLang="en-US"/>
              <a:t>输入加法</a:t>
            </a:r>
            <a:r>
              <a:rPr lang="zh-CN" altLang="en-US" dirty="0"/>
              <a:t>树相加。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若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channel</a:t>
            </a:r>
            <a:r>
              <a:rPr lang="zh-CN" altLang="en-US" dirty="0"/>
              <a:t>大于</a:t>
            </a:r>
            <a:r>
              <a:rPr lang="en-US" altLang="zh-CN" dirty="0"/>
              <a:t>16</a:t>
            </a:r>
            <a:r>
              <a:rPr lang="zh-CN" altLang="en-US" dirty="0"/>
              <a:t>，则加法树结果再次进行累加。</a:t>
            </a:r>
          </a:p>
        </p:txBody>
      </p:sp>
    </p:spTree>
    <p:extLst>
      <p:ext uri="{BB962C8B-B14F-4D97-AF65-F5344CB8AC3E}">
        <p14:creationId xmlns:p14="http://schemas.microsoft.com/office/powerpoint/2010/main" val="2443784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C model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2226CF-00E5-D449-B635-14FD7E12B9A3}"/>
              </a:ext>
            </a:extLst>
          </p:cNvPr>
          <p:cNvSpPr/>
          <p:nvPr/>
        </p:nvSpPr>
        <p:spPr>
          <a:xfrm>
            <a:off x="1115616" y="1700808"/>
            <a:ext cx="5896166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目前实现了几个层次的</a:t>
            </a:r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/>
              <a:t>模拟硬件的</a:t>
            </a:r>
            <a:r>
              <a:rPr kumimoji="1" lang="en-US" altLang="zh-CN" dirty="0"/>
              <a:t>PE</a:t>
            </a:r>
            <a:r>
              <a:rPr kumimoji="1" lang="zh-CN" altLang="en-US" dirty="0"/>
              <a:t>阵列以及卷积数据处理流程。</a:t>
            </a: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/>
              <a:t>使用</a:t>
            </a:r>
            <a:r>
              <a:rPr kumimoji="1" lang="en-US" altLang="zh-CN" dirty="0" err="1"/>
              <a:t>caffe</a:t>
            </a:r>
            <a:r>
              <a:rPr kumimoji="1" lang="zh-CN" altLang="en-US" dirty="0"/>
              <a:t>的卷积计算方式，直接计算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</a:p>
          <a:p>
            <a:pPr marL="914400" lvl="1" indent="-457200">
              <a:buFont typeface="+mj-lt"/>
              <a:buAutoNum type="alphaLcParenR"/>
            </a:pPr>
            <a:r>
              <a:rPr kumimoji="1" lang="zh-CN" altLang="en-US" dirty="0"/>
              <a:t>使用</a:t>
            </a:r>
            <a:r>
              <a:rPr kumimoji="1" lang="en-US" altLang="zh-CN" dirty="0"/>
              <a:t>float</a:t>
            </a:r>
            <a:r>
              <a:rPr kumimoji="1" lang="zh-CN" altLang="en-US" dirty="0"/>
              <a:t>数据作为输入。</a:t>
            </a:r>
            <a:endParaRPr kumimoji="1" lang="en-US" altLang="zh-CN" dirty="0"/>
          </a:p>
          <a:p>
            <a:pPr marL="914400" lvl="1" indent="-457200">
              <a:buFont typeface="+mj-lt"/>
              <a:buAutoNum type="alphaLcParenR"/>
            </a:pPr>
            <a:endParaRPr kumimoji="1" lang="en-US" altLang="zh-CN" dirty="0"/>
          </a:p>
          <a:p>
            <a:pPr marL="914400" lvl="1" indent="-457200">
              <a:buFont typeface="+mj-lt"/>
              <a:buAutoNum type="alphaLcParenR"/>
            </a:pPr>
            <a:r>
              <a:rPr kumimoji="1" lang="zh-CN" altLang="en-US" dirty="0"/>
              <a:t>使用</a:t>
            </a:r>
            <a:r>
              <a:rPr kumimoji="1" lang="en-US" altLang="zh-CN" dirty="0"/>
              <a:t>8</a:t>
            </a:r>
            <a:r>
              <a:rPr kumimoji="1" lang="zh-CN" altLang="en-US" dirty="0"/>
              <a:t>位量化和</a:t>
            </a:r>
            <a:r>
              <a:rPr kumimoji="1" lang="en-US" altLang="zh-CN" dirty="0"/>
              <a:t>16</a:t>
            </a:r>
            <a:r>
              <a:rPr kumimoji="1" lang="zh-CN" altLang="en-US" dirty="0"/>
              <a:t>位量化的数据作为输入。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627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Plan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2226CF-00E5-D449-B635-14FD7E12B9A3}"/>
              </a:ext>
            </a:extLst>
          </p:cNvPr>
          <p:cNvSpPr/>
          <p:nvPr/>
        </p:nvSpPr>
        <p:spPr>
          <a:xfrm>
            <a:off x="1115616" y="1700808"/>
            <a:ext cx="61926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/>
              <a:t>加法乘法等有硬件内部会截位的操作，在</a:t>
            </a:r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中实现成截位位数可调的函数，方便对比精度损失。</a:t>
            </a: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/>
              <a:t>在</a:t>
            </a:r>
            <a:r>
              <a:rPr kumimoji="1" lang="en-US" altLang="zh-CN" dirty="0" err="1"/>
              <a:t>tensorflow</a:t>
            </a:r>
            <a:r>
              <a:rPr kumimoji="1" lang="zh-CN" altLang="en-US" dirty="0"/>
              <a:t>中将模型进行量化，有必要的话量化后</a:t>
            </a:r>
            <a:r>
              <a:rPr kumimoji="1" lang="en-US" altLang="zh-CN" dirty="0"/>
              <a:t>fine-tuning</a:t>
            </a:r>
            <a:r>
              <a:rPr kumimoji="1" lang="zh-CN" altLang="en-US" dirty="0"/>
              <a:t>，获得可用的量化</a:t>
            </a:r>
            <a:r>
              <a:rPr kumimoji="1" lang="en-US" altLang="zh-CN" dirty="0" err="1"/>
              <a:t>WaveNet</a:t>
            </a:r>
            <a:r>
              <a:rPr kumimoji="1" lang="zh-CN" altLang="en-US" dirty="0"/>
              <a:t>模型。</a:t>
            </a: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/>
              <a:t>对比</a:t>
            </a:r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与</a:t>
            </a:r>
            <a:r>
              <a:rPr kumimoji="1" lang="en-US" altLang="zh-CN" dirty="0" err="1"/>
              <a:t>tensorflow</a:t>
            </a:r>
            <a:r>
              <a:rPr kumimoji="1" lang="zh-CN" altLang="en-US" dirty="0"/>
              <a:t>量化后的结果。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215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6232" y="2761156"/>
            <a:ext cx="8471535" cy="1008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0"/>
              </a:lnSpc>
              <a:buClrTx/>
              <a:buSzTx/>
            </a:pPr>
            <a:r>
              <a:rPr lang="en-US" altLang="zh-CN" sz="4800" b="1" dirty="0"/>
              <a:t>2019.3.16</a:t>
            </a:r>
          </a:p>
        </p:txBody>
      </p:sp>
    </p:spTree>
    <p:extLst>
      <p:ext uri="{BB962C8B-B14F-4D97-AF65-F5344CB8AC3E}">
        <p14:creationId xmlns:p14="http://schemas.microsoft.com/office/powerpoint/2010/main" val="383835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Weight </a:t>
            </a:r>
            <a:r>
              <a:rPr lang="en-US" sz="2600" dirty="0"/>
              <a:t>Quantization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2226CF-00E5-D449-B635-14FD7E12B9A3}"/>
              </a:ext>
            </a:extLst>
          </p:cNvPr>
          <p:cNvSpPr/>
          <p:nvPr/>
        </p:nvSpPr>
        <p:spPr>
          <a:xfrm>
            <a:off x="899592" y="1628800"/>
            <a:ext cx="5591787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Export</a:t>
            </a:r>
            <a:r>
              <a:rPr lang="zh-CN" altLang="en-US" dirty="0"/>
              <a:t> </a:t>
            </a:r>
            <a:r>
              <a:rPr lang="en-US" altLang="zh-CN" dirty="0"/>
              <a:t>checkpoint</a:t>
            </a:r>
            <a:r>
              <a:rPr lang="zh-CN" altLang="en-US" dirty="0"/>
              <a:t> </a:t>
            </a:r>
            <a:r>
              <a:rPr lang="en-US" altLang="zh-CN" dirty="0"/>
              <a:t>(.meta/.</a:t>
            </a:r>
            <a:r>
              <a:rPr lang="en-US" altLang="zh-CN" dirty="0" err="1"/>
              <a:t>ckpt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file.</a:t>
            </a:r>
            <a:r>
              <a:rPr lang="zh-CN" altLang="en-US" dirty="0"/>
              <a:t>   </a:t>
            </a:r>
            <a:r>
              <a:rPr lang="en-US" altLang="zh-CN" dirty="0"/>
              <a:t>TF</a:t>
            </a:r>
            <a:r>
              <a:rPr lang="zh-CN" altLang="en-US" dirty="0"/>
              <a:t> </a:t>
            </a:r>
            <a:r>
              <a:rPr lang="en-US" altLang="zh-CN" dirty="0"/>
              <a:t>0.4</a:t>
            </a:r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Save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</a:t>
            </a:r>
            <a:r>
              <a:rPr lang="en" altLang="zh-CN" dirty="0" err="1"/>
              <a:t>rozen</a:t>
            </a:r>
            <a:r>
              <a:rPr lang="zh-CN" altLang="en-US" dirty="0"/>
              <a:t> </a:t>
            </a:r>
            <a:r>
              <a:rPr lang="en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.pb</a:t>
            </a:r>
            <a:r>
              <a:rPr lang="zh-CN" altLang="en-US" dirty="0"/>
              <a:t> </a:t>
            </a:r>
            <a:r>
              <a:rPr lang="en-US" altLang="zh-CN" dirty="0"/>
              <a:t>file.</a:t>
            </a:r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Convert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r>
              <a:rPr lang="en-US" altLang="zh-CN" dirty="0" err="1"/>
              <a:t>tflite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(quantized)</a:t>
            </a:r>
            <a:r>
              <a:rPr lang="zh-CN" altLang="en-US" dirty="0"/>
              <a:t>   </a:t>
            </a:r>
            <a:r>
              <a:rPr lang="en-US" altLang="zh-CN" dirty="0"/>
              <a:t>TF</a:t>
            </a:r>
            <a:r>
              <a:rPr lang="zh-CN" altLang="en-US" dirty="0"/>
              <a:t> </a:t>
            </a:r>
            <a:r>
              <a:rPr lang="en-US" altLang="zh-CN" dirty="0"/>
              <a:t>1.14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3E08E2-4AB1-3E49-B186-DCC547FCE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00" y="2193384"/>
            <a:ext cx="3632200" cy="1117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EEF8454-3928-AD49-AB04-01D4BC48F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0" y="3921591"/>
            <a:ext cx="1460500" cy="266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1D17B0-389B-7D40-A663-F79BA0239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900" y="4860514"/>
            <a:ext cx="14605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73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Result</a:t>
            </a:r>
            <a:r>
              <a:rPr lang="zh-CN" altLang="en-US" sz="2600" dirty="0"/>
              <a:t> </a:t>
            </a:r>
            <a:r>
              <a:rPr lang="en-US" altLang="zh-CN" sz="2600" dirty="0"/>
              <a:t>Comparison</a:t>
            </a:r>
            <a:endParaRPr lang="en-US" sz="2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97DA758-53BC-3448-8460-B3DD98C15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399" y="1903322"/>
            <a:ext cx="4883522" cy="15448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D1BE7EB-AFDD-4449-AAA0-3BCB7A197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401" y="4263408"/>
            <a:ext cx="4883520" cy="154486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FCACE58-E993-A74E-873E-1254CE2456A1}"/>
              </a:ext>
            </a:extLst>
          </p:cNvPr>
          <p:cNvSpPr/>
          <p:nvPr/>
        </p:nvSpPr>
        <p:spPr>
          <a:xfrm>
            <a:off x="385007" y="1660090"/>
            <a:ext cx="35101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in the first sentiment of kindness and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tiscipates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already of a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nevelance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which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shallose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all particular regard in its general light the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intreduction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to this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phlicity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is an a private and tender relation of one to one which is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theen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chancement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of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huwm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and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mife</a:t>
            </a:r>
            <a:endParaRPr lang="en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63D3958-457A-7040-94FA-215739C030EC}"/>
              </a:ext>
            </a:extLst>
          </p:cNvPr>
          <p:cNvSpPr/>
          <p:nvPr/>
        </p:nvSpPr>
        <p:spPr>
          <a:xfrm>
            <a:off x="385009" y="4191400"/>
            <a:ext cx="33843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in the first sentiment of kindness and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ticipates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already of a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nevlance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whi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shal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lose all particular regards in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hes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general light the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intreduction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to this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phlicity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is an a private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andtender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relation of one to one which is the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enchancement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of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huwm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and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mif</a:t>
            </a:r>
            <a:endParaRPr lang="en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96495A0-7E2C-8C4A-8058-87791C95F029}"/>
              </a:ext>
            </a:extLst>
          </p:cNvPr>
          <p:cNvSpPr/>
          <p:nvPr/>
        </p:nvSpPr>
        <p:spPr>
          <a:xfrm>
            <a:off x="2894649" y="1194908"/>
            <a:ext cx="3416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32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in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tensorflow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56D1A0-9049-714C-8847-F667BA8A9753}"/>
              </a:ext>
            </a:extLst>
          </p:cNvPr>
          <p:cNvSpPr/>
          <p:nvPr/>
        </p:nvSpPr>
        <p:spPr>
          <a:xfrm>
            <a:off x="2402175" y="3741352"/>
            <a:ext cx="4339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Int8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quantization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in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TFlite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856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8630621D-E733-9944-941F-966776C3BED5}"/>
              </a:ext>
            </a:extLst>
          </p:cNvPr>
          <p:cNvSpPr/>
          <p:nvPr/>
        </p:nvSpPr>
        <p:spPr>
          <a:xfrm>
            <a:off x="827584" y="1412776"/>
            <a:ext cx="797787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Finding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max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min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weights.</a:t>
            </a:r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Calculate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scale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zero-point.</a:t>
            </a:r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" altLang="zh-CN" dirty="0"/>
              <a:t>Float32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en" altLang="zh-CN" dirty="0"/>
              <a:t>nt8</a:t>
            </a:r>
            <a:r>
              <a:rPr lang="zh-CN" altLang="en-US" dirty="0"/>
              <a:t> </a:t>
            </a:r>
            <a:r>
              <a:rPr lang="en-US" altLang="zh-CN" dirty="0"/>
              <a:t>quantization.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sz="2400" dirty="0"/>
              <a:t>Int</a:t>
            </a:r>
            <a:r>
              <a:rPr lang="en-US" altLang="zh-CN" sz="2400" dirty="0"/>
              <a:t>8</a:t>
            </a:r>
            <a:r>
              <a:rPr lang="en" altLang="zh-CN" sz="2400" dirty="0"/>
              <a:t> </a:t>
            </a:r>
            <a:r>
              <a:rPr lang="en-US" altLang="zh-CN" sz="2400" dirty="0"/>
              <a:t>Q</a:t>
            </a:r>
            <a:r>
              <a:rPr lang="en" altLang="zh-CN" sz="2400" dirty="0" err="1"/>
              <a:t>uantization</a:t>
            </a:r>
            <a:r>
              <a:rPr lang="en" altLang="zh-CN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 err="1"/>
              <a:t>TFlite</a:t>
            </a:r>
            <a:endParaRPr lang="en-US" sz="26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66AAC53-DC92-6840-8998-3C3C6B579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532" y="1872396"/>
            <a:ext cx="1843879" cy="35734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8B25E58-90B3-1442-8BF6-5ED391184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082" y="2750458"/>
            <a:ext cx="2850362" cy="73916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C20176A-F3B0-6B4E-A7FD-1982F39F4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492" y="3591760"/>
            <a:ext cx="3101742" cy="68343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8423FF1-7CD5-524D-B78C-834374FA9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960" y="5060586"/>
            <a:ext cx="3174606" cy="60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18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Int</a:t>
            </a:r>
            <a:r>
              <a:rPr lang="en-US" altLang="zh-CN" dirty="0"/>
              <a:t>8</a:t>
            </a:r>
            <a:r>
              <a:rPr lang="en" altLang="zh-CN" dirty="0"/>
              <a:t> </a:t>
            </a:r>
            <a:r>
              <a:rPr lang="en-US" altLang="zh-CN" dirty="0"/>
              <a:t>Q</a:t>
            </a:r>
            <a:r>
              <a:rPr lang="en" altLang="zh-CN" dirty="0" err="1"/>
              <a:t>uantization</a:t>
            </a:r>
            <a:r>
              <a:rPr lang="en" altLang="zh-CN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TFlite</a:t>
            </a:r>
            <a:endParaRPr lang="en-US" sz="2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2226CF-00E5-D449-B635-14FD7E12B9A3}"/>
              </a:ext>
            </a:extLst>
          </p:cNvPr>
          <p:cNvSpPr/>
          <p:nvPr/>
        </p:nvSpPr>
        <p:spPr>
          <a:xfrm>
            <a:off x="2034951" y="1627570"/>
            <a:ext cx="31151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Int</a:t>
            </a:r>
            <a:r>
              <a:rPr lang="en-US" altLang="zh-CN" dirty="0"/>
              <a:t>8</a:t>
            </a:r>
            <a:r>
              <a:rPr lang="en" altLang="zh-CN" dirty="0"/>
              <a:t> </a:t>
            </a:r>
            <a:r>
              <a:rPr lang="en-US" altLang="zh-CN" dirty="0"/>
              <a:t>q</a:t>
            </a:r>
            <a:r>
              <a:rPr lang="en" altLang="zh-CN" dirty="0" err="1"/>
              <a:t>uantization</a:t>
            </a:r>
            <a:r>
              <a:rPr lang="en" altLang="zh-CN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TFlite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8EEC2F-1E22-3A4D-A3FD-D1A8094BA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158" y="2347650"/>
            <a:ext cx="3987800" cy="1841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53B7E44-5B12-6441-8BF4-D79043D55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509120"/>
            <a:ext cx="4914900" cy="266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0658E9D-07BE-2747-8B06-A5893031D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33" y="5041700"/>
            <a:ext cx="4673475" cy="54774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0EA8B81-6713-9E43-AB3B-6E4A1F4AED81}"/>
              </a:ext>
            </a:extLst>
          </p:cNvPr>
          <p:cNvSpPr/>
          <p:nvPr/>
        </p:nvSpPr>
        <p:spPr>
          <a:xfrm>
            <a:off x="6588224" y="2780928"/>
            <a:ext cx="181492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Scale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Precision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Zero-point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159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Dynamic</a:t>
            </a:r>
            <a:r>
              <a:rPr lang="zh-CN" altLang="en-US" sz="2600" dirty="0"/>
              <a:t> </a:t>
            </a:r>
            <a:r>
              <a:rPr lang="en-US" altLang="zh-CN" sz="2600" dirty="0"/>
              <a:t>Fixed</a:t>
            </a:r>
            <a:r>
              <a:rPr lang="zh-CN" altLang="en-US" sz="2600" dirty="0"/>
              <a:t> </a:t>
            </a:r>
            <a:r>
              <a:rPr lang="en-US" altLang="zh-CN" sz="2600" dirty="0"/>
              <a:t>Point</a:t>
            </a:r>
            <a:endParaRPr lang="en-US" sz="2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2226CF-00E5-D449-B635-14FD7E12B9A3}"/>
              </a:ext>
            </a:extLst>
          </p:cNvPr>
          <p:cNvSpPr/>
          <p:nvPr/>
        </p:nvSpPr>
        <p:spPr>
          <a:xfrm>
            <a:off x="3136702" y="1413289"/>
            <a:ext cx="24224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Dynamic</a:t>
            </a:r>
            <a:r>
              <a:rPr lang="zh-CN" altLang="en-US" dirty="0"/>
              <a:t> </a:t>
            </a:r>
            <a:r>
              <a:rPr lang="en-US" altLang="zh-CN" dirty="0"/>
              <a:t>fixed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EA8B81-6713-9E43-AB3B-6E4A1F4AED81}"/>
              </a:ext>
            </a:extLst>
          </p:cNvPr>
          <p:cNvSpPr/>
          <p:nvPr/>
        </p:nvSpPr>
        <p:spPr>
          <a:xfrm>
            <a:off x="3720644" y="5589240"/>
            <a:ext cx="17027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Scale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Precision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02C1CC1-B3B8-C846-A947-45C7501C4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88840"/>
            <a:ext cx="7874206" cy="22321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DCDB235-5E8B-DE48-A0B4-DF8899DB2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025" y="4481110"/>
            <a:ext cx="4633949" cy="70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0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Convolution</a:t>
            </a:r>
            <a:endParaRPr lang="en-US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1338F1D-6E4F-4342-A106-AB17F736680A}"/>
              </a:ext>
            </a:extLst>
          </p:cNvPr>
          <p:cNvSpPr/>
          <p:nvPr/>
        </p:nvSpPr>
        <p:spPr>
          <a:xfrm>
            <a:off x="1852184" y="1772816"/>
            <a:ext cx="55012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Open Sans"/>
              </a:rPr>
              <a:t>第一层卷积结果统计，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C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model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与</a:t>
            </a:r>
            <a:r>
              <a:rPr lang="en-US" altLang="zh-CN" dirty="0" err="1">
                <a:solidFill>
                  <a:srgbClr val="333333"/>
                </a:solidFill>
                <a:latin typeface="Open Sans"/>
              </a:rPr>
              <a:t>tensorflow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对比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DCE7C2-DE18-4B4C-AE27-4A06D00B5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0" y="2597150"/>
            <a:ext cx="32258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99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Plan</a:t>
            </a:r>
            <a:endParaRPr lang="en-US" sz="2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DF8FA5-907C-D34E-A2CF-54BA8BDF3B99}"/>
              </a:ext>
            </a:extLst>
          </p:cNvPr>
          <p:cNvSpPr/>
          <p:nvPr/>
        </p:nvSpPr>
        <p:spPr>
          <a:xfrm>
            <a:off x="2339752" y="2135581"/>
            <a:ext cx="79778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Quantization</a:t>
            </a:r>
            <a:r>
              <a:rPr lang="zh-CN" altLang="en-US" b="1" dirty="0"/>
              <a:t> </a:t>
            </a:r>
            <a:r>
              <a:rPr lang="en-US" altLang="zh-CN" b="1" dirty="0"/>
              <a:t>in</a:t>
            </a:r>
            <a:r>
              <a:rPr lang="zh-CN" altLang="en-US" b="1" dirty="0"/>
              <a:t> </a:t>
            </a:r>
            <a:r>
              <a:rPr lang="en-US" altLang="zh-CN" b="1" dirty="0"/>
              <a:t>C</a:t>
            </a:r>
            <a:r>
              <a:rPr lang="zh-CN" altLang="en-US" b="1" dirty="0"/>
              <a:t> </a:t>
            </a:r>
            <a:r>
              <a:rPr lang="en-US" altLang="zh-CN" b="1" dirty="0"/>
              <a:t>model.</a:t>
            </a:r>
          </a:p>
          <a:p>
            <a:pPr marL="457200" indent="-457200">
              <a:buFont typeface="+mj-lt"/>
              <a:buAutoNum type="arabicPeriod"/>
            </a:pPr>
            <a:endParaRPr lang="en-US" altLang="zh-CN" b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Quantization-aware</a:t>
            </a:r>
            <a:r>
              <a:rPr lang="zh-CN" altLang="en-US" b="1" dirty="0"/>
              <a:t> </a:t>
            </a:r>
            <a:r>
              <a:rPr lang="en-US" altLang="zh-CN" b="1" dirty="0"/>
              <a:t>training.</a:t>
            </a:r>
          </a:p>
          <a:p>
            <a:pPr marL="457200" indent="-457200">
              <a:buFont typeface="+mj-lt"/>
              <a:buAutoNum type="arabicPeriod"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94782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6232" y="2761156"/>
            <a:ext cx="8471535" cy="1008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0"/>
              </a:lnSpc>
              <a:buClrTx/>
              <a:buSzTx/>
            </a:pPr>
            <a:r>
              <a:rPr lang="en-US" altLang="zh-CN" sz="4800" b="1" dirty="0"/>
              <a:t>2019.3.19</a:t>
            </a:r>
          </a:p>
        </p:txBody>
      </p:sp>
    </p:spTree>
    <p:extLst>
      <p:ext uri="{BB962C8B-B14F-4D97-AF65-F5344CB8AC3E}">
        <p14:creationId xmlns:p14="http://schemas.microsoft.com/office/powerpoint/2010/main" val="3421460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Data</a:t>
            </a:r>
            <a:r>
              <a:rPr lang="zh-CN" altLang="en-US" sz="2600" dirty="0"/>
              <a:t> </a:t>
            </a:r>
            <a:r>
              <a:rPr lang="en-US" altLang="zh-CN" sz="2600" dirty="0"/>
              <a:t>Format</a:t>
            </a:r>
            <a:endParaRPr lang="en-US" sz="2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225BC4-FDAB-0548-AA1E-FC2052CE19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38"/>
          <a:stretch/>
        </p:blipFill>
        <p:spPr>
          <a:xfrm>
            <a:off x="1259632" y="1412776"/>
            <a:ext cx="6726398" cy="339313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6402F0-3EC6-C940-9E82-134BDAAA15D5}"/>
              </a:ext>
            </a:extLst>
          </p:cNvPr>
          <p:cNvSpPr/>
          <p:nvPr/>
        </p:nvSpPr>
        <p:spPr>
          <a:xfrm>
            <a:off x="2195736" y="5212333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Multiplication</a:t>
            </a:r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Addition</a:t>
            </a:r>
          </a:p>
        </p:txBody>
      </p:sp>
    </p:spTree>
    <p:extLst>
      <p:ext uri="{BB962C8B-B14F-4D97-AF65-F5344CB8AC3E}">
        <p14:creationId xmlns:p14="http://schemas.microsoft.com/office/powerpoint/2010/main" val="2154187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C</a:t>
            </a:r>
            <a:r>
              <a:rPr lang="zh-CN" altLang="en-US" sz="2600" dirty="0"/>
              <a:t> </a:t>
            </a:r>
            <a:r>
              <a:rPr lang="en-US" altLang="zh-CN" sz="2600" dirty="0"/>
              <a:t>model</a:t>
            </a:r>
            <a:endParaRPr lang="en-US" sz="2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BB91A2-D0E1-384E-8BF2-7D808C3B7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064" y="1484784"/>
            <a:ext cx="3905977" cy="324356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BCF8C0D-6894-4247-B7E3-972C2B80C3EE}"/>
              </a:ext>
            </a:extLst>
          </p:cNvPr>
          <p:cNvSpPr/>
          <p:nvPr/>
        </p:nvSpPr>
        <p:spPr>
          <a:xfrm>
            <a:off x="613871" y="1988840"/>
            <a:ext cx="43204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Addition</a:t>
            </a:r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Adder</a:t>
            </a:r>
            <a:r>
              <a:rPr lang="zh-CN" altLang="en-US" dirty="0"/>
              <a:t> </a:t>
            </a:r>
            <a:r>
              <a:rPr lang="en-US" altLang="zh-CN" dirty="0"/>
              <a:t>tree(16)</a:t>
            </a:r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Partial</a:t>
            </a:r>
            <a:r>
              <a:rPr lang="zh-CN" altLang="en-US" dirty="0"/>
              <a:t> </a:t>
            </a:r>
            <a:r>
              <a:rPr lang="en-US" altLang="zh-CN" dirty="0"/>
              <a:t>Sum</a:t>
            </a:r>
            <a:r>
              <a:rPr lang="zh-CN" altLang="en-US" dirty="0"/>
              <a:t> </a:t>
            </a:r>
            <a:r>
              <a:rPr lang="en-US" altLang="zh-CN" dirty="0"/>
              <a:t>Aggregation(32)</a:t>
            </a:r>
          </a:p>
        </p:txBody>
      </p:sp>
    </p:spTree>
    <p:extLst>
      <p:ext uri="{BB962C8B-B14F-4D97-AF65-F5344CB8AC3E}">
        <p14:creationId xmlns:p14="http://schemas.microsoft.com/office/powerpoint/2010/main" val="2887127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Plan</a:t>
            </a:r>
            <a:endParaRPr lang="en-US" sz="2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DF8FA5-907C-D34E-A2CF-54BA8BDF3B99}"/>
              </a:ext>
            </a:extLst>
          </p:cNvPr>
          <p:cNvSpPr/>
          <p:nvPr/>
        </p:nvSpPr>
        <p:spPr>
          <a:xfrm>
            <a:off x="1907704" y="2060848"/>
            <a:ext cx="79778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Test</a:t>
            </a:r>
            <a:r>
              <a:rPr lang="zh-CN" altLang="en-US" b="1" dirty="0"/>
              <a:t> </a:t>
            </a:r>
            <a:r>
              <a:rPr lang="en-US" altLang="zh-CN" b="1" dirty="0"/>
              <a:t>partial</a:t>
            </a:r>
            <a:r>
              <a:rPr lang="zh-CN" altLang="en-US" b="1" dirty="0"/>
              <a:t> </a:t>
            </a:r>
            <a:r>
              <a:rPr lang="en-US" altLang="zh-CN" b="1" dirty="0"/>
              <a:t>sum</a:t>
            </a:r>
            <a:r>
              <a:rPr lang="zh-CN" altLang="en-US" b="1" dirty="0"/>
              <a:t> </a:t>
            </a:r>
            <a:r>
              <a:rPr lang="en-US" altLang="zh-CN" b="1" dirty="0"/>
              <a:t>aggregation.</a:t>
            </a:r>
          </a:p>
          <a:p>
            <a:pPr marL="457200" indent="-457200">
              <a:buFont typeface="+mj-lt"/>
              <a:buAutoNum type="arabicPeriod"/>
            </a:pPr>
            <a:endParaRPr lang="en-US" altLang="zh-CN" b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Mapping</a:t>
            </a:r>
            <a:r>
              <a:rPr lang="zh-CN" altLang="en-US" b="1" dirty="0"/>
              <a:t> </a:t>
            </a:r>
            <a:r>
              <a:rPr lang="en-US" altLang="zh-CN" b="1" dirty="0"/>
              <a:t>conv</a:t>
            </a:r>
            <a:r>
              <a:rPr lang="zh-CN" altLang="en-US" b="1" dirty="0"/>
              <a:t> </a:t>
            </a:r>
            <a:r>
              <a:rPr lang="en-US" altLang="zh-CN" b="1" dirty="0"/>
              <a:t>layer.</a:t>
            </a:r>
          </a:p>
          <a:p>
            <a:pPr marL="457200" indent="-457200">
              <a:buFont typeface="+mj-lt"/>
              <a:buAutoNum type="arabicPeriod"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513613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6232" y="2761156"/>
            <a:ext cx="8471535" cy="1008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0"/>
              </a:lnSpc>
              <a:buClrTx/>
              <a:buSzTx/>
            </a:pPr>
            <a:r>
              <a:rPr lang="en-US" altLang="zh-CN" sz="4800" b="1" dirty="0"/>
              <a:t>2019.3.23</a:t>
            </a:r>
          </a:p>
        </p:txBody>
      </p:sp>
    </p:spTree>
    <p:extLst>
      <p:ext uri="{BB962C8B-B14F-4D97-AF65-F5344CB8AC3E}">
        <p14:creationId xmlns:p14="http://schemas.microsoft.com/office/powerpoint/2010/main" val="1149519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C</a:t>
            </a:r>
            <a:r>
              <a:rPr lang="zh-CN" altLang="en-US" sz="2600" dirty="0"/>
              <a:t> </a:t>
            </a:r>
            <a:r>
              <a:rPr lang="en-US" altLang="zh-CN" sz="2600" dirty="0"/>
              <a:t>model</a:t>
            </a:r>
            <a:endParaRPr lang="en-US" sz="2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8C2383-5656-7348-8917-8CBD96CA3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48" y="1988840"/>
            <a:ext cx="4392488" cy="165514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F7CC6EB-B2B9-0F46-9901-CD50E2EC1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48" y="3870193"/>
            <a:ext cx="4392488" cy="4031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14C8BF7-7D61-E64F-99E6-BFB2F2DA2908}"/>
              </a:ext>
            </a:extLst>
          </p:cNvPr>
          <p:cNvSpPr/>
          <p:nvPr/>
        </p:nvSpPr>
        <p:spPr>
          <a:xfrm>
            <a:off x="1617279" y="4993543"/>
            <a:ext cx="15169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Test</a:t>
            </a:r>
            <a:r>
              <a:rPr lang="zh-CN" altLang="en-US" b="1" dirty="0"/>
              <a:t> </a:t>
            </a:r>
            <a:r>
              <a:rPr lang="en-US" altLang="zh-CN" b="1" dirty="0"/>
              <a:t>finish.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52806A-2B85-C540-BC70-21B9601C4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222" y="1657851"/>
            <a:ext cx="3905977" cy="324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44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 err="1"/>
              <a:t>DeepFloat</a:t>
            </a:r>
            <a:endParaRPr lang="en-US" sz="2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057B45-F366-4740-A3E8-56BCF5972FA7}"/>
              </a:ext>
            </a:extLst>
          </p:cNvPr>
          <p:cNvSpPr/>
          <p:nvPr/>
        </p:nvSpPr>
        <p:spPr>
          <a:xfrm>
            <a:off x="782452" y="1618916"/>
            <a:ext cx="7776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B2D31"/>
                </a:solidFill>
                <a:latin typeface="Helvetica" pitchFamily="2" charset="0"/>
              </a:rPr>
              <a:t>There</a:t>
            </a:r>
            <a:r>
              <a:rPr lang="en" altLang="zh-CN" dirty="0">
                <a:solidFill>
                  <a:srgbClr val="2B2D31"/>
                </a:solidFill>
                <a:latin typeface="Helvetica" pitchFamily="2" charset="0"/>
              </a:rPr>
              <a:t> hardware designs for ASIC/FPGA and C++/</a:t>
            </a:r>
            <a:r>
              <a:rPr lang="en" altLang="zh-CN" dirty="0" err="1">
                <a:solidFill>
                  <a:srgbClr val="2B2D31"/>
                </a:solidFill>
                <a:latin typeface="Helvetica" pitchFamily="2" charset="0"/>
              </a:rPr>
              <a:t>PyTorch</a:t>
            </a:r>
            <a:r>
              <a:rPr lang="en" altLang="zh-CN" dirty="0">
                <a:solidFill>
                  <a:srgbClr val="2B2D31"/>
                </a:solidFill>
                <a:latin typeface="Helvetica" pitchFamily="2" charset="0"/>
              </a:rPr>
              <a:t> code for its evaluation are now </a:t>
            </a:r>
            <a:r>
              <a:rPr lang="en" altLang="zh-CN" u="sng" dirty="0">
                <a:solidFill>
                  <a:srgbClr val="4469B0"/>
                </a:solidFill>
                <a:latin typeface="Helvetica" pitchFamily="2" charset="0"/>
                <a:hlinkClick r:id="rId2"/>
              </a:rPr>
              <a:t>publicly available to the AI community</a:t>
            </a:r>
            <a:r>
              <a:rPr lang="en" altLang="zh-CN" dirty="0">
                <a:solidFill>
                  <a:srgbClr val="2B2D31"/>
                </a:solidFill>
                <a:latin typeface="Helvetica" pitchFamily="2" charset="0"/>
              </a:rPr>
              <a:t>.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2649D5-11B6-C849-A92C-10CE77070267}"/>
              </a:ext>
            </a:extLst>
          </p:cNvPr>
          <p:cNvSpPr/>
          <p:nvPr/>
        </p:nvSpPr>
        <p:spPr>
          <a:xfrm>
            <a:off x="1475656" y="2882368"/>
            <a:ext cx="63904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4292E"/>
                </a:solidFill>
                <a:latin typeface="-apple-system"/>
              </a:rPr>
              <a:t>There are two types of floating point implemented:</a:t>
            </a:r>
          </a:p>
          <a:p>
            <a:endParaRPr lang="en" altLang="zh-CN" dirty="0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" altLang="zh-CN" dirty="0">
                <a:solidFill>
                  <a:srgbClr val="24292E"/>
                </a:solidFill>
                <a:latin typeface="-apple-system"/>
              </a:rPr>
              <a:t>N-bit (N, l, alpha, beta, gamma) log with ELMA [1]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" altLang="zh-CN" dirty="0">
                <a:solidFill>
                  <a:srgbClr val="24292E"/>
                </a:solidFill>
                <a:latin typeface="-apple-system"/>
              </a:rPr>
              <a:t>N-bit (N, s) (linear) posit [2]</a:t>
            </a:r>
          </a:p>
          <a:p>
            <a:pPr marL="342900" indent="-342900">
              <a:buFont typeface="Wingdings" pitchFamily="2" charset="2"/>
              <a:buChar char="ü"/>
            </a:pPr>
            <a:endParaRPr lang="en" altLang="zh-CN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3974D1C-EF02-AB43-826F-64D6086FAB75}"/>
              </a:ext>
            </a:extLst>
          </p:cNvPr>
          <p:cNvSpPr/>
          <p:nvPr/>
        </p:nvSpPr>
        <p:spPr>
          <a:xfrm>
            <a:off x="-4056" y="5869315"/>
            <a:ext cx="72728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24292E"/>
                </a:solidFill>
                <a:latin typeface="-apple-system"/>
              </a:rPr>
              <a:t>[1] Johnson, J. "</a:t>
            </a:r>
            <a:r>
              <a:rPr lang="en" altLang="zh-CN" sz="1400" dirty="0">
                <a:solidFill>
                  <a:srgbClr val="0366D6"/>
                </a:solidFill>
                <a:latin typeface="-apple-system"/>
                <a:hlinkClick r:id="rId3"/>
              </a:rPr>
              <a:t>Rethinking floating point for deep learning.</a:t>
            </a:r>
            <a:r>
              <a:rPr lang="en" altLang="zh-CN" sz="1400" dirty="0">
                <a:solidFill>
                  <a:srgbClr val="24292E"/>
                </a:solidFill>
                <a:latin typeface="-apple-system"/>
              </a:rPr>
              <a:t>" (2018). </a:t>
            </a:r>
            <a:r>
              <a:rPr lang="en" altLang="zh-CN" sz="1400" dirty="0">
                <a:solidFill>
                  <a:srgbClr val="0366D6"/>
                </a:solidFill>
                <a:latin typeface="-apple-system"/>
                <a:hlinkClick r:id="rId3"/>
              </a:rPr>
              <a:t>https://arxiv.org/abs/1811.01721</a:t>
            </a:r>
            <a:endParaRPr lang="en" altLang="zh-CN" sz="1400" dirty="0">
              <a:solidFill>
                <a:srgbClr val="24292E"/>
              </a:solidFill>
              <a:latin typeface="-apple-system"/>
            </a:endParaRPr>
          </a:p>
          <a:p>
            <a:r>
              <a:rPr lang="en" altLang="zh-CN" sz="1400" dirty="0">
                <a:solidFill>
                  <a:srgbClr val="24292E"/>
                </a:solidFill>
                <a:latin typeface="-apple-system"/>
              </a:rPr>
              <a:t>[2] Gustafson, J. and </a:t>
            </a:r>
            <a:r>
              <a:rPr lang="en" altLang="zh-CN" sz="1400" dirty="0" err="1">
                <a:solidFill>
                  <a:srgbClr val="24292E"/>
                </a:solidFill>
                <a:latin typeface="-apple-system"/>
              </a:rPr>
              <a:t>Yonemoto</a:t>
            </a:r>
            <a:r>
              <a:rPr lang="en" altLang="zh-CN" sz="1400" dirty="0">
                <a:solidFill>
                  <a:srgbClr val="24292E"/>
                </a:solidFill>
                <a:latin typeface="-apple-system"/>
              </a:rPr>
              <a:t>, I. "</a:t>
            </a:r>
            <a:r>
              <a:rPr lang="en" altLang="zh-CN" sz="1400" dirty="0">
                <a:solidFill>
                  <a:srgbClr val="0366D6"/>
                </a:solidFill>
                <a:latin typeface="-apple-system"/>
                <a:hlinkClick r:id="rId4"/>
              </a:rPr>
              <a:t>Beating floating point at its own game: Posit arithmetic.</a:t>
            </a:r>
            <a:r>
              <a:rPr lang="en" altLang="zh-CN" sz="1400" dirty="0">
                <a:solidFill>
                  <a:srgbClr val="24292E"/>
                </a:solidFill>
                <a:latin typeface="-apple-system"/>
              </a:rPr>
              <a:t>" Supercomputing Frontiers and Innovations 4.2 (2017): 71-86.</a:t>
            </a:r>
            <a:endParaRPr lang="en" altLang="zh-CN" sz="1400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7876896-1C99-2F48-AB2E-F8B5998FB4B1}"/>
              </a:ext>
            </a:extLst>
          </p:cNvPr>
          <p:cNvSpPr/>
          <p:nvPr/>
        </p:nvSpPr>
        <p:spPr>
          <a:xfrm>
            <a:off x="1043608" y="4837506"/>
            <a:ext cx="66967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This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repository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contains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the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RTL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code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and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C++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code.</a:t>
            </a:r>
            <a:endParaRPr lang="en" altLang="zh-CN" dirty="0">
              <a:solidFill>
                <a:srgbClr val="24292E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The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C++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code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is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written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in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OpenCL,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compiled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by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-apple-system"/>
              </a:rPr>
              <a:t>aocl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-apple-system"/>
              </a:rPr>
              <a:t>aoc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.</a:t>
            </a:r>
            <a:endParaRPr lang="en" altLang="zh-CN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643544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Requirement</a:t>
            </a:r>
            <a:endParaRPr lang="en-US" sz="2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78642FA-CD9F-0F4C-8A2D-81E29523E72D}"/>
              </a:ext>
            </a:extLst>
          </p:cNvPr>
          <p:cNvSpPr/>
          <p:nvPr/>
        </p:nvSpPr>
        <p:spPr>
          <a:xfrm>
            <a:off x="1146425" y="2204864"/>
            <a:ext cx="69127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" altLang="zh-CN" dirty="0">
                <a:solidFill>
                  <a:srgbClr val="24292E"/>
                </a:solidFill>
                <a:latin typeface="-apple-system"/>
              </a:rPr>
              <a:t>a </a:t>
            </a:r>
            <a:r>
              <a:rPr lang="en" altLang="zh-CN" dirty="0" err="1">
                <a:solidFill>
                  <a:srgbClr val="24292E"/>
                </a:solidFill>
                <a:latin typeface="-apple-system"/>
              </a:rPr>
              <a:t>PyTorch</a:t>
            </a:r>
            <a:r>
              <a:rPr lang="en" altLang="zh-CN" dirty="0">
                <a:solidFill>
                  <a:srgbClr val="24292E"/>
                </a:solidFill>
                <a:latin typeface="-apple-system"/>
              </a:rPr>
              <a:t> CPU installation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" altLang="zh-CN" dirty="0">
                <a:solidFill>
                  <a:srgbClr val="24292E"/>
                </a:solidFill>
                <a:latin typeface="-apple-system"/>
              </a:rPr>
              <a:t>a C++11-compatible compiler to use to generate a </a:t>
            </a:r>
            <a:r>
              <a:rPr lang="en" altLang="zh-CN" dirty="0">
                <a:solidFill>
                  <a:srgbClr val="0366D6"/>
                </a:solidFill>
                <a:latin typeface="-apple-system"/>
                <a:hlinkClick r:id="rId2"/>
              </a:rPr>
              <a:t>PyTorch C++ extension module</a:t>
            </a:r>
            <a:endParaRPr lang="en" altLang="zh-CN" dirty="0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" altLang="zh-CN" dirty="0">
                <a:solidFill>
                  <a:srgbClr val="24292E"/>
                </a:solidFill>
                <a:latin typeface="-apple-system"/>
              </a:rPr>
              <a:t>the ImageNet ILSVRC12 image validation set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" altLang="zh-CN" dirty="0">
                <a:latin typeface="-apple-system"/>
              </a:rPr>
              <a:t>an Intel OpenCL for FPGA compatible board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" altLang="zh-CN" dirty="0">
                <a:solidFill>
                  <a:srgbClr val="FF0000"/>
                </a:solidFill>
                <a:latin typeface="-apple-system"/>
              </a:rPr>
              <a:t>a Quartus Prime Pro installation with the Intel OpenCL for FPGA compiler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(Altera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OpenCL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SDK)</a:t>
            </a:r>
            <a:endParaRPr lang="en" altLang="zh-CN" b="0" i="0" u="none" strike="noStrike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16497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 err="1"/>
              <a:t>DeepFloat</a:t>
            </a:r>
            <a:endParaRPr lang="en-US" sz="2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4E9F96E-0AA6-5842-8611-A9A5EBDAA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49" y="1274584"/>
            <a:ext cx="8542502" cy="53947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D4D3682-B6C4-F845-A551-3703292B7F9D}"/>
              </a:ext>
            </a:extLst>
          </p:cNvPr>
          <p:cNvSpPr/>
          <p:nvPr/>
        </p:nvSpPr>
        <p:spPr bwMode="auto">
          <a:xfrm>
            <a:off x="395536" y="2276872"/>
            <a:ext cx="2016224" cy="36004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solidFill>
                  <a:srgbClr val="FF0000"/>
                </a:solidFill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ヒラギノ角ゴ Pro W3" pitchFamily="1" charset="-128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FA74606-BD86-3E41-ACBB-1E5441029D19}"/>
              </a:ext>
            </a:extLst>
          </p:cNvPr>
          <p:cNvSpPr/>
          <p:nvPr/>
        </p:nvSpPr>
        <p:spPr bwMode="auto">
          <a:xfrm>
            <a:off x="395536" y="2996952"/>
            <a:ext cx="2016224" cy="36004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solidFill>
                  <a:srgbClr val="FF0000"/>
                </a:solidFill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ヒラギノ角ゴ Pro W3" pitchFamily="1" charset="-128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2FD119F-01A2-214C-BEFA-988EBBBF6CC9}"/>
              </a:ext>
            </a:extLst>
          </p:cNvPr>
          <p:cNvSpPr/>
          <p:nvPr/>
        </p:nvSpPr>
        <p:spPr bwMode="auto">
          <a:xfrm>
            <a:off x="395536" y="5949280"/>
            <a:ext cx="2208360" cy="36004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solidFill>
                  <a:srgbClr val="FF0000"/>
                </a:solidFill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ヒラギノ角ゴ Pro W3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575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Batch</a:t>
            </a:r>
            <a:r>
              <a:rPr lang="zh-CN" altLang="en-US" sz="2600" dirty="0"/>
              <a:t> </a:t>
            </a:r>
            <a:r>
              <a:rPr lang="en-US" altLang="zh-CN" sz="2600" dirty="0"/>
              <a:t>Normalization</a:t>
            </a:r>
            <a:endParaRPr lang="en-US" sz="2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C80007-9D67-AD43-919C-6DAF73BC0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0" y="2597150"/>
            <a:ext cx="3225800" cy="16637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59B697D-4443-5A4E-9243-D89AB7E4CC67}"/>
              </a:ext>
            </a:extLst>
          </p:cNvPr>
          <p:cNvSpPr/>
          <p:nvPr/>
        </p:nvSpPr>
        <p:spPr>
          <a:xfrm>
            <a:off x="1852184" y="1772816"/>
            <a:ext cx="55012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Open Sans"/>
              </a:rPr>
              <a:t>第一层卷积结果统计，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C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model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与</a:t>
            </a:r>
            <a:r>
              <a:rPr lang="en-US" altLang="zh-CN" dirty="0" err="1">
                <a:solidFill>
                  <a:srgbClr val="333333"/>
                </a:solidFill>
                <a:latin typeface="Open Sans"/>
              </a:rPr>
              <a:t>tensorflow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对比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90F67E-24C3-8D40-8587-632A33FC6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834" y="4739210"/>
            <a:ext cx="5289600" cy="68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723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 err="1"/>
              <a:t>DeepFloat</a:t>
            </a:r>
            <a:endParaRPr lang="en-US" sz="2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2649D5-11B6-C849-A92C-10CE77070267}"/>
              </a:ext>
            </a:extLst>
          </p:cNvPr>
          <p:cNvSpPr/>
          <p:nvPr/>
        </p:nvSpPr>
        <p:spPr>
          <a:xfrm>
            <a:off x="539552" y="1268760"/>
            <a:ext cx="446449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endParaRPr lang="en-US" altLang="zh-CN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使用编写的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OpenCL(C++)</a:t>
            </a:r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代码替换掉了</a:t>
            </a:r>
            <a:r>
              <a:rPr lang="en-US" altLang="zh-CN" b="0" i="0" u="none" strike="noStrike" dirty="0" err="1">
                <a:solidFill>
                  <a:srgbClr val="24292E"/>
                </a:solidFill>
                <a:effectLst/>
                <a:latin typeface="-apple-system"/>
              </a:rPr>
              <a:t>Pytorch</a:t>
            </a:r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中的</a:t>
            </a:r>
            <a:r>
              <a:rPr lang="en-US" altLang="zh-CN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API</a:t>
            </a:r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。</a:t>
            </a:r>
            <a:endParaRPr lang="en-US" altLang="zh-CN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OpenCL(C++)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代码与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Pytorch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底层命名一致。</a:t>
            </a: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使用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aocl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编译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OpenCL(C++)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代码，之后再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Pytorch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中调用运行，同时与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Pytorch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原生代码进行比较。</a:t>
            </a: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实现了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Conv2d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、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Pool2d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等图像领域常用的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layer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。</a:t>
            </a: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DeepFloat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只实现了前向，实现没有反向传播。</a:t>
            </a: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endParaRPr lang="en-US" altLang="zh-CN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" altLang="zh-CN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601F88B-45F1-394D-AF95-E7681C1FF617}"/>
              </a:ext>
            </a:extLst>
          </p:cNvPr>
          <p:cNvSpPr/>
          <p:nvPr/>
        </p:nvSpPr>
        <p:spPr>
          <a:xfrm>
            <a:off x="5292080" y="1556791"/>
            <a:ext cx="385192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endParaRPr lang="en-US" altLang="zh-CN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C</a:t>
            </a:r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altLang="zh-CN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model</a:t>
            </a:r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 与 </a:t>
            </a:r>
            <a:r>
              <a:rPr lang="en-US" altLang="zh-CN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TensorFlow</a:t>
            </a:r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独立编写。</a:t>
            </a:r>
            <a:endParaRPr lang="en-US" altLang="zh-CN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C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model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 与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TensorFlow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使用相同的输入，分别运行，运行解决保存为文件形式。</a:t>
            </a: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之后比较结果。</a:t>
            </a: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目前的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C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model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也只实现了前向，实现没有反向传播。</a:t>
            </a:r>
            <a:endParaRPr lang="en-US" altLang="zh-CN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" altLang="zh-CN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32978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6232" y="2761156"/>
            <a:ext cx="8471535" cy="1008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0"/>
              </a:lnSpc>
              <a:buClrTx/>
              <a:buSzTx/>
            </a:pPr>
            <a:r>
              <a:rPr lang="en-US" altLang="zh-CN" sz="4800" b="1" dirty="0"/>
              <a:t>2019.3.26</a:t>
            </a:r>
          </a:p>
        </p:txBody>
      </p:sp>
    </p:spTree>
    <p:extLst>
      <p:ext uri="{BB962C8B-B14F-4D97-AF65-F5344CB8AC3E}">
        <p14:creationId xmlns:p14="http://schemas.microsoft.com/office/powerpoint/2010/main" val="252138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 err="1"/>
              <a:t>DeepFloat</a:t>
            </a:r>
            <a:endParaRPr lang="en-US" sz="2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852115-8A55-9842-A633-F7F97FC1B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766" y="2311400"/>
            <a:ext cx="1384300" cy="11176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E8D630B-6578-5E4C-88F8-9506B1AE8D52}"/>
              </a:ext>
            </a:extLst>
          </p:cNvPr>
          <p:cNvSpPr/>
          <p:nvPr/>
        </p:nvSpPr>
        <p:spPr>
          <a:xfrm>
            <a:off x="1115616" y="1700808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en" altLang="zh-CN" b="1" dirty="0" err="1">
                <a:solidFill>
                  <a:srgbClr val="24292E"/>
                </a:solidFill>
                <a:latin typeface="-apple-system"/>
              </a:rPr>
              <a:t>rtl</a:t>
            </a:r>
            <a:r>
              <a:rPr lang="en" altLang="zh-CN" dirty="0">
                <a:solidFill>
                  <a:srgbClr val="24292E"/>
                </a:solidFill>
                <a:latin typeface="-apple-system"/>
              </a:rPr>
              <a:t> contains the </a:t>
            </a:r>
            <a:r>
              <a:rPr lang="en" altLang="zh-CN" dirty="0" err="1">
                <a:solidFill>
                  <a:srgbClr val="24292E"/>
                </a:solidFill>
                <a:latin typeface="-apple-system"/>
              </a:rPr>
              <a:t>SystemVerilog</a:t>
            </a:r>
            <a:r>
              <a:rPr lang="en" altLang="zh-CN" dirty="0">
                <a:solidFill>
                  <a:srgbClr val="24292E"/>
                </a:solidFill>
                <a:latin typeface="-apple-system"/>
              </a:rPr>
              <a:t> modules needed for the design.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lang="en" altLang="zh-CN" b="1" dirty="0">
                <a:solidFill>
                  <a:srgbClr val="24292E"/>
                </a:solidFill>
                <a:latin typeface="-apple-system"/>
              </a:rPr>
              <a:t>bitstream</a:t>
            </a:r>
            <a:r>
              <a:rPr lang="en" altLang="zh-CN" dirty="0">
                <a:solidFill>
                  <a:srgbClr val="24292E"/>
                </a:solidFill>
                <a:latin typeface="-apple-system"/>
              </a:rPr>
              <a:t> contains the OpenCL that wraps the RTL modules.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lang="en" altLang="zh-CN" b="1" dirty="0" err="1">
                <a:solidFill>
                  <a:srgbClr val="24292E"/>
                </a:solidFill>
                <a:latin typeface="-apple-system"/>
              </a:rPr>
              <a:t>cpp</a:t>
            </a:r>
            <a:r>
              <a:rPr lang="en" altLang="zh-CN" dirty="0">
                <a:solidFill>
                  <a:srgbClr val="24292E"/>
                </a:solidFill>
                <a:latin typeface="-apple-system"/>
              </a:rPr>
              <a:t> contains host CPU-side code for interacting with the FPGA OpenCL design.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lang="en" altLang="zh-CN" b="1" dirty="0" err="1">
                <a:solidFill>
                  <a:srgbClr val="24292E"/>
                </a:solidFill>
                <a:latin typeface="-apple-system"/>
              </a:rPr>
              <a:t>py</a:t>
            </a:r>
            <a:r>
              <a:rPr lang="en" altLang="zh-CN" dirty="0">
                <a:solidFill>
                  <a:srgbClr val="24292E"/>
                </a:solidFill>
                <a:latin typeface="-apple-system"/>
              </a:rPr>
              <a:t> contains the top-level functionality to compile the CPU code and run networks.</a:t>
            </a:r>
            <a:endParaRPr lang="en" altLang="zh-CN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05962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 err="1"/>
              <a:t>DeepFloat</a:t>
            </a:r>
            <a:endParaRPr lang="en-US" sz="2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77107E-35BB-3F42-B9E5-ADEF72CCA01B}"/>
              </a:ext>
            </a:extLst>
          </p:cNvPr>
          <p:cNvSpPr txBox="1"/>
          <p:nvPr/>
        </p:nvSpPr>
        <p:spPr>
          <a:xfrm>
            <a:off x="3250176" y="2069633"/>
            <a:ext cx="1415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RTL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B2387C5-0A8A-8B4A-88CC-855BF5136FC7}"/>
              </a:ext>
            </a:extLst>
          </p:cNvPr>
          <p:cNvSpPr txBox="1"/>
          <p:nvPr/>
        </p:nvSpPr>
        <p:spPr>
          <a:xfrm>
            <a:off x="2989901" y="2982837"/>
            <a:ext cx="2376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C++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496E8C-F2A6-074C-9505-FFA285622C11}"/>
              </a:ext>
            </a:extLst>
          </p:cNvPr>
          <p:cNvSpPr txBox="1"/>
          <p:nvPr/>
        </p:nvSpPr>
        <p:spPr>
          <a:xfrm>
            <a:off x="3421948" y="3950683"/>
            <a:ext cx="2376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Python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90F8C892-D32D-074C-8D4B-6093A8301C37}"/>
              </a:ext>
            </a:extLst>
          </p:cNvPr>
          <p:cNvCxnSpPr>
            <a:cxnSpLocks/>
          </p:cNvCxnSpPr>
          <p:nvPr/>
        </p:nvCxnSpPr>
        <p:spPr bwMode="auto">
          <a:xfrm>
            <a:off x="3421948" y="3446970"/>
            <a:ext cx="504057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92CB6E9-9652-F041-857C-7D23B3CDB8DD}"/>
              </a:ext>
            </a:extLst>
          </p:cNvPr>
          <p:cNvCxnSpPr>
            <a:cxnSpLocks/>
          </p:cNvCxnSpPr>
          <p:nvPr/>
        </p:nvCxnSpPr>
        <p:spPr bwMode="auto">
          <a:xfrm flipH="1">
            <a:off x="3958023" y="3439848"/>
            <a:ext cx="531675" cy="4237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D2F1AC0-C585-9F47-B0BD-B15FAB8B4062}"/>
              </a:ext>
            </a:extLst>
          </p:cNvPr>
          <p:cNvSpPr txBox="1"/>
          <p:nvPr/>
        </p:nvSpPr>
        <p:spPr>
          <a:xfrm>
            <a:off x="4824528" y="2064916"/>
            <a:ext cx="1156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OpenCL</a:t>
            </a:r>
            <a:endParaRPr kumimoji="1" lang="zh-CN" altLang="en-US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3DF0BCD1-2B30-FA42-B056-7942FF7DD020}"/>
              </a:ext>
            </a:extLst>
          </p:cNvPr>
          <p:cNvCxnSpPr>
            <a:cxnSpLocks/>
          </p:cNvCxnSpPr>
          <p:nvPr/>
        </p:nvCxnSpPr>
        <p:spPr bwMode="auto">
          <a:xfrm>
            <a:off x="4016327" y="2514902"/>
            <a:ext cx="504057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C0509FC-A270-284D-95A1-D58F4D0AF787}"/>
              </a:ext>
            </a:extLst>
          </p:cNvPr>
          <p:cNvCxnSpPr>
            <a:cxnSpLocks/>
          </p:cNvCxnSpPr>
          <p:nvPr/>
        </p:nvCxnSpPr>
        <p:spPr bwMode="auto">
          <a:xfrm flipH="1">
            <a:off x="4552402" y="2507780"/>
            <a:ext cx="531675" cy="4237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23A9A78-C8B4-0F4B-B04A-E0D7692818F8}"/>
              </a:ext>
            </a:extLst>
          </p:cNvPr>
          <p:cNvSpPr txBox="1"/>
          <p:nvPr/>
        </p:nvSpPr>
        <p:spPr>
          <a:xfrm>
            <a:off x="4169506" y="2957624"/>
            <a:ext cx="1415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aoco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47B541-E083-D54D-AE06-9D2A5EE7D7A4}"/>
              </a:ext>
            </a:extLst>
          </p:cNvPr>
          <p:cNvSpPr txBox="1"/>
          <p:nvPr/>
        </p:nvSpPr>
        <p:spPr>
          <a:xfrm>
            <a:off x="5585200" y="2514902"/>
            <a:ext cx="1156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aocl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3013651-6107-8B44-94D6-010169F8989C}"/>
              </a:ext>
            </a:extLst>
          </p:cNvPr>
          <p:cNvSpPr txBox="1"/>
          <p:nvPr/>
        </p:nvSpPr>
        <p:spPr>
          <a:xfrm>
            <a:off x="5585200" y="3415139"/>
            <a:ext cx="1156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gcc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23191E-C1E2-344C-B08B-616D011F6D7A}"/>
              </a:ext>
            </a:extLst>
          </p:cNvPr>
          <p:cNvSpPr/>
          <p:nvPr/>
        </p:nvSpPr>
        <p:spPr>
          <a:xfrm>
            <a:off x="3276965" y="4985001"/>
            <a:ext cx="26516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en" altLang="zh-CN" dirty="0"/>
              <a:t>Quartus Prime Pro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lang="en" altLang="zh-CN" dirty="0"/>
              <a:t>FPGA board</a:t>
            </a:r>
          </a:p>
        </p:txBody>
      </p:sp>
    </p:spTree>
    <p:extLst>
      <p:ext uri="{BB962C8B-B14F-4D97-AF65-F5344CB8AC3E}">
        <p14:creationId xmlns:p14="http://schemas.microsoft.com/office/powerpoint/2010/main" val="24461542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Plan</a:t>
            </a:r>
            <a:endParaRPr lang="en-US" sz="2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864337-6D43-9B4D-9B93-AC2C5FA5C0A4}"/>
              </a:ext>
            </a:extLst>
          </p:cNvPr>
          <p:cNvSpPr/>
          <p:nvPr/>
        </p:nvSpPr>
        <p:spPr>
          <a:xfrm>
            <a:off x="1691680" y="2276872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en" altLang="zh-CN" b="1" dirty="0">
                <a:solidFill>
                  <a:srgbClr val="24292E"/>
                </a:solidFill>
                <a:latin typeface="-apple-system"/>
              </a:rPr>
              <a:t>C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model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+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quantization</a:t>
            </a:r>
          </a:p>
          <a:p>
            <a:pPr marL="342900" indent="-342900">
              <a:buFont typeface="Wingdings" pitchFamily="2" charset="2"/>
              <a:buChar char="l"/>
            </a:pPr>
            <a:endParaRPr lang="en-US" altLang="zh-CN" b="1" dirty="0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" altLang="zh-CN" b="1" dirty="0">
                <a:solidFill>
                  <a:srgbClr val="24292E"/>
                </a:solidFill>
                <a:latin typeface="-apple-system"/>
              </a:rPr>
              <a:t>Log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float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/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posit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  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?</a:t>
            </a:r>
            <a:r>
              <a:rPr lang="en" altLang="zh-CN" dirty="0">
                <a:solidFill>
                  <a:srgbClr val="24292E"/>
                </a:solidFill>
                <a:latin typeface="-apple-system"/>
              </a:rPr>
              <a:t>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583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6232" y="2761156"/>
            <a:ext cx="8471535" cy="1008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0"/>
              </a:lnSpc>
              <a:buClrTx/>
              <a:buSzTx/>
            </a:pPr>
            <a:r>
              <a:rPr lang="en-US" altLang="zh-CN" sz="4800" b="1" dirty="0"/>
              <a:t>2019.3.30</a:t>
            </a:r>
          </a:p>
        </p:txBody>
      </p:sp>
    </p:spTree>
    <p:extLst>
      <p:ext uri="{BB962C8B-B14F-4D97-AF65-F5344CB8AC3E}">
        <p14:creationId xmlns:p14="http://schemas.microsoft.com/office/powerpoint/2010/main" val="24807933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Flow</a:t>
            </a:r>
            <a:endParaRPr lang="en-US" sz="2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864337-6D43-9B4D-9B93-AC2C5FA5C0A4}"/>
              </a:ext>
            </a:extLst>
          </p:cNvPr>
          <p:cNvSpPr/>
          <p:nvPr/>
        </p:nvSpPr>
        <p:spPr>
          <a:xfrm>
            <a:off x="867139" y="2613392"/>
            <a:ext cx="489654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Save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weights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as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.txt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files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in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b="1" dirty="0" err="1">
                <a:solidFill>
                  <a:srgbClr val="24292E"/>
                </a:solidFill>
                <a:latin typeface="-apple-system"/>
              </a:rPr>
              <a:t>tensorflow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.</a:t>
            </a:r>
          </a:p>
          <a:p>
            <a:pPr marL="342900" indent="-342900">
              <a:buFont typeface="Wingdings" pitchFamily="2" charset="2"/>
              <a:buChar char="l"/>
            </a:pPr>
            <a:endParaRPr lang="en-US" altLang="zh-CN" b="1" dirty="0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Forward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in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C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model.</a:t>
            </a:r>
          </a:p>
          <a:p>
            <a:pPr marL="342900" indent="-342900">
              <a:buFont typeface="Wingdings" pitchFamily="2" charset="2"/>
              <a:buChar char="l"/>
            </a:pPr>
            <a:endParaRPr lang="en-US" altLang="zh-CN" b="1" dirty="0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(CTC)Decoding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outputs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in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b="1" dirty="0" err="1">
                <a:solidFill>
                  <a:srgbClr val="24292E"/>
                </a:solidFill>
                <a:latin typeface="-apple-system"/>
              </a:rPr>
              <a:t>tensorflow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0333D7-5E44-5343-ADDD-93D38FE51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038" y="908720"/>
            <a:ext cx="2565710" cy="58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48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C</a:t>
            </a:r>
            <a:r>
              <a:rPr lang="zh-CN" altLang="en-US" sz="2600" dirty="0"/>
              <a:t> </a:t>
            </a:r>
            <a:r>
              <a:rPr lang="en-US" altLang="zh-CN" sz="2600" dirty="0"/>
              <a:t>model</a:t>
            </a:r>
            <a:endParaRPr lang="en-US" sz="2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864337-6D43-9B4D-9B93-AC2C5FA5C0A4}"/>
              </a:ext>
            </a:extLst>
          </p:cNvPr>
          <p:cNvSpPr/>
          <p:nvPr/>
        </p:nvSpPr>
        <p:spPr>
          <a:xfrm>
            <a:off x="2123728" y="2388195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Study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b="1" dirty="0" err="1">
                <a:solidFill>
                  <a:srgbClr val="24292E"/>
                </a:solidFill>
                <a:latin typeface="-apple-system"/>
              </a:rPr>
              <a:t>pytorch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C/C++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extension.</a:t>
            </a:r>
          </a:p>
          <a:p>
            <a:pPr marL="342900" indent="-342900">
              <a:buFont typeface="Wingdings" pitchFamily="2" charset="2"/>
              <a:buChar char="l"/>
            </a:pPr>
            <a:endParaRPr lang="en-US" altLang="zh-CN" b="1" dirty="0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Optimize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C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model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Code(C++).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68068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C</a:t>
            </a:r>
            <a:r>
              <a:rPr lang="zh-CN" altLang="en-US" sz="2600" dirty="0"/>
              <a:t> </a:t>
            </a:r>
            <a:r>
              <a:rPr lang="en-US" altLang="zh-CN" sz="2600"/>
              <a:t>model</a:t>
            </a:r>
            <a:endParaRPr lang="en-US" sz="2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864337-6D43-9B4D-9B93-AC2C5FA5C0A4}"/>
              </a:ext>
            </a:extLst>
          </p:cNvPr>
          <p:cNvSpPr/>
          <p:nvPr/>
        </p:nvSpPr>
        <p:spPr>
          <a:xfrm>
            <a:off x="1187624" y="1556865"/>
            <a:ext cx="61456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模仿 </a:t>
            </a:r>
            <a:r>
              <a:rPr lang="en-US" altLang="zh-CN" b="1" dirty="0" err="1">
                <a:solidFill>
                  <a:srgbClr val="24292E"/>
                </a:solidFill>
                <a:latin typeface="-apple-system"/>
              </a:rPr>
              <a:t>Pytorch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等框架，封装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Tensor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、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Layer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等。</a:t>
            </a:r>
            <a:endParaRPr lang="en-US" altLang="zh-CN" b="1" dirty="0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b="1" dirty="0">
              <a:solidFill>
                <a:srgbClr val="24292E"/>
              </a:solidFill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8F4528-521B-CB49-8D2A-41050B112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753" y="3292508"/>
            <a:ext cx="4104456" cy="3478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C17B9BB-115C-A74C-A421-88516C261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159" y="3846628"/>
            <a:ext cx="6145681" cy="5610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CD062AE-9676-8044-8DC8-038204692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753" y="2527423"/>
            <a:ext cx="61214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9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Activation</a:t>
            </a:r>
            <a:r>
              <a:rPr lang="zh-CN" altLang="en-US" sz="2600" dirty="0"/>
              <a:t> </a:t>
            </a:r>
            <a:r>
              <a:rPr lang="en-US" altLang="zh-CN" sz="2600" dirty="0"/>
              <a:t>Function</a:t>
            </a:r>
            <a:endParaRPr lang="en-US" sz="2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00181E-2EE1-B64C-A15D-47BCDD5A2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276872"/>
            <a:ext cx="3225800" cy="16637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2C3AADB-A1B0-054A-9450-D0E6F18770EC}"/>
              </a:ext>
            </a:extLst>
          </p:cNvPr>
          <p:cNvSpPr/>
          <p:nvPr/>
        </p:nvSpPr>
        <p:spPr>
          <a:xfrm>
            <a:off x="1736892" y="1452538"/>
            <a:ext cx="55012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Open Sans"/>
              </a:rPr>
              <a:t>第一层卷积结果统计，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C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model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与</a:t>
            </a:r>
            <a:r>
              <a:rPr lang="en-US" altLang="zh-CN" dirty="0" err="1">
                <a:solidFill>
                  <a:srgbClr val="333333"/>
                </a:solidFill>
                <a:latin typeface="Open Sans"/>
              </a:rPr>
              <a:t>tensorflow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对比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3928B6-475F-1D49-A05F-330F6236FB1A}"/>
              </a:ext>
            </a:extLst>
          </p:cNvPr>
          <p:cNvSpPr/>
          <p:nvPr/>
        </p:nvSpPr>
        <p:spPr>
          <a:xfrm>
            <a:off x="1547664" y="4805298"/>
            <a:ext cx="65133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Open Sans"/>
              </a:rPr>
              <a:t>测试时使用的是理想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tanh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，之后换成硬件中的分段函数。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84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C</a:t>
            </a:r>
            <a:r>
              <a:rPr lang="zh-CN" altLang="en-US" sz="2600" dirty="0"/>
              <a:t> </a:t>
            </a:r>
            <a:r>
              <a:rPr lang="en-US" altLang="zh-CN" sz="2600" dirty="0"/>
              <a:t>model</a:t>
            </a:r>
            <a:endParaRPr lang="en-US" sz="2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C1C89D-3CB4-5641-BDCF-5A91C54E086A}"/>
              </a:ext>
            </a:extLst>
          </p:cNvPr>
          <p:cNvSpPr/>
          <p:nvPr/>
        </p:nvSpPr>
        <p:spPr>
          <a:xfrm>
            <a:off x="1071787" y="1772816"/>
            <a:ext cx="38320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Open Sans"/>
              </a:rPr>
              <a:t>Weight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的分布较广，从小于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0.01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到大于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都有。</a:t>
            </a:r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Open Sans"/>
              </a:rPr>
              <a:t>Dynamic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Fixed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Point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的公共指数部分，目前有两种取值策略：</a:t>
            </a:r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Open Sans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）根据最大数取值，比如最大数是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2.5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，则公共指数位取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4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。但这样缺点是较小数会精度损失。</a:t>
            </a:r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Open Sans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）舍弃较大数，比如大于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的数全部设为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，则公共指数位取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即可，较小数精度损失会小。</a:t>
            </a:r>
            <a:endParaRPr lang="en-US" altLang="zh-CN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2AD505-6DED-994E-A48A-EF41478A9164}"/>
              </a:ext>
            </a:extLst>
          </p:cNvPr>
          <p:cNvSpPr/>
          <p:nvPr/>
        </p:nvSpPr>
        <p:spPr>
          <a:xfrm>
            <a:off x="6156176" y="4653136"/>
            <a:ext cx="23778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二进制0.000</a:t>
            </a:r>
            <a:r>
              <a:rPr lang="en-US" altLang="zh-CN" dirty="0"/>
              <a:t>0</a:t>
            </a:r>
            <a:r>
              <a:rPr lang="zh-CN" altLang="en-US" dirty="0"/>
              <a:t>001等于十进制</a:t>
            </a:r>
            <a:r>
              <a:rPr lang="en-US" altLang="zh-CN" dirty="0"/>
              <a:t>0.02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6A84FD-A1FE-5A42-A4BF-81826D1F3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148" y="2276872"/>
            <a:ext cx="3022600" cy="1689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sz="2600" dirty="0"/>
              <a:t>C</a:t>
            </a:r>
            <a:r>
              <a:rPr lang="zh-CN" altLang="en-US" sz="2600" dirty="0"/>
              <a:t> </a:t>
            </a:r>
            <a:r>
              <a:rPr lang="en-US" altLang="zh-CN" sz="2600" dirty="0"/>
              <a:t>model</a:t>
            </a:r>
            <a:endParaRPr lang="en-US" sz="2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62B017-C78D-4A43-8269-DA3C24AD5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60" y="2464993"/>
            <a:ext cx="2598491" cy="295232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2A1D374-9107-C941-B939-FEEC4D63A1FE}"/>
              </a:ext>
            </a:extLst>
          </p:cNvPr>
          <p:cNvSpPr/>
          <p:nvPr/>
        </p:nvSpPr>
        <p:spPr>
          <a:xfrm>
            <a:off x="3888246" y="1888929"/>
            <a:ext cx="14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333333"/>
                </a:solidFill>
                <a:latin typeface="Open Sans"/>
              </a:rPr>
              <a:t>W_scale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取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1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38D93B-8917-3A47-852D-0457B39FB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2470064"/>
            <a:ext cx="2598491" cy="295232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D3E550D-1C00-7248-98AF-2076A1479FB1}"/>
              </a:ext>
            </a:extLst>
          </p:cNvPr>
          <p:cNvSpPr/>
          <p:nvPr/>
        </p:nvSpPr>
        <p:spPr>
          <a:xfrm>
            <a:off x="6615002" y="1888929"/>
            <a:ext cx="16396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333333"/>
                </a:solidFill>
                <a:latin typeface="Open Sans"/>
              </a:rPr>
              <a:t>W_scale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取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0.5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CF781EA-1508-D143-A29D-D8A51D797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464993"/>
            <a:ext cx="2598491" cy="295232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B4BBA39-4849-1B40-87D6-C96D4D539CF6}"/>
              </a:ext>
            </a:extLst>
          </p:cNvPr>
          <p:cNvSpPr/>
          <p:nvPr/>
        </p:nvSpPr>
        <p:spPr>
          <a:xfrm>
            <a:off x="899914" y="1888929"/>
            <a:ext cx="14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333333"/>
                </a:solidFill>
                <a:latin typeface="Open Sans"/>
              </a:rPr>
              <a:t>W_scale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取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2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4107D9-EBDE-964C-8A0D-C786E0651772}"/>
              </a:ext>
            </a:extLst>
          </p:cNvPr>
          <p:cNvSpPr/>
          <p:nvPr/>
        </p:nvSpPr>
        <p:spPr>
          <a:xfrm>
            <a:off x="467544" y="1257334"/>
            <a:ext cx="33218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Open Sans"/>
              </a:rPr>
              <a:t> conv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(7,128,128) 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测试结果：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1071A5F-AF9F-4448-9A49-C22BB13EEF43}"/>
              </a:ext>
            </a:extLst>
          </p:cNvPr>
          <p:cNvSpPr/>
          <p:nvPr/>
        </p:nvSpPr>
        <p:spPr>
          <a:xfrm>
            <a:off x="899914" y="5671953"/>
            <a:ext cx="55442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Open Sans"/>
              </a:rPr>
              <a:t>C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model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结果和</a:t>
            </a:r>
            <a:r>
              <a:rPr lang="en-US" altLang="zh-CN" dirty="0" err="1">
                <a:solidFill>
                  <a:srgbClr val="333333"/>
                </a:solidFill>
                <a:latin typeface="Open Sans"/>
              </a:rPr>
              <a:t>tensorflow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相比偏小，目前怀疑是因为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DFP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的舍入误差，也有可能是代码出错，还需进一步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debug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331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Plan</a:t>
            </a:r>
            <a:endParaRPr lang="en-US" sz="2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4107D9-EBDE-964C-8A0D-C786E0651772}"/>
              </a:ext>
            </a:extLst>
          </p:cNvPr>
          <p:cNvSpPr/>
          <p:nvPr/>
        </p:nvSpPr>
        <p:spPr>
          <a:xfrm>
            <a:off x="1619672" y="2204864"/>
            <a:ext cx="4024628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完成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conv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(7,128,128) 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测试。</a:t>
            </a:r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Open Sans"/>
              </a:rPr>
              <a:t>不同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dilated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Open Sans"/>
              </a:rPr>
              <a:t>reate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的卷积测试。</a:t>
            </a:r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Open Sans"/>
              </a:rPr>
              <a:t>完成网络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mapping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46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6232" y="2761156"/>
            <a:ext cx="8471535" cy="1008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0"/>
              </a:lnSpc>
              <a:buClrTx/>
              <a:buSzTx/>
            </a:pPr>
            <a:r>
              <a:rPr lang="en-US" altLang="zh-CN" sz="4800" b="1" dirty="0"/>
              <a:t>2019.3.11</a:t>
            </a:r>
          </a:p>
        </p:txBody>
      </p:sp>
    </p:spTree>
    <p:extLst>
      <p:ext uri="{BB962C8B-B14F-4D97-AF65-F5344CB8AC3E}">
        <p14:creationId xmlns:p14="http://schemas.microsoft.com/office/powerpoint/2010/main" val="2798891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C model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15D366-F125-DE47-A01F-541DEFE74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221088"/>
            <a:ext cx="5032226" cy="22890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1D2CF1B-7E0D-284E-8A86-DF7330FF2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5" y="1217990"/>
            <a:ext cx="5032225" cy="237246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0D5ED88-977D-6B47-A655-C736356E2FDB}"/>
              </a:ext>
            </a:extLst>
          </p:cNvPr>
          <p:cNvSpPr/>
          <p:nvPr/>
        </p:nvSpPr>
        <p:spPr>
          <a:xfrm>
            <a:off x="5724127" y="2023799"/>
            <a:ext cx="302433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800" dirty="0"/>
              <a:t>上次使用的测试方法有点问题，使用的</a:t>
            </a:r>
            <a:r>
              <a:rPr kumimoji="1" lang="en-US" altLang="zh-CN" sz="1800" dirty="0"/>
              <a:t>8</a:t>
            </a:r>
            <a:r>
              <a:rPr kumimoji="1" lang="zh-CN" altLang="en-US" sz="1800" dirty="0"/>
              <a:t>位与</a:t>
            </a:r>
            <a:r>
              <a:rPr kumimoji="1" lang="en-US" altLang="zh-CN" sz="1800" dirty="0"/>
              <a:t>16</a:t>
            </a:r>
            <a:r>
              <a:rPr kumimoji="1" lang="zh-CN" altLang="en-US" sz="1800" dirty="0"/>
              <a:t>位量化的数据与</a:t>
            </a:r>
            <a:r>
              <a:rPr kumimoji="1" lang="en-US" altLang="zh-CN" sz="1800" dirty="0" err="1"/>
              <a:t>tensorflow</a:t>
            </a:r>
            <a:r>
              <a:rPr kumimoji="1" lang="zh-CN" altLang="en-US" sz="1800" dirty="0"/>
              <a:t>中的</a:t>
            </a:r>
            <a:r>
              <a:rPr kumimoji="1" lang="en-US" altLang="zh-CN" sz="1800" dirty="0"/>
              <a:t>float</a:t>
            </a:r>
            <a:r>
              <a:rPr kumimoji="1" lang="zh-CN" altLang="en-US" sz="1800" dirty="0"/>
              <a:t>型进行误差比较。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endParaRPr kumimoji="1" lang="en-US" altLang="zh-CN" sz="1800" dirty="0"/>
          </a:p>
          <a:p>
            <a:endParaRPr kumimoji="1" lang="en-US" altLang="zh-CN" sz="1800" dirty="0"/>
          </a:p>
          <a:p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现在做了改动，</a:t>
            </a:r>
            <a:r>
              <a:rPr kumimoji="1" lang="en-US" altLang="zh-CN" sz="1800" dirty="0"/>
              <a:t>C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model</a:t>
            </a:r>
            <a:r>
              <a:rPr kumimoji="1" lang="zh-CN" altLang="en-US" sz="1800" dirty="0"/>
              <a:t>中原有流程不变，数据改成</a:t>
            </a:r>
            <a:r>
              <a:rPr kumimoji="1" lang="en-US" altLang="zh-CN" sz="1800" dirty="0"/>
              <a:t>float</a:t>
            </a:r>
            <a:r>
              <a:rPr kumimoji="1" lang="zh-CN" altLang="en-US" sz="1800" dirty="0"/>
              <a:t>型，方便在同一基准进行比较。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849958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4a318247-9f19-4aee-8d68-9b2c5214c49b}"/>
</p:tagLst>
</file>

<file path=ppt/theme/theme1.xml><?xml version="1.0" encoding="utf-8"?>
<a:theme xmlns:a="http://schemas.openxmlformats.org/drawingml/2006/main" name="BCRC PPT模板">
  <a:themeElements>
    <a:clrScheme name="RWTH">
      <a:dk1>
        <a:sysClr val="windowText" lastClr="000000"/>
      </a:dk1>
      <a:lt1>
        <a:sysClr val="window" lastClr="FFFFFF"/>
      </a:lt1>
      <a:dk2>
        <a:srgbClr val="00549F"/>
      </a:dk2>
      <a:lt2>
        <a:srgbClr val="EEECE1"/>
      </a:lt2>
      <a:accent1>
        <a:srgbClr val="00549F"/>
      </a:accent1>
      <a:accent2>
        <a:srgbClr val="C0504D"/>
      </a:accent2>
      <a:accent3>
        <a:srgbClr val="9BBB59"/>
      </a:accent3>
      <a:accent4>
        <a:srgbClr val="8064A2"/>
      </a:accent4>
      <a:accent5>
        <a:srgbClr val="8EBAE5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ヒラギノ角ゴ Pro W3" pitchFamily="1" charset="-128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FDU2</Template>
  <TotalTime>4542</TotalTime>
  <Words>1351</Words>
  <Application>Microsoft Macintosh PowerPoint</Application>
  <PresentationFormat>全屏显示(4:3)</PresentationFormat>
  <Paragraphs>224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-apple-system</vt:lpstr>
      <vt:lpstr>黑体</vt:lpstr>
      <vt:lpstr>Open Sans</vt:lpstr>
      <vt:lpstr>Arial</vt:lpstr>
      <vt:lpstr>Helvetica</vt:lpstr>
      <vt:lpstr>Menlo</vt:lpstr>
      <vt:lpstr>Wingdings</vt:lpstr>
      <vt:lpstr>BCRC PPT模板</vt:lpstr>
      <vt:lpstr>Conv Layer</vt:lpstr>
      <vt:lpstr>Convolution</vt:lpstr>
      <vt:lpstr>Batch Normalization</vt:lpstr>
      <vt:lpstr>Activation Function</vt:lpstr>
      <vt:lpstr>C model</vt:lpstr>
      <vt:lpstr>C model</vt:lpstr>
      <vt:lpstr>Plan</vt:lpstr>
      <vt:lpstr>PowerPoint 演示文稿</vt:lpstr>
      <vt:lpstr>C model</vt:lpstr>
      <vt:lpstr>C model</vt:lpstr>
      <vt:lpstr>C model</vt:lpstr>
      <vt:lpstr>C model</vt:lpstr>
      <vt:lpstr>Plan</vt:lpstr>
      <vt:lpstr>PowerPoint 演示文稿</vt:lpstr>
      <vt:lpstr>Weight Quantization</vt:lpstr>
      <vt:lpstr>Result Comparison</vt:lpstr>
      <vt:lpstr>Int8 Quantization in TFlite</vt:lpstr>
      <vt:lpstr>Int8 Quantization in TFlite</vt:lpstr>
      <vt:lpstr>Dynamic Fixed Point</vt:lpstr>
      <vt:lpstr>Plan</vt:lpstr>
      <vt:lpstr>PowerPoint 演示文稿</vt:lpstr>
      <vt:lpstr>Data Format</vt:lpstr>
      <vt:lpstr>C model</vt:lpstr>
      <vt:lpstr>Plan</vt:lpstr>
      <vt:lpstr>PowerPoint 演示文稿</vt:lpstr>
      <vt:lpstr>C model</vt:lpstr>
      <vt:lpstr>DeepFloat</vt:lpstr>
      <vt:lpstr>Requirement</vt:lpstr>
      <vt:lpstr>DeepFloat</vt:lpstr>
      <vt:lpstr>DeepFloat</vt:lpstr>
      <vt:lpstr>PowerPoint 演示文稿</vt:lpstr>
      <vt:lpstr>DeepFloat</vt:lpstr>
      <vt:lpstr>DeepFloat</vt:lpstr>
      <vt:lpstr>Plan</vt:lpstr>
      <vt:lpstr>PowerPoint 演示文稿</vt:lpstr>
      <vt:lpstr>Flow</vt:lpstr>
      <vt:lpstr>C model</vt:lpstr>
      <vt:lpstr>C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Multi-channel Neural Recording System</dc:title>
  <dc:creator>Yu Wang</dc:creator>
  <cp:lastModifiedBy>Microsoft Office User</cp:lastModifiedBy>
  <cp:revision>1825</cp:revision>
  <dcterms:created xsi:type="dcterms:W3CDTF">2016-12-26T10:45:00Z</dcterms:created>
  <dcterms:modified xsi:type="dcterms:W3CDTF">2020-03-30T01:51:38Z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