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446" r:id="rId2"/>
    <p:sldId id="519" r:id="rId3"/>
    <p:sldId id="521" r:id="rId4"/>
    <p:sldId id="527" r:id="rId5"/>
    <p:sldId id="528" r:id="rId6"/>
    <p:sldId id="530" r:id="rId7"/>
    <p:sldId id="531" r:id="rId8"/>
    <p:sldId id="535" r:id="rId9"/>
    <p:sldId id="536" r:id="rId10"/>
    <p:sldId id="537" r:id="rId11"/>
    <p:sldId id="538" r:id="rId12"/>
    <p:sldId id="539" r:id="rId13"/>
    <p:sldId id="540" r:id="rId14"/>
    <p:sldId id="542" r:id="rId15"/>
    <p:sldId id="544" r:id="rId16"/>
    <p:sldId id="543" r:id="rId17"/>
    <p:sldId id="545" r:id="rId18"/>
    <p:sldId id="546" r:id="rId19"/>
    <p:sldId id="547" r:id="rId20"/>
    <p:sldId id="549" r:id="rId21"/>
    <p:sldId id="548" r:id="rId22"/>
    <p:sldId id="550" r:id="rId23"/>
    <p:sldId id="551" r:id="rId24"/>
    <p:sldId id="552" r:id="rId25"/>
    <p:sldId id="553" r:id="rId26"/>
    <p:sldId id="557" r:id="rId27"/>
    <p:sldId id="559" r:id="rId28"/>
    <p:sldId id="554" r:id="rId29"/>
    <p:sldId id="555" r:id="rId30"/>
    <p:sldId id="556" r:id="rId31"/>
    <p:sldId id="560" r:id="rId32"/>
    <p:sldId id="563" r:id="rId33"/>
    <p:sldId id="561" r:id="rId34"/>
    <p:sldId id="56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2" autoAdjust="0"/>
    <p:restoredTop sz="82119" autoAdjust="0"/>
  </p:normalViewPr>
  <p:slideViewPr>
    <p:cSldViewPr>
      <p:cViewPr varScale="1">
        <p:scale>
          <a:sx n="70" d="100"/>
          <a:sy n="70" d="100"/>
        </p:scale>
        <p:origin x="152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0F50-4D70-4920-9D7E-FD70DFC258E2}" type="datetimeFigureOut">
              <a:rPr lang="zh-CN" altLang="en-US" smtClean="0"/>
              <a:pPr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66E4-926B-4002-B891-1AAF2AAB2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4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837E-30EC-4220-A762-841B2BD91EA6}" type="datetimeFigureOut">
              <a:rPr lang="zh-CN" altLang="en-US" smtClean="0"/>
              <a:pPr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5172-2673-419C-B32C-37E307511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2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0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0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9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1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45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2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3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57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8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1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61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06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56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3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64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2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37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8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01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53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1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2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9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3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4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7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7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8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1000125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8625" y="285750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28625" y="6286500"/>
            <a:ext cx="82867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28625" y="6407150"/>
            <a:ext cx="82153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aseline="0" dirty="0">
                <a:latin typeface="+mn-lt"/>
                <a:ea typeface="+mn-ea"/>
              </a:rPr>
              <a:t>  </a:t>
            </a:r>
            <a:fld id="{460B2A96-373C-46A0-9A6E-52869FA3617C}" type="slidenum">
              <a:rPr lang="en-US" altLang="zh-CN" sz="1400" baseline="0" smtClean="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i="1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 algn="l">
              <a:defRPr sz="2800" b="1"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0660"/>
          </a:xfrm>
        </p:spPr>
        <p:txBody>
          <a:bodyPr/>
          <a:lstStyle>
            <a:lvl1pPr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j-cs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+mn-lt"/>
                <a:ea typeface="楷体" panose="02010609060101010101" pitchFamily="49" charset="-122"/>
              </a:defRPr>
            </a:lvl2pPr>
            <a:lvl3pPr>
              <a:defRPr sz="1800">
                <a:latin typeface="+mn-lt"/>
                <a:ea typeface="楷体" panose="02010609060101010101" pitchFamily="49" charset="-122"/>
              </a:defRPr>
            </a:lvl3pPr>
            <a:lvl4pPr>
              <a:defRPr sz="1600">
                <a:latin typeface="+mn-lt"/>
                <a:ea typeface="楷体" panose="02010609060101010101" pitchFamily="49" charset="-122"/>
              </a:defRPr>
            </a:lvl4pPr>
            <a:lvl5pPr>
              <a:defRPr sz="1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55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1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1. MFCC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1634615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连续语音</a:t>
            </a:r>
          </a:p>
        </p:txBody>
      </p:sp>
      <p:sp>
        <p:nvSpPr>
          <p:cNvPr id="6" name="矩形 5"/>
          <p:cNvSpPr/>
          <p:nvPr/>
        </p:nvSpPr>
        <p:spPr>
          <a:xfrm>
            <a:off x="2627784" y="2544778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预加重</a:t>
            </a:r>
          </a:p>
        </p:txBody>
      </p:sp>
      <p:sp>
        <p:nvSpPr>
          <p:cNvPr id="7" name="矩形 6"/>
          <p:cNvSpPr/>
          <p:nvPr/>
        </p:nvSpPr>
        <p:spPr>
          <a:xfrm>
            <a:off x="2627784" y="3454941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分帧</a:t>
            </a:r>
            <a:endParaRPr lang="en-US" altLang="zh-CN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4" y="4365104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加汉明窗</a:t>
            </a:r>
          </a:p>
        </p:txBody>
      </p:sp>
      <p:sp>
        <p:nvSpPr>
          <p:cNvPr id="9" name="矩形 8"/>
          <p:cNvSpPr/>
          <p:nvPr/>
        </p:nvSpPr>
        <p:spPr>
          <a:xfrm>
            <a:off x="4788024" y="1631334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FFT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8024" y="2608555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MEL</a:t>
            </a:r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滤波器组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4" y="3454941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对数运算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4788024" y="4365104"/>
            <a:ext cx="129614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DCT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3275856" y="2210679"/>
            <a:ext cx="0" cy="33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>
            <a:off x="3275856" y="3120842"/>
            <a:ext cx="0" cy="33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275856" y="4031005"/>
            <a:ext cx="0" cy="33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9" idx="1"/>
          </p:cNvCxnSpPr>
          <p:nvPr/>
        </p:nvCxnSpPr>
        <p:spPr>
          <a:xfrm flipV="1">
            <a:off x="3923928" y="1919366"/>
            <a:ext cx="864096" cy="27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0" idx="0"/>
          </p:cNvCxnSpPr>
          <p:nvPr/>
        </p:nvCxnSpPr>
        <p:spPr>
          <a:xfrm>
            <a:off x="5436096" y="2207398"/>
            <a:ext cx="0" cy="40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1" idx="0"/>
          </p:cNvCxnSpPr>
          <p:nvPr/>
        </p:nvCxnSpPr>
        <p:spPr>
          <a:xfrm>
            <a:off x="5436096" y="3184619"/>
            <a:ext cx="0" cy="27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  <a:endCxn id="12" idx="0"/>
          </p:cNvCxnSpPr>
          <p:nvPr/>
        </p:nvCxnSpPr>
        <p:spPr>
          <a:xfrm>
            <a:off x="5436096" y="4031005"/>
            <a:ext cx="0" cy="33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4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11.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Vocell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A 65-nm Speech-Triggered Wake-Up SoC for 10- µ W Keyword Spotting and Speaker Verification 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167515-42D3-4AB1-80CC-62DDE7CC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" y="1941484"/>
            <a:ext cx="4608512" cy="38909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B27129-A9CC-4CF5-90EE-70EA2795021A}"/>
              </a:ext>
            </a:extLst>
          </p:cNvPr>
          <p:cNvSpPr txBox="1"/>
          <p:nvPr/>
        </p:nvSpPr>
        <p:spPr>
          <a:xfrm>
            <a:off x="281040" y="1343195"/>
            <a:ext cx="587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MFCC Hardware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1A30CB-3894-436E-8AC4-BD915173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55" y="2204864"/>
            <a:ext cx="4179852" cy="30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11.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Vocell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A 65-nm Speech-Triggered Wake-Up SoC for 10- µ W Keyword Spotting and Speaker Verification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755576" y="1412776"/>
            <a:ext cx="587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Optimizations in this </a:t>
            </a:r>
            <a:r>
              <a:rPr lang="en-US" altLang="zh-CN" sz="2000" b="1" dirty="0" err="1"/>
              <a:t>wark</a:t>
            </a:r>
            <a:endParaRPr lang="en-US" altLang="zh-CN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F79FDD-962F-4019-B002-538A4D24F384}"/>
              </a:ext>
            </a:extLst>
          </p:cNvPr>
          <p:cNvSpPr txBox="1"/>
          <p:nvPr/>
        </p:nvSpPr>
        <p:spPr>
          <a:xfrm>
            <a:off x="1259632" y="1889537"/>
            <a:ext cx="5750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Real-point dft.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DCT &amp; DFT hardware reuse.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Reduces </a:t>
            </a:r>
            <a:r>
              <a:rPr lang="en-US" altLang="zh-CN" sz="2000" dirty="0" err="1"/>
              <a:t>mel</a:t>
            </a:r>
            <a:r>
              <a:rPr lang="en-US" altLang="zh-CN" sz="2000" dirty="0"/>
              <a:t>-filter parameter storage by 400x.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Using 10-bit fixed point data.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7BE5DD-F33E-45C8-A190-E6BE66F32C53}"/>
              </a:ext>
            </a:extLst>
          </p:cNvPr>
          <p:cNvSpPr txBox="1"/>
          <p:nvPr/>
        </p:nvSpPr>
        <p:spPr>
          <a:xfrm>
            <a:off x="827584" y="3501008"/>
            <a:ext cx="587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Other </a:t>
            </a:r>
            <a:r>
              <a:rPr lang="en-US" altLang="zh-CN" sz="2000" b="1" dirty="0" err="1"/>
              <a:t>defferences</a:t>
            </a:r>
            <a:r>
              <a:rPr lang="en-US" altLang="zh-CN" sz="2000" b="1" dirty="0"/>
              <a:t> with previous work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8090D-7F46-464F-A972-E56E3B5C0140}"/>
              </a:ext>
            </a:extLst>
          </p:cNvPr>
          <p:cNvSpPr txBox="1"/>
          <p:nvPr/>
        </p:nvSpPr>
        <p:spPr>
          <a:xfrm>
            <a:off x="1331640" y="3977769"/>
            <a:ext cx="5750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Missing some steps, such as </a:t>
            </a:r>
            <a:r>
              <a:rPr lang="en-US" altLang="zh-CN" sz="2000" dirty="0" err="1"/>
              <a:t>preEmphase</a:t>
            </a:r>
            <a:r>
              <a:rPr lang="en-US" altLang="zh-CN" sz="2000" dirty="0"/>
              <a:t>, calculate energy spectrum, calculate </a:t>
            </a:r>
            <a:r>
              <a:rPr lang="en-US" altLang="zh-CN" sz="2000" dirty="0" err="1"/>
              <a:t>energu</a:t>
            </a:r>
            <a:r>
              <a:rPr lang="en-US" altLang="zh-CN" sz="2000" dirty="0"/>
              <a:t> in each channel.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Some hardware differences for real-point </a:t>
            </a:r>
            <a:r>
              <a:rPr lang="en-US" altLang="zh-CN" sz="2000" dirty="0" err="1"/>
              <a:t>dft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dct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7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11.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Vocell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A 65-nm Speech-Triggered Wake-Up SoC for 10- µ W Keyword Spotting and Speaker Verification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755576" y="1412776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Real-point </a:t>
            </a:r>
            <a:r>
              <a:rPr lang="en-US" altLang="zh-CN" sz="2000" b="1" dirty="0" err="1"/>
              <a:t>dft</a:t>
            </a:r>
            <a:r>
              <a:rPr lang="en-US" altLang="zh-CN" sz="2000" dirty="0"/>
              <a:t>: To reduce the number of computations and memory accesses, the real-point DFT is computed as a complex DFT of half the size (N/2) with two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The input samples are restructured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 final correction step is performed</a:t>
            </a:r>
          </a:p>
          <a:p>
            <a:endParaRPr lang="en-US" altLang="zh-CN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C26E64-B6F8-43EA-B136-619D128E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714846"/>
            <a:ext cx="1449313" cy="1428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AE712E-C79F-4DE3-9804-913BE49C9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787" y="4569894"/>
            <a:ext cx="67151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6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11.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Vocell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A 65-nm Speech-Triggered Wake-Up SoC for 10- µ W Keyword Spotting and Speaker Verification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755576" y="1412776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DCT</a:t>
            </a:r>
            <a:r>
              <a:rPr lang="en-US" altLang="zh-CN" sz="2000" dirty="0"/>
              <a:t>: compute a DCT via a DFT transformation, through three 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reshuffling of the input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computation of a complex DFT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 final correction step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FDDDE8-C02E-4567-B434-337D1A7F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30" y="4582875"/>
            <a:ext cx="5219700" cy="160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F10FE4-C1FD-4B89-A73C-E3C5517F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348880"/>
            <a:ext cx="739527" cy="14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11.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Vocell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A 65-nm Speech-Triggered Wake-Up SoC for 10- µ W Keyword Spotting and Speaker Verification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755576" y="141277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Reduces </a:t>
            </a:r>
            <a:r>
              <a:rPr lang="en-US" altLang="zh-CN" sz="2000" b="1" dirty="0" err="1"/>
              <a:t>mel</a:t>
            </a:r>
            <a:r>
              <a:rPr lang="en-US" altLang="zh-CN" sz="2000" b="1" dirty="0"/>
              <a:t>-filter parameter storage </a:t>
            </a:r>
            <a:r>
              <a:rPr lang="en-US" altLang="zh-CN" sz="2000" dirty="0"/>
              <a:t>: </a:t>
            </a:r>
          </a:p>
          <a:p>
            <a:r>
              <a:rPr lang="en-US" altLang="zh-CN" sz="2000" dirty="0"/>
              <a:t>It supports a maximum of 32 </a:t>
            </a:r>
            <a:r>
              <a:rPr lang="en-US" altLang="zh-CN" sz="2000" dirty="0" err="1"/>
              <a:t>mel</a:t>
            </a:r>
            <a:r>
              <a:rPr lang="en-US" altLang="zh-CN" sz="2000" dirty="0"/>
              <a:t> filters.</a:t>
            </a:r>
          </a:p>
          <a:p>
            <a:r>
              <a:rPr lang="en-US" altLang="zh-CN" sz="2000" dirty="0"/>
              <a:t>This reduces </a:t>
            </a:r>
            <a:r>
              <a:rPr lang="en-US" altLang="zh-CN" sz="2000" dirty="0" err="1"/>
              <a:t>mel</a:t>
            </a:r>
            <a:r>
              <a:rPr lang="en-US" altLang="zh-CN" sz="2000" dirty="0"/>
              <a:t>-filter parameter storage by 400×, compared to a</a:t>
            </a:r>
          </a:p>
          <a:p>
            <a:r>
              <a:rPr lang="en-US" altLang="zh-CN" sz="2000" dirty="0"/>
              <a:t>weight matrix of 1024×32.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DF7F4E-8442-4758-8A52-34A2E7B8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924944"/>
            <a:ext cx="2129581" cy="30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83895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reference paper of </a:t>
            </a:r>
            <a:r>
              <a:rPr lang="en-US" altLang="zh-CN" sz="2000" b="1" dirty="0" err="1"/>
              <a:t>Vocell</a:t>
            </a:r>
            <a:r>
              <a:rPr lang="en-US" altLang="zh-CN" sz="2000" b="1" dirty="0"/>
              <a:t>:</a:t>
            </a:r>
          </a:p>
          <a:p>
            <a:r>
              <a:rPr lang="en-US" altLang="zh-CN" sz="2000" dirty="0" err="1"/>
              <a:t>Vocell’s</a:t>
            </a:r>
            <a:r>
              <a:rPr lang="en-US" altLang="zh-CN" sz="2000" dirty="0"/>
              <a:t> work </a:t>
            </a:r>
            <a:r>
              <a:rPr lang="en-US" altLang="zh-CN" sz="2000" dirty="0" err="1"/>
              <a:t>refered</a:t>
            </a:r>
            <a:r>
              <a:rPr lang="en-US" altLang="zh-CN" sz="2000" dirty="0"/>
              <a:t> to this paper, and improved power from 172μw to</a:t>
            </a:r>
            <a:r>
              <a:rPr lang="zh-CN" altLang="en-US" sz="2000" dirty="0"/>
              <a:t> </a:t>
            </a:r>
            <a:r>
              <a:rPr lang="en-US" altLang="zh-CN" sz="2000" dirty="0"/>
              <a:t>10.6μw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FCC48-6E14-4CBB-899F-A9BC4A55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15" y="2492896"/>
            <a:ext cx="8752985" cy="368699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9523ED2-8E1D-4722-9739-FA3F8F1A9575}"/>
              </a:ext>
            </a:extLst>
          </p:cNvPr>
          <p:cNvSpPr/>
          <p:nvPr/>
        </p:nvSpPr>
        <p:spPr>
          <a:xfrm>
            <a:off x="1619672" y="2526288"/>
            <a:ext cx="1440160" cy="396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804872B-337E-4D0C-A7EA-29FC916EB6FA}"/>
              </a:ext>
            </a:extLst>
          </p:cNvPr>
          <p:cNvSpPr/>
          <p:nvPr/>
        </p:nvSpPr>
        <p:spPr>
          <a:xfrm>
            <a:off x="6732240" y="2492896"/>
            <a:ext cx="2592288" cy="396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83895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System overview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18A5D0-4B74-405B-8F44-706B841C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000108"/>
            <a:ext cx="4814292" cy="3803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0E45D2-EED6-49CA-90BD-2F7ADD4A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12" y="4525861"/>
            <a:ext cx="7776864" cy="20599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4DB83B-54DB-49F9-9903-29AF507E3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950038"/>
            <a:ext cx="4151949" cy="24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40768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Main differences between two work: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1.	Real FFT(JSSC 2020) VS FFT(JSSC 2018)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dirty="0"/>
              <a:t>Using real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 can get 2x power reduce of MFCC,</a:t>
            </a:r>
          </a:p>
          <a:p>
            <a:r>
              <a:rPr lang="en-US" altLang="zh-CN" sz="2000" dirty="0"/>
              <a:t>	and nearly 1.5x power reduce of whole system.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0414A3-F059-4C7F-A9AC-74FB306F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53" y="3068960"/>
            <a:ext cx="4293294" cy="28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25468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Main differences between two work: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2.	250 KHZ(JSSC 2020) VS 3 MHZ(JSSC 2018)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dirty="0"/>
              <a:t>Reduce frequency can get nearly 1.8x power reduce.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A5DBA3-F3D8-49F9-B313-2FCF8079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27059"/>
            <a:ext cx="6694182" cy="36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8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25468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Main differences between two work: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3.	10bit MFCC(JSSC 2020) VS more than 24 bit(JSSC 2018)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dirty="0"/>
              <a:t>Reduce bit width can get more than 2.4x power reduce,</a:t>
            </a:r>
          </a:p>
          <a:p>
            <a:r>
              <a:rPr lang="en-US" altLang="zh-CN" sz="2000" dirty="0"/>
              <a:t>	and more about whole system. </a:t>
            </a:r>
          </a:p>
        </p:txBody>
      </p:sp>
    </p:spTree>
    <p:extLst>
      <p:ext uri="{BB962C8B-B14F-4D97-AF65-F5344CB8AC3E}">
        <p14:creationId xmlns:p14="http://schemas.microsoft.com/office/powerpoint/2010/main" val="3948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32D78C5-BD45-4683-B792-4836F0734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67036"/>
              </p:ext>
            </p:extLst>
          </p:nvPr>
        </p:nvGraphicFramePr>
        <p:xfrm>
          <a:off x="683568" y="1052736"/>
          <a:ext cx="7704856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3193">
                  <a:extLst>
                    <a:ext uri="{9D8B030D-6E8A-4147-A177-3AD203B41FA5}">
                      <a16:colId xmlns:a16="http://schemas.microsoft.com/office/drawing/2014/main" val="3259254235"/>
                    </a:ext>
                  </a:extLst>
                </a:gridCol>
                <a:gridCol w="5581663">
                  <a:extLst>
                    <a:ext uri="{9D8B030D-6E8A-4147-A177-3AD203B41FA5}">
                      <a16:colId xmlns:a16="http://schemas.microsoft.com/office/drawing/2014/main" val="13459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Step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algorithm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99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preEhpase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 = S[i+1] – alpha*S[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56388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FFT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Treal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Wreal</a:t>
                      </a:r>
                      <a:r>
                        <a:rPr lang="en-US" altLang="zh-CN" dirty="0"/>
                        <a:t>[t] * </a:t>
                      </a: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[i2] – </a:t>
                      </a:r>
                      <a:r>
                        <a:rPr lang="en-US" altLang="zh-CN" dirty="0" err="1"/>
                        <a:t>Wimage</a:t>
                      </a:r>
                      <a:r>
                        <a:rPr lang="en-US" altLang="zh-CN" dirty="0"/>
                        <a:t>[t] *</a:t>
                      </a:r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[i2]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51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Timage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Wreal</a:t>
                      </a:r>
                      <a:r>
                        <a:rPr lang="en-US" altLang="zh-CN" dirty="0"/>
                        <a:t>[t] * </a:t>
                      </a:r>
                      <a:r>
                        <a:rPr lang="en-US" altLang="zh-CN" dirty="0" err="1"/>
                        <a:t>Xiamge</a:t>
                      </a:r>
                      <a:r>
                        <a:rPr lang="en-US" altLang="zh-CN" dirty="0"/>
                        <a:t>[i2] – </a:t>
                      </a:r>
                      <a:r>
                        <a:rPr lang="en-US" altLang="zh-CN" dirty="0" err="1"/>
                        <a:t>Wimage</a:t>
                      </a:r>
                      <a:r>
                        <a:rPr lang="en-US" altLang="zh-CN" dirty="0"/>
                        <a:t>[t] *</a:t>
                      </a: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[i2]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34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[i1] = </a:t>
                      </a: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[i1] + </a:t>
                      </a:r>
                      <a:r>
                        <a:rPr lang="en-US" altLang="zh-CN" dirty="0" err="1"/>
                        <a:t>Treal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0323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[i1] = </a:t>
                      </a:r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[i1] + </a:t>
                      </a:r>
                      <a:r>
                        <a:rPr lang="en-US" altLang="zh-CN" dirty="0" err="1"/>
                        <a:t>Timage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045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[i2] = </a:t>
                      </a: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[i1] – </a:t>
                      </a:r>
                      <a:r>
                        <a:rPr lang="en-US" altLang="zh-CN" dirty="0" err="1"/>
                        <a:t>Treal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203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[i2] = </a:t>
                      </a:r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[i1] – </a:t>
                      </a:r>
                      <a:r>
                        <a:rPr lang="en-US" altLang="zh-CN" dirty="0" err="1"/>
                        <a:t>Timage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29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fftPowerSpec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(1/NFFT) * (</a:t>
                      </a: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Xreal</a:t>
                      </a:r>
                      <a:r>
                        <a:rPr lang="en-US" altLang="zh-CN" dirty="0"/>
                        <a:t> + </a:t>
                      </a:r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Ximage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2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getEnergy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Energy += </a:t>
                      </a:r>
                      <a:r>
                        <a:rPr lang="en-US" altLang="zh-CN" dirty="0" err="1"/>
                        <a:t>pspec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13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melFilter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 += </a:t>
                      </a:r>
                      <a:r>
                        <a:rPr lang="en-US" altLang="zh-CN" dirty="0" err="1"/>
                        <a:t>pspec</a:t>
                      </a:r>
                      <a:r>
                        <a:rPr lang="en-US" altLang="zh-CN" dirty="0"/>
                        <a:t> * </a:t>
                      </a:r>
                      <a:r>
                        <a:rPr lang="en-US" altLang="zh-CN" dirty="0" err="1"/>
                        <a:t>mel_filter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LUT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New_feat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 += feat[j] * cos(t)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44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Lifter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 = Feat[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 * 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4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3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9F5A6B8-A038-4ED4-A9CC-5B7CD7B2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2622162"/>
            <a:ext cx="6257925" cy="4010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25468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Main differences between two work: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4.	Other tricks</a:t>
            </a:r>
          </a:p>
          <a:p>
            <a:r>
              <a:rPr lang="en-US" altLang="zh-CN" sz="2000" b="1" dirty="0"/>
              <a:t>	</a:t>
            </a:r>
            <a:r>
              <a:rPr lang="en-US" altLang="zh-CN" sz="2000" dirty="0"/>
              <a:t>get nearly 2.8x power reduce.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0DA71D-1D31-43B5-93F9-DC962C7C325C}"/>
              </a:ext>
            </a:extLst>
          </p:cNvPr>
          <p:cNvSpPr/>
          <p:nvPr/>
        </p:nvSpPr>
        <p:spPr>
          <a:xfrm>
            <a:off x="4408981" y="3735309"/>
            <a:ext cx="720080" cy="947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566B32-E055-417D-A47F-48845B5E81E2}"/>
              </a:ext>
            </a:extLst>
          </p:cNvPr>
          <p:cNvCxnSpPr>
            <a:cxnSpLocks/>
          </p:cNvCxnSpPr>
          <p:nvPr/>
        </p:nvCxnSpPr>
        <p:spPr>
          <a:xfrm>
            <a:off x="3490300" y="4199677"/>
            <a:ext cx="845093" cy="94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AA094D6-FB24-4B99-87A6-87DF3187A4E1}"/>
              </a:ext>
            </a:extLst>
          </p:cNvPr>
          <p:cNvSpPr/>
          <p:nvPr/>
        </p:nvSpPr>
        <p:spPr>
          <a:xfrm>
            <a:off x="2627784" y="3284984"/>
            <a:ext cx="720080" cy="1543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0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1325468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Conclusion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	The whole power reduce is 172/10.6 = 16.2x</a:t>
            </a:r>
          </a:p>
          <a:p>
            <a:r>
              <a:rPr lang="en-US" altLang="zh-CN" sz="2000" b="1" dirty="0"/>
              <a:t>	 </a:t>
            </a:r>
          </a:p>
          <a:p>
            <a:r>
              <a:rPr lang="en-US" altLang="zh-CN" sz="2000" b="1" dirty="0"/>
              <a:t>	real FFT		: 1.5x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frequence</a:t>
            </a:r>
            <a:r>
              <a:rPr lang="en-US" altLang="zh-CN" sz="2000" b="1" dirty="0"/>
              <a:t>	: 1.8x</a:t>
            </a:r>
          </a:p>
          <a:p>
            <a:r>
              <a:rPr lang="en-US" altLang="zh-CN" sz="2000" b="1" dirty="0"/>
              <a:t>	bit-width	: 2.4x</a:t>
            </a:r>
          </a:p>
          <a:p>
            <a:r>
              <a:rPr lang="en-US" altLang="zh-CN" sz="2000" b="1" dirty="0"/>
              <a:t>	others		: 2.8x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8282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12. A Low-Power Speech Recognizer and Voice Activity Detector Using Deep Neural Networks (JSSC 2018)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83568" y="234888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TODO: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Synthesis MFCC compute module with different </a:t>
            </a:r>
            <a:r>
              <a:rPr lang="en-US" altLang="zh-CN" sz="2000" b="1" dirty="0" err="1"/>
              <a:t>bitwidth</a:t>
            </a:r>
            <a:r>
              <a:rPr lang="en-US" altLang="zh-CN" sz="2000" b="1" dirty="0"/>
              <a:t> and </a:t>
            </a:r>
            <a:r>
              <a:rPr lang="en-US" altLang="zh-CN" sz="2000" b="1" dirty="0" err="1"/>
              <a:t>frequence</a:t>
            </a:r>
            <a:r>
              <a:rPr lang="en-US" altLang="zh-CN" sz="2000" b="1" dirty="0"/>
              <a:t>.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3475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73226-C0B3-4B6E-8A15-4D514931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68760"/>
            <a:ext cx="5904656" cy="48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402297" y="1124744"/>
            <a:ext cx="8015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Per second has 62.5 frame.</a:t>
            </a:r>
          </a:p>
          <a:p>
            <a:r>
              <a:rPr lang="en-US" altLang="zh-CN" sz="2000" b="1" dirty="0"/>
              <a:t>Per frame using 8*8clk.</a:t>
            </a:r>
          </a:p>
          <a:p>
            <a:r>
              <a:rPr lang="en-US" altLang="zh-CN" sz="2000" b="1" dirty="0"/>
              <a:t>Per second using 62.5*64 = 40khz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98680F-64A6-4299-8340-26FEAA22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7" y="2286003"/>
            <a:ext cx="7378517" cy="36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0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8B31CD-98F2-4E4E-B02E-4AD23051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" y="1340768"/>
            <a:ext cx="9144000" cy="44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7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85A959-4527-4CDC-881E-9E02FB85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676"/>
            <a:ext cx="9144000" cy="45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EA2EFA-137E-48BC-AE14-D79E9FFA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96752"/>
            <a:ext cx="5750768" cy="48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732FFA-1B60-4298-9378-3C3DB822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6832"/>
            <a:ext cx="6876256" cy="42570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8146" y="122143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Synthesis 32bit MFCC compute module in 250kHZ, power is 13.055uw</a:t>
            </a:r>
          </a:p>
        </p:txBody>
      </p:sp>
    </p:spTree>
    <p:extLst>
      <p:ext uri="{BB962C8B-B14F-4D97-AF65-F5344CB8AC3E}">
        <p14:creationId xmlns:p14="http://schemas.microsoft.com/office/powerpoint/2010/main" val="316081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20832" y="1654459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Synthesis 10bit MFCC compute module in 250kHZ, power is 1.3578uw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5B185-AB2F-4DF6-BDF6-D5962D1F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8920"/>
            <a:ext cx="7743809" cy="20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DA75BE-5AC5-41AA-B023-8625D97D5D21}"/>
              </a:ext>
            </a:extLst>
          </p:cNvPr>
          <p:cNvSpPr txBox="1"/>
          <p:nvPr/>
        </p:nvSpPr>
        <p:spPr>
          <a:xfrm>
            <a:off x="611560" y="1484784"/>
            <a:ext cx="302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Compute Block</a:t>
            </a:r>
          </a:p>
          <a:p>
            <a:r>
              <a:rPr lang="en-US" altLang="zh-CN" sz="2000" dirty="0"/>
              <a:t>Support: A*B+C, A*B, A+C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2DC7D-D331-4FBD-BFF2-98ADFDC6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628800"/>
            <a:ext cx="4219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7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20832" y="1654459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Synthesis 10bit MFCC compute module in 40kHZ, power is 1.0510uw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90D105-A18B-4CB0-8215-F6F32E0E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3" y="2785546"/>
            <a:ext cx="9095672" cy="21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412776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32bit MFCC compute unit dynamic power and leakage power</a:t>
            </a:r>
          </a:p>
          <a:p>
            <a:r>
              <a:rPr lang="en-US" altLang="zh-CN" sz="2000" dirty="0"/>
              <a:t>the leakage power is fixed, and when frequency is 40khz, dynamic power is lower than leakage power.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820EA31-0520-4019-AFA6-973F96CE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23023"/>
              </p:ext>
            </p:extLst>
          </p:nvPr>
        </p:nvGraphicFramePr>
        <p:xfrm>
          <a:off x="1619672" y="29136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450451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2858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582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Frequence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Dynamic 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Leakage power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1.4609uw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992.6212nw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4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250KHZ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365.2128nw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992.6212nw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8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40kHZ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58.5250nw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992.5256nw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68189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32bit MFCC compute unit dynamic power and leakage power</a:t>
            </a:r>
          </a:p>
          <a:p>
            <a:r>
              <a:rPr lang="en-US" altLang="zh-CN" sz="2000" dirty="0"/>
              <a:t>the leakage power is fixed, and when frequency is 40khz, dynamic power is lower than leakage power.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FF224B-C228-4E00-B6D7-D411D636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71" y="2604581"/>
            <a:ext cx="5880521" cy="37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1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4127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10bit &amp; 32 bit MFCC compute unit area compare</a:t>
            </a:r>
            <a:endParaRPr lang="en-US" altLang="zh-CN" sz="20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820EA31-0520-4019-AFA6-973F96CE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6989"/>
              </p:ext>
            </p:extLst>
          </p:nvPr>
        </p:nvGraphicFramePr>
        <p:xfrm>
          <a:off x="899592" y="2468880"/>
          <a:ext cx="669674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5045171"/>
                    </a:ext>
                  </a:extLst>
                </a:gridCol>
                <a:gridCol w="1599952">
                  <a:extLst>
                    <a:ext uri="{9D8B030D-6E8A-4147-A177-3AD203B41FA5}">
                      <a16:colId xmlns:a16="http://schemas.microsoft.com/office/drawing/2014/main" val="42028586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55582924"/>
                    </a:ext>
                  </a:extLst>
                </a:gridCol>
                <a:gridCol w="1416496">
                  <a:extLst>
                    <a:ext uri="{9D8B030D-6E8A-4147-A177-3AD203B41FA5}">
                      <a16:colId xmlns:a16="http://schemas.microsoft.com/office/drawing/2014/main" val="13814926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40509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bitwidth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combinational 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Buf</a:t>
                      </a:r>
                      <a:r>
                        <a:rPr lang="en-US" altLang="zh-CN" dirty="0"/>
                        <a:t>/Inv 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noncombinational</a:t>
                      </a:r>
                      <a:r>
                        <a:rPr lang="en-US" altLang="zh-CN" dirty="0"/>
                        <a:t> 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32bit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22213.44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379.08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1013.76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23227.20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4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2341.08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2657.88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1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Keyword spotting network</a:t>
            </a:r>
          </a:p>
          <a:p>
            <a:r>
              <a:rPr lang="en-US" altLang="zh-CN" dirty="0"/>
              <a:t>An End-to-End Architecture for Keyword Spotting and Voice Activity Detection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CBD065-128C-41D3-BC26-448A869D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27569"/>
            <a:ext cx="6030416" cy="36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654264" y="1340768"/>
            <a:ext cx="102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Mfcc_comp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ECBC55-4B60-4096-867F-F88FAD518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68" y="1091548"/>
            <a:ext cx="6291808" cy="51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1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484664" y="1278831"/>
            <a:ext cx="102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FFT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851E6-8387-4592-B88A-DD8AA4D2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58263"/>
            <a:ext cx="7179309" cy="47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803960" y="1281849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蝶形运算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851E6-8387-4592-B88A-DD8AA4D2F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" t="7987" r="69385" b="81058"/>
          <a:stretch/>
        </p:blipFill>
        <p:spPr>
          <a:xfrm>
            <a:off x="2051720" y="2077568"/>
            <a:ext cx="5040560" cy="11854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2B4AB30-1344-484C-8D99-0A817B403959}"/>
              </a:ext>
            </a:extLst>
          </p:cNvPr>
          <p:cNvSpPr txBox="1"/>
          <p:nvPr/>
        </p:nvSpPr>
        <p:spPr>
          <a:xfrm>
            <a:off x="695440" y="3637384"/>
            <a:ext cx="8448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X0 = X0’ + WX1’ (complex)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X1 = X0’ – WX1’ (complex)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X0real	= X0real’ +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–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X0iamge 	= X0image’ +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 +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X1real 	= X0real’ -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–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X1iamge 	= X0image’ -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 +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);</a:t>
            </a:r>
          </a:p>
        </p:txBody>
      </p:sp>
    </p:spTree>
    <p:extLst>
      <p:ext uri="{BB962C8B-B14F-4D97-AF65-F5344CB8AC3E}">
        <p14:creationId xmlns:p14="http://schemas.microsoft.com/office/powerpoint/2010/main" val="285313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803960" y="1281849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蝶形运算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047759-7516-44B4-93B4-AA11D68C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154489"/>
            <a:ext cx="5867400" cy="2419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D770EA-530D-4559-8268-AC1F6871759B}"/>
              </a:ext>
            </a:extLst>
          </p:cNvPr>
          <p:cNvSpPr txBox="1"/>
          <p:nvPr/>
        </p:nvSpPr>
        <p:spPr>
          <a:xfrm>
            <a:off x="1187624" y="2025255"/>
            <a:ext cx="844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X0real 	= X0real’ +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–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X0iamge 	= X0image’ +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 +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X1real 	= X0real’ -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–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X1iamge 	= X0image’ - (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Wreal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X1image’ + </a:t>
            </a:r>
            <a:r>
              <a:rPr lang="en-US" altLang="zh-CN" sz="16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Wimage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* X1real’ );</a:t>
            </a:r>
          </a:p>
        </p:txBody>
      </p:sp>
    </p:spTree>
    <p:extLst>
      <p:ext uri="{BB962C8B-B14F-4D97-AF65-F5344CB8AC3E}">
        <p14:creationId xmlns:p14="http://schemas.microsoft.com/office/powerpoint/2010/main" val="137190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9. Hardware Design of MFCC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803960" y="1281849"/>
            <a:ext cx="587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完成一次蝶形运算的比较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7DE74-1BAF-4B3D-9FC2-25BFAD7F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025255"/>
            <a:ext cx="1452052" cy="155711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09E2C19A-40CB-45F3-94B7-32BDF2FB8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83858"/>
              </p:ext>
            </p:extLst>
          </p:nvPr>
        </p:nvGraphicFramePr>
        <p:xfrm>
          <a:off x="1524000" y="2025255"/>
          <a:ext cx="6096000" cy="3790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442570687"/>
                    </a:ext>
                  </a:extLst>
                </a:gridCol>
                <a:gridCol w="2352600">
                  <a:extLst>
                    <a:ext uri="{9D8B030D-6E8A-4147-A177-3AD203B41FA5}">
                      <a16:colId xmlns:a16="http://schemas.microsoft.com/office/drawing/2014/main" val="338432684"/>
                    </a:ext>
                  </a:extLst>
                </a:gridCol>
                <a:gridCol w="2639616">
                  <a:extLst>
                    <a:ext uri="{9D8B030D-6E8A-4147-A177-3AD203B41FA5}">
                      <a16:colId xmlns:a16="http://schemas.microsoft.com/office/drawing/2014/main" val="424062925"/>
                    </a:ext>
                  </a:extLst>
                </a:gridCol>
              </a:tblGrid>
              <a:tr h="15659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硬件结构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8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乘法器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4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加法器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4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时钟周期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9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RAM_A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70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RAM_B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23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RAM_A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344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D4A383D3-17F2-4B88-A3AA-18935CFD4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299754"/>
            <a:ext cx="244487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10. An Ultra-Low Power Binarized Convolutional Neural Network-Based Speech Recognition Processor With On-Chip Self-Learning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346E6-C5CA-452B-8DB2-8070262FAB45}"/>
              </a:ext>
            </a:extLst>
          </p:cNvPr>
          <p:cNvSpPr txBox="1"/>
          <p:nvPr/>
        </p:nvSpPr>
        <p:spPr>
          <a:xfrm>
            <a:off x="803960" y="1281849"/>
            <a:ext cx="587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FFT hardware in Tsinghua’s paper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butterfly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个乘法器，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个加法器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/>
          </a:p>
        </p:txBody>
      </p:sp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E34796AC-95AF-452D-A110-66B2398C4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2" y="2204864"/>
            <a:ext cx="6516216" cy="36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9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34845</TotalTime>
  <Words>1654</Words>
  <Application>Microsoft Office PowerPoint</Application>
  <PresentationFormat>全屏显示(4:3)</PresentationFormat>
  <Paragraphs>241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楷体</vt:lpstr>
      <vt:lpstr>Arial</vt:lpstr>
      <vt:lpstr>Calibri</vt:lpstr>
      <vt:lpstr>Times New Roman</vt:lpstr>
      <vt:lpstr>Wingdings</vt:lpstr>
      <vt:lpstr>1_Office 主题</vt:lpstr>
      <vt:lpstr>1. MFCC</vt:lpstr>
      <vt:lpstr>9. Hardware Design of MFCC</vt:lpstr>
      <vt:lpstr>9. Hardware Design of MFCC</vt:lpstr>
      <vt:lpstr>9. Hardware Design of MFCC</vt:lpstr>
      <vt:lpstr>9. Hardware Design of MFCC</vt:lpstr>
      <vt:lpstr>9. Hardware Design of MFCC</vt:lpstr>
      <vt:lpstr>9. Hardware Design of MFCC</vt:lpstr>
      <vt:lpstr>9. Hardware Design of MFCC</vt:lpstr>
      <vt:lpstr>10. An Ultra-Low Power Binarized Convolutional Neural Network-Based Speech Recognition Processor With On-Chip Self-Learning</vt:lpstr>
      <vt:lpstr>11. Vocell: A 65-nm Speech-Triggered Wake-Up SoC for 10- µ W Keyword Spotting and Speaker Verification </vt:lpstr>
      <vt:lpstr>11. Vocell: A 65-nm Speech-Triggered Wake-Up SoC for 10- µ W Keyword Spotting and Speaker Verification</vt:lpstr>
      <vt:lpstr>11. Vocell: A 65-nm Speech-Triggered Wake-Up SoC for 10- µ W Keyword Spotting and Speaker Verification</vt:lpstr>
      <vt:lpstr>11. Vocell: A 65-nm Speech-Triggered Wake-Up SoC for 10- µ W Keyword Spotting and Speaker Verification</vt:lpstr>
      <vt:lpstr>11. Vocell: A 65-nm Speech-Triggered Wake-Up SoC for 10- µ W Keyword Spotting and Speaker Verification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12. A Low-Power Speech Recognizer and Voice Activity Detector Using Deep Neural Networks (JSSC 2018)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Low-power Low-noise Amplifier for EEG/ECG Signal Recording Applications</dc:title>
  <dc:creator>admin</dc:creator>
  <cp:lastModifiedBy>shixin yang</cp:lastModifiedBy>
  <cp:revision>1599</cp:revision>
  <dcterms:modified xsi:type="dcterms:W3CDTF">2020-03-09T02:51:56Z</dcterms:modified>
</cp:coreProperties>
</file>