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553" r:id="rId2"/>
    <p:sldId id="554" r:id="rId3"/>
    <p:sldId id="555" r:id="rId4"/>
    <p:sldId id="556" r:id="rId5"/>
    <p:sldId id="517" r:id="rId6"/>
    <p:sldId id="552" r:id="rId7"/>
    <p:sldId id="557" r:id="rId8"/>
  </p:sldIdLst>
  <p:sldSz cx="9144000" cy="6858000" type="screen4x3"/>
  <p:notesSz cx="6858000" cy="9144000"/>
  <p:custDataLst>
    <p:tags r:id="rId11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8">
          <p15:clr>
            <a:srgbClr val="A4A3A4"/>
          </p15:clr>
        </p15:guide>
        <p15:guide id="2" pos="28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97">
          <p15:clr>
            <a:srgbClr val="A4A3A4"/>
          </p15:clr>
        </p15:guide>
        <p15:guide id="2" pos="217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0967B1"/>
    <a:srgbClr val="5D707E"/>
    <a:srgbClr val="4C4C4C"/>
    <a:srgbClr val="00488E"/>
    <a:srgbClr val="D3D9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0929"/>
  </p:normalViewPr>
  <p:slideViewPr>
    <p:cSldViewPr>
      <p:cViewPr varScale="1">
        <p:scale>
          <a:sx n="129" d="100"/>
          <a:sy n="129" d="100"/>
        </p:scale>
        <p:origin x="1192" y="192"/>
      </p:cViewPr>
      <p:guideLst>
        <p:guide orient="horz" pos="2098"/>
        <p:guide pos="289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80" y="90"/>
      </p:cViewPr>
      <p:guideLst>
        <p:guide orient="horz" pos="2797"/>
        <p:guide pos="217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altLang="zh-CN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7914F-2441-4E27-8174-26C8EE802EB9}" type="datetimeFigureOut">
              <a:rPr lang="de-DE" smtClean="0"/>
              <a:t>08.03.20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dirty="0"/>
              <a:t>Title of the talk</a:t>
            </a:r>
          </a:p>
          <a:p>
            <a:r>
              <a:rPr lang="en-US" altLang="zh-CN" dirty="0"/>
              <a:t>Your Name  | BCRC @ </a:t>
            </a:r>
            <a:r>
              <a:rPr lang="en-US" altLang="zh-CN" dirty="0" err="1"/>
              <a:t>Fudan</a:t>
            </a:r>
            <a:r>
              <a:rPr lang="en-US" altLang="zh-CN" dirty="0"/>
              <a:t> University </a:t>
            </a:r>
            <a:endParaRPr lang="de-DE" altLang="zh-CN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65CEF-8406-4B99-A9F8-DE4EC2084015}" type="slidenum">
              <a:rPr lang="de-DE" smtClean="0"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de-DE" noProof="0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3573016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r>
              <a:rPr lang="de-DE" altLang="zh-CN" dirty="0"/>
              <a:t>Title of the talk</a:t>
            </a:r>
            <a:br>
              <a:rPr lang="de-DE" altLang="zh-CN" dirty="0"/>
            </a:br>
            <a:r>
              <a:rPr lang="de-DE" altLang="zh-CN" dirty="0">
                <a:solidFill>
                  <a:schemeClr val="tx1"/>
                </a:solidFill>
              </a:rPr>
              <a:t>Your Name | </a:t>
            </a:r>
            <a:r>
              <a:rPr lang="en-US" altLang="zh-CN" dirty="0">
                <a:solidFill>
                  <a:schemeClr val="tx1"/>
                </a:solidFill>
              </a:rPr>
              <a:t>BCRC @ </a:t>
            </a:r>
            <a:r>
              <a:rPr lang="en-US" altLang="zh-CN" dirty="0" err="1">
                <a:solidFill>
                  <a:schemeClr val="tx1"/>
                </a:solidFill>
              </a:rPr>
              <a:t>Fudan</a:t>
            </a:r>
            <a:r>
              <a:rPr lang="en-US" altLang="zh-CN" dirty="0">
                <a:solidFill>
                  <a:schemeClr val="tx1"/>
                </a:solidFill>
              </a:rPr>
              <a:t> University</a:t>
            </a:r>
            <a:endParaRPr lang="de-DE" altLang="zh-CN" dirty="0">
              <a:solidFill>
                <a:schemeClr val="tx1"/>
              </a:solidFill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1A21ACD7-A206-4770-81B8-A7AF2E4964E0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3952" y="1700808"/>
            <a:ext cx="6406480" cy="1296144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051720" y="3356992"/>
            <a:ext cx="6406480" cy="1296144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400"/>
            </a:lvl1pPr>
          </a:lstStyle>
          <a:p>
            <a:r>
              <a:rPr lang="zh-CN" altLang="en-US"/>
              <a:t>单击以编辑母版副标题样式</a:t>
            </a:r>
            <a:endParaRPr lang="de-DE" dirty="0"/>
          </a:p>
        </p:txBody>
      </p:sp>
      <p:cxnSp>
        <p:nvCxnSpPr>
          <p:cNvPr id="21" name="Gerade Verbindung 20"/>
          <p:cNvCxnSpPr/>
          <p:nvPr userDrawn="1"/>
        </p:nvCxnSpPr>
        <p:spPr bwMode="auto">
          <a:xfrm>
            <a:off x="4576359" y="921420"/>
            <a:ext cx="3884074" cy="0"/>
          </a:xfrm>
          <a:prstGeom prst="line">
            <a:avLst/>
          </a:prstGeom>
          <a:solidFill>
            <a:schemeClr val="accent1"/>
          </a:solidFill>
          <a:ln w="2286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49920"/>
            <a:ext cx="2438740" cy="10669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9920"/>
            <a:ext cx="1138238" cy="1143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650" y="3243972"/>
            <a:ext cx="7704782" cy="977116"/>
          </a:xfrm>
        </p:spPr>
        <p:txBody>
          <a:bodyPr/>
          <a:lstStyle>
            <a:lvl1pPr algn="l">
              <a:defRPr sz="2800" b="1" cap="none"/>
            </a:lvl1pPr>
          </a:lstStyle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55650" y="4410348"/>
            <a:ext cx="7700248" cy="15001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41118-E9D6-445B-AE54-D0A66715DDCB}" type="slidenum">
              <a:rPr lang="de-DE" smtClean="0"/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4329104"/>
            <a:ext cx="9144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3871" y="188640"/>
            <a:ext cx="7977877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29117-D326-41EA-91B0-9FA3B62EDE3D}" type="slidenum">
              <a:rPr lang="de-DE" smtClean="0"/>
              <a:t>‹#›</a:t>
            </a:fld>
            <a:endParaRPr lang="de-DE">
              <a:solidFill>
                <a:srgbClr val="D3D9DD"/>
              </a:solidFill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20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21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22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71157-B6BF-4AAF-AEB4-83CAC59A8907}" type="slidenum">
              <a:rPr lang="de-DE" smtClean="0"/>
              <a:t>‹#›</a:t>
            </a:fld>
            <a:endParaRPr lang="de-DE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613871" y="1268760"/>
            <a:ext cx="3920029" cy="47510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86300" y="1268760"/>
            <a:ext cx="3905448" cy="47510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A1CD8FF9-6CFD-41B1-8D0E-A998C447F53D}" type="slidenum">
              <a:rPr lang="de-DE" smtClean="0"/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13871" y="1196752"/>
            <a:ext cx="7977877" cy="49772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de-DE" noProof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13871" y="188640"/>
            <a:ext cx="7977877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23241118-E9D6-445B-AE54-D0A66715DDCB}" type="slidenum">
              <a:rPr lang="de-DE" smtClean="0"/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7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132A5420-A4CC-4601-9260-FC208C9BE244}" type="slidenum">
              <a:rPr lang="de-DE" smtClean="0"/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9540" y="1619999"/>
            <a:ext cx="6404707" cy="3105145"/>
          </a:xfrm>
        </p:spPr>
        <p:txBody>
          <a:bodyPr bIns="45720" anchor="b"/>
          <a:lstStyle>
            <a:lvl1pPr marL="0" indent="0">
              <a:buFont typeface="Wingdings" panose="05000000000000000000" pitchFamily="2" charset="2"/>
              <a:buNone/>
              <a:defRPr sz="1400"/>
            </a:lvl1pPr>
          </a:lstStyle>
          <a:p>
            <a:pPr lvl="0"/>
            <a:r>
              <a:rPr lang="zh-CN" altLang="en-US"/>
              <a:t>单击以编辑母版副标题样式</a:t>
            </a:r>
            <a:endParaRPr lang="de-DE" dirty="0"/>
          </a:p>
        </p:txBody>
      </p:sp>
      <p:grpSp>
        <p:nvGrpSpPr>
          <p:cNvPr id="7" name="Gruppieren 18"/>
          <p:cNvGrpSpPr/>
          <p:nvPr userDrawn="1"/>
        </p:nvGrpSpPr>
        <p:grpSpPr>
          <a:xfrm>
            <a:off x="4576359" y="447675"/>
            <a:ext cx="3884074" cy="902618"/>
            <a:chOff x="5086255" y="447675"/>
            <a:chExt cx="3374177" cy="902618"/>
          </a:xfrm>
        </p:grpSpPr>
        <p:sp>
          <p:nvSpPr>
            <p:cNvPr id="9" name="Rectangle 2"/>
            <p:cNvSpPr txBox="1">
              <a:spLocks noChangeArrowheads="1"/>
            </p:cNvSpPr>
            <p:nvPr userDrawn="1"/>
          </p:nvSpPr>
          <p:spPr bwMode="auto">
            <a:xfrm>
              <a:off x="6145901" y="447675"/>
              <a:ext cx="2242523" cy="902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/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549F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9pPr>
            </a:lstStyle>
            <a:p>
              <a:pPr algn="l">
                <a:defRPr/>
              </a:pPr>
              <a:r>
                <a:rPr lang="zh-CN" altLang="en-US" sz="1800" b="0" dirty="0"/>
                <a:t>脑神经信号采集模拟前端</a:t>
              </a:r>
              <a:endParaRPr lang="en-US" altLang="zh-CN" sz="1800" b="0" dirty="0"/>
            </a:p>
            <a:p>
              <a:pPr algn="l">
                <a:defRPr/>
              </a:pPr>
              <a:endParaRPr lang="de-DE" altLang="zh-CN" sz="1800" b="0" dirty="0">
                <a:latin typeface="黑体" panose="02010609060101010101" pitchFamily="49" charset="-122"/>
                <a:ea typeface="+mj-ea"/>
              </a:endParaRPr>
            </a:p>
            <a:p>
              <a:pPr>
                <a:defRPr/>
              </a:pPr>
              <a:r>
                <a:rPr lang="zh-CN" altLang="en-US" sz="1800" b="0" dirty="0">
                  <a:latin typeface="黑体" panose="02010609060101010101" pitchFamily="49" charset="-122"/>
                  <a:ea typeface="+mj-ea"/>
                </a:rPr>
                <a:t>吕良剑</a:t>
              </a:r>
              <a:r>
                <a:rPr lang="de-DE" altLang="zh-CN" sz="1800" b="0" dirty="0">
                  <a:latin typeface="黑体" panose="02010609060101010101" pitchFamily="49" charset="-122"/>
                  <a:ea typeface="+mj-ea"/>
                </a:rPr>
                <a:t> | 2017-01-04</a:t>
              </a:r>
            </a:p>
          </p:txBody>
        </p:sp>
        <p:cxnSp>
          <p:nvCxnSpPr>
            <p:cNvPr id="10" name="Gerade Verbindung 20"/>
            <p:cNvCxnSpPr/>
            <p:nvPr userDrawn="1"/>
          </p:nvCxnSpPr>
          <p:spPr bwMode="auto">
            <a:xfrm>
              <a:off x="5086255" y="921420"/>
              <a:ext cx="3374177" cy="0"/>
            </a:xfrm>
            <a:prstGeom prst="line">
              <a:avLst/>
            </a:prstGeom>
            <a:solidFill>
              <a:schemeClr val="accent1"/>
            </a:solidFill>
            <a:ln w="2286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49920"/>
            <a:ext cx="2438740" cy="106694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9920"/>
            <a:ext cx="1138238" cy="1143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3871" y="188640"/>
            <a:ext cx="797787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de-DE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3871" y="1268760"/>
            <a:ext cx="7977877" cy="475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altLang="en-US" dirty="0"/>
              <a:t>第一级</a:t>
            </a:r>
            <a:endParaRPr lang="de-DE" dirty="0"/>
          </a:p>
          <a:p>
            <a:pPr lvl="1"/>
            <a:r>
              <a:rPr lang="zh-CN" altLang="en-US" dirty="0"/>
              <a:t>第二级</a:t>
            </a:r>
            <a:endParaRPr lang="de-DE" dirty="0"/>
          </a:p>
          <a:p>
            <a:pPr lvl="2"/>
            <a:r>
              <a:rPr lang="zh-CN" altLang="en-US" dirty="0"/>
              <a:t>第三级</a:t>
            </a:r>
            <a:endParaRPr lang="de-DE" dirty="0"/>
          </a:p>
          <a:p>
            <a:pPr lvl="3"/>
            <a:r>
              <a:rPr lang="zh-CN" altLang="en-US" dirty="0"/>
              <a:t>第四级</a:t>
            </a:r>
            <a:endParaRPr lang="de-DE" dirty="0"/>
          </a:p>
          <a:p>
            <a:pPr lvl="4"/>
            <a:r>
              <a:rPr lang="zh-CN" altLang="en-US" dirty="0"/>
              <a:t>第五级</a:t>
            </a: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18250"/>
            <a:ext cx="457200" cy="381000"/>
          </a:xfrm>
          <a:prstGeom prst="rect">
            <a:avLst/>
          </a:prstGeom>
          <a:solidFill>
            <a:srgbClr val="00549F"/>
          </a:solidFill>
          <a:ln w="9525">
            <a:noFill/>
            <a:miter lim="800000"/>
          </a:ln>
        </p:spPr>
        <p:txBody>
          <a:bodyPr vert="horz" wrap="none" lIns="91440" tIns="45720" rIns="91440" bIns="45720" numCol="1" anchor="ctr" anchorCtr="0" compatLnSpc="1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3241118-E9D6-445B-AE54-D0A66715DDCB}" type="slidenum">
              <a:rPr lang="de-DE" smtClean="0"/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19" y="6165304"/>
            <a:ext cx="987429" cy="432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165304"/>
            <a:ext cx="430200" cy="43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9pPr>
    </p:titleStyle>
    <p:bodyStyle>
      <a:lvl1pPr marL="474980" indent="-474980" algn="l" rtl="0" eaLnBrk="1" fontAlgn="base" hangingPunct="1">
        <a:spcBef>
          <a:spcPct val="20000"/>
        </a:spcBef>
        <a:spcAft>
          <a:spcPct val="0"/>
        </a:spcAft>
        <a:buClr>
          <a:srgbClr val="00549F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951230" indent="-285750" algn="l" rtl="0" eaLnBrk="1" fontAlgn="base" hangingPunct="1">
        <a:spcBef>
          <a:spcPct val="20000"/>
        </a:spcBef>
        <a:spcAft>
          <a:spcPct val="0"/>
        </a:spcAft>
        <a:buClr>
          <a:srgbClr val="00549F"/>
        </a:buClr>
        <a:buSzPct val="100000"/>
        <a:buFont typeface="Arial" panose="020B0604020202020204" pitchFamily="34" charset="0"/>
        <a:buChar char="►"/>
        <a:defRPr sz="2000">
          <a:solidFill>
            <a:schemeClr val="tx1"/>
          </a:solidFill>
          <a:latin typeface="+mn-lt"/>
          <a:ea typeface="+mn-ea"/>
        </a:defRPr>
      </a:lvl2pPr>
      <a:lvl3pPr marL="137033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4C4C4C"/>
          </a:solidFill>
          <a:latin typeface="+mn-lt"/>
          <a:ea typeface="+mn-ea"/>
        </a:defRPr>
      </a:lvl3pPr>
      <a:lvl4pPr marL="178943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4C4C4C"/>
          </a:solidFill>
          <a:latin typeface="+mn-lt"/>
          <a:ea typeface="+mn-ea"/>
        </a:defRPr>
      </a:lvl4pPr>
      <a:lvl5pPr marL="220853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5pPr>
      <a:lvl6pPr marL="266573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6pPr>
      <a:lvl7pPr marL="312293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7pPr>
      <a:lvl8pPr marL="358013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8pPr>
      <a:lvl9pPr marL="403733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Conv</a:t>
            </a:r>
            <a:r>
              <a:rPr lang="zh-CN" altLang="en-US" sz="2600" dirty="0"/>
              <a:t> </a:t>
            </a:r>
            <a:r>
              <a:rPr lang="en-US" altLang="zh-CN" sz="2600" dirty="0"/>
              <a:t>Layer</a:t>
            </a:r>
            <a:endParaRPr lang="en-US" sz="2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CC1C89D-3CB4-5641-BDCF-5A91C54E086A}"/>
              </a:ext>
            </a:extLst>
          </p:cNvPr>
          <p:cNvSpPr/>
          <p:nvPr/>
        </p:nvSpPr>
        <p:spPr>
          <a:xfrm>
            <a:off x="1403648" y="1196752"/>
            <a:ext cx="48965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rgbClr val="333333"/>
              </a:solidFill>
              <a:latin typeface="Open Sans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Open Sans"/>
              </a:rPr>
              <a:t>Conv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Layer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的结果分为三步来进行测试：</a:t>
            </a:r>
            <a:endParaRPr lang="en-US" altLang="zh-CN" dirty="0">
              <a:solidFill>
                <a:srgbClr val="333333"/>
              </a:solidFill>
              <a:latin typeface="Open Sans"/>
            </a:endParaRPr>
          </a:p>
          <a:p>
            <a:endParaRPr lang="en-US" altLang="zh-CN" dirty="0">
              <a:solidFill>
                <a:srgbClr val="333333"/>
              </a:solidFill>
              <a:latin typeface="Open San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Open Sans"/>
              </a:rPr>
              <a:t>Convolution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Open Sans"/>
              </a:rPr>
              <a:t>Batch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Normalization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Open Sans"/>
              </a:rPr>
              <a:t>Activation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Function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9D398D-D17F-0741-8341-EE75AC1A193D}"/>
              </a:ext>
            </a:extLst>
          </p:cNvPr>
          <p:cNvSpPr/>
          <p:nvPr/>
        </p:nvSpPr>
        <p:spPr>
          <a:xfrm>
            <a:off x="1403648" y="3722256"/>
            <a:ext cx="669674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Open Sans"/>
              </a:rPr>
              <a:t>需要对比的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tensor:</a:t>
            </a:r>
          </a:p>
          <a:p>
            <a:endParaRPr lang="en" altLang="zh-CN" dirty="0">
              <a:solidFill>
                <a:srgbClr val="333333"/>
              </a:solidFill>
              <a:latin typeface="Open Sans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" altLang="zh-CN" dirty="0" err="1">
                <a:solidFill>
                  <a:srgbClr val="333333"/>
                </a:solidFill>
                <a:latin typeface="Open Sans"/>
              </a:rPr>
              <a:t>mfcc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（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1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，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20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，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478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）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" altLang="zh-CN" dirty="0">
                <a:solidFill>
                  <a:srgbClr val="333333"/>
                </a:solidFill>
                <a:latin typeface="Open Sans"/>
              </a:rPr>
              <a:t>front/</a:t>
            </a:r>
            <a:r>
              <a:rPr lang="en" altLang="zh-CN" dirty="0" err="1">
                <a:solidFill>
                  <a:srgbClr val="333333"/>
                </a:solidFill>
                <a:latin typeface="Open Sans"/>
              </a:rPr>
              <a:t>conv_in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/add:0 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（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1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，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128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，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478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）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zh-CN" dirty="0">
                <a:solidFill>
                  <a:srgbClr val="333333"/>
                </a:solidFill>
                <a:latin typeface="Open Sans"/>
              </a:rPr>
              <a:t>f</a:t>
            </a:r>
            <a:r>
              <a:rPr lang="en" altLang="zh-CN" dirty="0" err="1">
                <a:solidFill>
                  <a:srgbClr val="333333"/>
                </a:solidFill>
                <a:latin typeface="Open Sans"/>
              </a:rPr>
              <a:t>ront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/</a:t>
            </a:r>
            <a:r>
              <a:rPr lang="en" altLang="zh-CN" dirty="0" err="1">
                <a:solidFill>
                  <a:srgbClr val="333333"/>
                </a:solidFill>
                <a:latin typeface="Open Sans"/>
              </a:rPr>
              <a:t>conv_in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/</a:t>
            </a:r>
            <a:r>
              <a:rPr lang="en" altLang="zh-CN" dirty="0" err="1">
                <a:solidFill>
                  <a:srgbClr val="333333"/>
                </a:solidFill>
                <a:latin typeface="Open Sans"/>
              </a:rPr>
              <a:t>batchnorm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/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add_1:0 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（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1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，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128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，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478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）</a:t>
            </a:r>
            <a:endParaRPr lang="zh-CN" altLang="en-US" dirty="0">
              <a:solidFill>
                <a:srgbClr val="333333"/>
              </a:solidFill>
              <a:latin typeface="Open Sans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" altLang="zh-CN" dirty="0">
                <a:solidFill>
                  <a:srgbClr val="333333"/>
                </a:solidFill>
                <a:latin typeface="Open Sans"/>
              </a:rPr>
              <a:t>front/</a:t>
            </a:r>
            <a:r>
              <a:rPr lang="en" altLang="zh-CN" dirty="0" err="1">
                <a:solidFill>
                  <a:srgbClr val="333333"/>
                </a:solidFill>
                <a:latin typeface="Open Sans"/>
              </a:rPr>
              <a:t>conv_in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/out:0 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（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1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，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128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，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478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）</a:t>
            </a:r>
            <a:endParaRPr lang="en-US" altLang="zh-CN" dirty="0">
              <a:solidFill>
                <a:srgbClr val="333333"/>
              </a:solidFill>
              <a:latin typeface="Open Sans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altLang="zh-CN" b="0" i="0" u="none" strike="noStrike" dirty="0">
              <a:solidFill>
                <a:srgbClr val="333333"/>
              </a:solidFill>
              <a:effectLst/>
              <a:latin typeface="Open Sans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Open Sans"/>
              </a:rPr>
              <a:t>第一层卷积（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20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128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）测试已完成。</a:t>
            </a:r>
            <a:endParaRPr lang="zh-CN" altLang="en" b="0" i="0" u="none" strike="noStrike" dirty="0">
              <a:solidFill>
                <a:srgbClr val="333333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6788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Convolution</a:t>
            </a:r>
            <a:endParaRPr lang="en-US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1338F1D-6E4F-4342-A106-AB17F736680A}"/>
              </a:ext>
            </a:extLst>
          </p:cNvPr>
          <p:cNvSpPr/>
          <p:nvPr/>
        </p:nvSpPr>
        <p:spPr>
          <a:xfrm>
            <a:off x="1852184" y="1772816"/>
            <a:ext cx="55012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Open Sans"/>
              </a:rPr>
              <a:t>第一层卷积结果统计，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C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model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与</a:t>
            </a:r>
            <a:r>
              <a:rPr lang="en-US" altLang="zh-CN" dirty="0" err="1">
                <a:solidFill>
                  <a:srgbClr val="333333"/>
                </a:solidFill>
                <a:latin typeface="Open Sans"/>
              </a:rPr>
              <a:t>tensorflow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对比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DCE7C2-DE18-4B4C-AE27-4A06D00B5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0" y="2597150"/>
            <a:ext cx="32258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9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Batch</a:t>
            </a:r>
            <a:r>
              <a:rPr lang="zh-CN" altLang="en-US" sz="2600" dirty="0"/>
              <a:t> </a:t>
            </a:r>
            <a:r>
              <a:rPr lang="en-US" altLang="zh-CN" sz="2600" dirty="0"/>
              <a:t>Normalization</a:t>
            </a:r>
            <a:endParaRPr lang="en-US" sz="2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C80007-9D67-AD43-919C-6DAF73BC0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0" y="2597150"/>
            <a:ext cx="3225800" cy="16637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59B697D-4443-5A4E-9243-D89AB7E4CC67}"/>
              </a:ext>
            </a:extLst>
          </p:cNvPr>
          <p:cNvSpPr/>
          <p:nvPr/>
        </p:nvSpPr>
        <p:spPr>
          <a:xfrm>
            <a:off x="1852184" y="1772816"/>
            <a:ext cx="55012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Open Sans"/>
              </a:rPr>
              <a:t>第一层卷积结果统计，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C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model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与</a:t>
            </a:r>
            <a:r>
              <a:rPr lang="en-US" altLang="zh-CN" dirty="0" err="1">
                <a:solidFill>
                  <a:srgbClr val="333333"/>
                </a:solidFill>
                <a:latin typeface="Open Sans"/>
              </a:rPr>
              <a:t>tensorflow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对比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490F67E-24C3-8D40-8587-632A33FC6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834" y="4739210"/>
            <a:ext cx="5289600" cy="68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7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Activation</a:t>
            </a:r>
            <a:r>
              <a:rPr lang="zh-CN" altLang="en-US" sz="2600" dirty="0"/>
              <a:t> </a:t>
            </a:r>
            <a:r>
              <a:rPr lang="en-US" altLang="zh-CN" sz="2600" dirty="0"/>
              <a:t>Function</a:t>
            </a:r>
            <a:endParaRPr lang="en-US" sz="2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00181E-2EE1-B64C-A15D-47BCDD5A2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276872"/>
            <a:ext cx="3225800" cy="16637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2C3AADB-A1B0-054A-9450-D0E6F18770EC}"/>
              </a:ext>
            </a:extLst>
          </p:cNvPr>
          <p:cNvSpPr/>
          <p:nvPr/>
        </p:nvSpPr>
        <p:spPr>
          <a:xfrm>
            <a:off x="1736892" y="1452538"/>
            <a:ext cx="55012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Open Sans"/>
              </a:rPr>
              <a:t>第一层卷积结果统计，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C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model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与</a:t>
            </a:r>
            <a:r>
              <a:rPr lang="en-US" altLang="zh-CN" dirty="0" err="1">
                <a:solidFill>
                  <a:srgbClr val="333333"/>
                </a:solidFill>
                <a:latin typeface="Open Sans"/>
              </a:rPr>
              <a:t>tensorflow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对比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3928B6-475F-1D49-A05F-330F6236FB1A}"/>
              </a:ext>
            </a:extLst>
          </p:cNvPr>
          <p:cNvSpPr/>
          <p:nvPr/>
        </p:nvSpPr>
        <p:spPr>
          <a:xfrm>
            <a:off x="1547664" y="4805298"/>
            <a:ext cx="65133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Open Sans"/>
              </a:rPr>
              <a:t>测试时使用的是理想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tanh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，之后换成硬件中的分段函数。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484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C</a:t>
            </a:r>
            <a:r>
              <a:rPr lang="zh-CN" altLang="en-US" sz="2600" dirty="0"/>
              <a:t> </a:t>
            </a:r>
            <a:r>
              <a:rPr lang="en-US" altLang="zh-CN" sz="2600" dirty="0"/>
              <a:t>model</a:t>
            </a:r>
            <a:endParaRPr lang="en-US" sz="2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CC1C89D-3CB4-5641-BDCF-5A91C54E086A}"/>
              </a:ext>
            </a:extLst>
          </p:cNvPr>
          <p:cNvSpPr/>
          <p:nvPr/>
        </p:nvSpPr>
        <p:spPr>
          <a:xfrm>
            <a:off x="1071787" y="1772816"/>
            <a:ext cx="38320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Open Sans"/>
              </a:rPr>
              <a:t>Weight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的分布较广，从小于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0.01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到大于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都有。</a:t>
            </a:r>
            <a:endParaRPr lang="en-US" altLang="zh-CN" dirty="0">
              <a:solidFill>
                <a:srgbClr val="333333"/>
              </a:solidFill>
              <a:latin typeface="Open Sans"/>
            </a:endParaRPr>
          </a:p>
          <a:p>
            <a:endParaRPr lang="en-US" altLang="zh-CN" dirty="0">
              <a:solidFill>
                <a:srgbClr val="333333"/>
              </a:solidFill>
              <a:latin typeface="Open Sans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Open Sans"/>
              </a:rPr>
              <a:t>Dynamic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Fixed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Point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的公共指数部分，目前有两种取值策略：</a:t>
            </a:r>
            <a:endParaRPr lang="en-US" altLang="zh-CN" dirty="0">
              <a:solidFill>
                <a:srgbClr val="333333"/>
              </a:solidFill>
              <a:latin typeface="Open Sans"/>
            </a:endParaRPr>
          </a:p>
          <a:p>
            <a:endParaRPr lang="en-US" altLang="zh-CN" dirty="0">
              <a:solidFill>
                <a:srgbClr val="333333"/>
              </a:solidFill>
              <a:latin typeface="Open Sans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Open Sans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）根据最大数取值，比如最大数是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2.5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，则公共指数位取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4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。但这样缺点是较小数会精度损失。</a:t>
            </a:r>
            <a:endParaRPr lang="en-US" altLang="zh-CN" dirty="0">
              <a:solidFill>
                <a:srgbClr val="333333"/>
              </a:solidFill>
              <a:latin typeface="Open Sans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Open Sans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）舍弃较大数，比如大于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的数全部设为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，则公共指数位取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即可，较小数精度损失会小。</a:t>
            </a:r>
            <a:endParaRPr lang="en-US" altLang="zh-CN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2AD505-6DED-994E-A48A-EF41478A9164}"/>
              </a:ext>
            </a:extLst>
          </p:cNvPr>
          <p:cNvSpPr/>
          <p:nvPr/>
        </p:nvSpPr>
        <p:spPr>
          <a:xfrm>
            <a:off x="6156176" y="4653136"/>
            <a:ext cx="23778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二进制0.000</a:t>
            </a:r>
            <a:r>
              <a:rPr lang="en-US" altLang="zh-CN" dirty="0"/>
              <a:t>0</a:t>
            </a:r>
            <a:r>
              <a:rPr lang="zh-CN" altLang="en-US" dirty="0"/>
              <a:t>001等于十进制</a:t>
            </a:r>
            <a:r>
              <a:rPr lang="en-US" altLang="zh-CN" dirty="0"/>
              <a:t>0.02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6A84FD-A1FE-5A42-A4BF-81826D1F3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148" y="2276872"/>
            <a:ext cx="3022600" cy="1689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sz="2600" dirty="0"/>
              <a:t>C</a:t>
            </a:r>
            <a:r>
              <a:rPr lang="zh-CN" altLang="en-US" sz="2600" dirty="0"/>
              <a:t> </a:t>
            </a:r>
            <a:r>
              <a:rPr lang="en-US" altLang="zh-CN" sz="2600" dirty="0"/>
              <a:t>model</a:t>
            </a:r>
            <a:endParaRPr lang="en-US" sz="2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62B017-C78D-4A43-8269-DA3C24AD5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60" y="2464993"/>
            <a:ext cx="2598491" cy="295232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2A1D374-9107-C941-B939-FEEC4D63A1FE}"/>
              </a:ext>
            </a:extLst>
          </p:cNvPr>
          <p:cNvSpPr/>
          <p:nvPr/>
        </p:nvSpPr>
        <p:spPr>
          <a:xfrm>
            <a:off x="3888246" y="1888929"/>
            <a:ext cx="14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333333"/>
                </a:solidFill>
                <a:latin typeface="Open Sans"/>
              </a:rPr>
              <a:t>W_scale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取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1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38D93B-8917-3A47-852D-0457B39FB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2470064"/>
            <a:ext cx="2598491" cy="295232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D3E550D-1C00-7248-98AF-2076A1479FB1}"/>
              </a:ext>
            </a:extLst>
          </p:cNvPr>
          <p:cNvSpPr/>
          <p:nvPr/>
        </p:nvSpPr>
        <p:spPr>
          <a:xfrm>
            <a:off x="6615002" y="1888929"/>
            <a:ext cx="16396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333333"/>
                </a:solidFill>
                <a:latin typeface="Open Sans"/>
              </a:rPr>
              <a:t>W_scale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取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0.5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CF781EA-1508-D143-A29D-D8A51D797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464993"/>
            <a:ext cx="2598491" cy="295232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B4BBA39-4849-1B40-87D6-C96D4D539CF6}"/>
              </a:ext>
            </a:extLst>
          </p:cNvPr>
          <p:cNvSpPr/>
          <p:nvPr/>
        </p:nvSpPr>
        <p:spPr>
          <a:xfrm>
            <a:off x="899914" y="1888929"/>
            <a:ext cx="14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333333"/>
                </a:solidFill>
                <a:latin typeface="Open Sans"/>
              </a:rPr>
              <a:t>W_scale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取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2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4107D9-EBDE-964C-8A0D-C786E0651772}"/>
              </a:ext>
            </a:extLst>
          </p:cNvPr>
          <p:cNvSpPr/>
          <p:nvPr/>
        </p:nvSpPr>
        <p:spPr>
          <a:xfrm>
            <a:off x="467544" y="1257334"/>
            <a:ext cx="33218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Open Sans"/>
              </a:rPr>
              <a:t> conv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(7,128,128) 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测试结果：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1071A5F-AF9F-4448-9A49-C22BB13EEF43}"/>
              </a:ext>
            </a:extLst>
          </p:cNvPr>
          <p:cNvSpPr/>
          <p:nvPr/>
        </p:nvSpPr>
        <p:spPr>
          <a:xfrm>
            <a:off x="899914" y="5671953"/>
            <a:ext cx="55442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Open Sans"/>
              </a:rPr>
              <a:t>C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model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结果和</a:t>
            </a:r>
            <a:r>
              <a:rPr lang="en-US" altLang="zh-CN" dirty="0" err="1">
                <a:solidFill>
                  <a:srgbClr val="333333"/>
                </a:solidFill>
                <a:latin typeface="Open Sans"/>
              </a:rPr>
              <a:t>tensorflow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相比偏小，目前怀疑是因为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DFP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的舍入误差，也有可能是代码出错，还需进一步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debug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331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Plan</a:t>
            </a:r>
            <a:endParaRPr lang="en-US" sz="2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4107D9-EBDE-964C-8A0D-C786E0651772}"/>
              </a:ext>
            </a:extLst>
          </p:cNvPr>
          <p:cNvSpPr/>
          <p:nvPr/>
        </p:nvSpPr>
        <p:spPr>
          <a:xfrm>
            <a:off x="1619672" y="2204864"/>
            <a:ext cx="4024628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完成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conv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(7,128,128) 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测试。</a:t>
            </a:r>
            <a:endParaRPr lang="en-US" altLang="zh-CN" dirty="0">
              <a:solidFill>
                <a:srgbClr val="333333"/>
              </a:solidFill>
              <a:latin typeface="Open Sans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dirty="0">
              <a:solidFill>
                <a:srgbClr val="333333"/>
              </a:solidFill>
              <a:latin typeface="Open Sans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Open Sans"/>
              </a:rPr>
              <a:t>不同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dilated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Open Sans"/>
              </a:rPr>
              <a:t>reate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的卷积测试。</a:t>
            </a:r>
            <a:endParaRPr lang="en-US" altLang="zh-CN" dirty="0">
              <a:solidFill>
                <a:srgbClr val="333333"/>
              </a:solidFill>
              <a:latin typeface="Open Sans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dirty="0">
              <a:solidFill>
                <a:srgbClr val="333333"/>
              </a:solidFill>
              <a:latin typeface="Open Sans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Open Sans"/>
              </a:rPr>
              <a:t>完成网络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mapping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4616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4a318247-9f19-4aee-8d68-9b2c5214c49b}"/>
</p:tagLst>
</file>

<file path=ppt/theme/theme1.xml><?xml version="1.0" encoding="utf-8"?>
<a:theme xmlns:a="http://schemas.openxmlformats.org/drawingml/2006/main" name="BCRC PPT模板">
  <a:themeElements>
    <a:clrScheme name="RWTH">
      <a:dk1>
        <a:sysClr val="windowText" lastClr="000000"/>
      </a:dk1>
      <a:lt1>
        <a:sysClr val="window" lastClr="FFFFFF"/>
      </a:lt1>
      <a:dk2>
        <a:srgbClr val="00549F"/>
      </a:dk2>
      <a:lt2>
        <a:srgbClr val="EEECE1"/>
      </a:lt2>
      <a:accent1>
        <a:srgbClr val="00549F"/>
      </a:accent1>
      <a:accent2>
        <a:srgbClr val="C0504D"/>
      </a:accent2>
      <a:accent3>
        <a:srgbClr val="9BBB59"/>
      </a:accent3>
      <a:accent4>
        <a:srgbClr val="8064A2"/>
      </a:accent4>
      <a:accent5>
        <a:srgbClr val="8EBAE5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ヒラギノ角ゴ Pro W3" pitchFamily="1" charset="-128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FDU2</Template>
  <TotalTime>1044</TotalTime>
  <Words>330</Words>
  <Application>Microsoft Macintosh PowerPoint</Application>
  <PresentationFormat>全屏显示(4:3)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黑体</vt:lpstr>
      <vt:lpstr>Open Sans</vt:lpstr>
      <vt:lpstr>Arial</vt:lpstr>
      <vt:lpstr>Wingdings</vt:lpstr>
      <vt:lpstr>BCRC PPT模板</vt:lpstr>
      <vt:lpstr>Conv Layer</vt:lpstr>
      <vt:lpstr>Convolution</vt:lpstr>
      <vt:lpstr>Batch Normalization</vt:lpstr>
      <vt:lpstr>Activation Function</vt:lpstr>
      <vt:lpstr>C model</vt:lpstr>
      <vt:lpstr>C model</vt:lpstr>
      <vt:lpstr>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Multi-channel Neural Recording System</dc:title>
  <dc:creator>Yu Wang</dc:creator>
  <cp:lastModifiedBy>Microsoft Office User</cp:lastModifiedBy>
  <cp:revision>1588</cp:revision>
  <dcterms:created xsi:type="dcterms:W3CDTF">2016-12-26T10:45:00Z</dcterms:created>
  <dcterms:modified xsi:type="dcterms:W3CDTF">2020-03-09T01:31:15Z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