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17" r:id="rId2"/>
    <p:sldId id="547" r:id="rId3"/>
    <p:sldId id="544" r:id="rId4"/>
    <p:sldId id="545" r:id="rId5"/>
    <p:sldId id="546" r:id="rId6"/>
    <p:sldId id="537" r:id="rId7"/>
    <p:sldId id="538" r:id="rId8"/>
    <p:sldId id="539" r:id="rId9"/>
    <p:sldId id="541" r:id="rId10"/>
    <p:sldId id="543" r:id="rId11"/>
    <p:sldId id="549" r:id="rId12"/>
    <p:sldId id="548" r:id="rId13"/>
    <p:sldId id="550" r:id="rId14"/>
    <p:sldId id="551" r:id="rId15"/>
    <p:sldId id="552" r:id="rId16"/>
    <p:sldId id="553" r:id="rId17"/>
  </p:sldIdLst>
  <p:sldSz cx="9144000" cy="6858000" type="screen4x3"/>
  <p:notesSz cx="6858000" cy="9144000"/>
  <p:custDataLst>
    <p:tags r:id="rId20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97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0967B1"/>
    <a:srgbClr val="5D707E"/>
    <a:srgbClr val="4C4C4C"/>
    <a:srgbClr val="00488E"/>
    <a:srgbClr val="D3D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929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098"/>
        <p:guide pos="28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797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914F-2441-4E27-8174-26C8EE802EB9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Title of the talk</a:t>
            </a:r>
          </a:p>
          <a:p>
            <a:r>
              <a:rPr lang="en-US" altLang="zh-CN" dirty="0"/>
              <a:t>Your Name  | BCRC @ </a:t>
            </a:r>
            <a:r>
              <a:rPr lang="en-US" altLang="zh-CN" dirty="0" err="1"/>
              <a:t>Fudan</a:t>
            </a:r>
            <a:r>
              <a:rPr lang="en-US" altLang="zh-CN" dirty="0"/>
              <a:t> University </a:t>
            </a:r>
            <a:endParaRPr lang="de-DE" altLang="zh-C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5CEF-8406-4B99-A9F8-DE4EC2084015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de-DE" noProof="0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57301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r>
              <a:rPr lang="de-DE" altLang="zh-CN" dirty="0"/>
              <a:t>Title of the talk</a:t>
            </a:r>
            <a:br>
              <a:rPr lang="de-DE" altLang="zh-CN" dirty="0"/>
            </a:br>
            <a:r>
              <a:rPr lang="de-DE" altLang="zh-CN" dirty="0">
                <a:solidFill>
                  <a:schemeClr val="tx1"/>
                </a:solidFill>
              </a:rPr>
              <a:t>Your Name | </a:t>
            </a:r>
            <a:r>
              <a:rPr lang="en-US" altLang="zh-CN" dirty="0">
                <a:solidFill>
                  <a:schemeClr val="tx1"/>
                </a:solidFill>
              </a:rPr>
              <a:t>BCRC @ </a:t>
            </a:r>
            <a:r>
              <a:rPr lang="en-US" altLang="zh-CN" dirty="0" err="1">
                <a:solidFill>
                  <a:schemeClr val="tx1"/>
                </a:solidFill>
              </a:rPr>
              <a:t>Fudan</a:t>
            </a:r>
            <a:r>
              <a:rPr lang="en-US" altLang="zh-CN" dirty="0">
                <a:solidFill>
                  <a:schemeClr val="tx1"/>
                </a:solidFill>
              </a:rPr>
              <a:t> University</a:t>
            </a:r>
            <a:endParaRPr lang="de-DE" altLang="zh-CN" dirty="0">
              <a:solidFill>
                <a:schemeClr val="tx1"/>
              </a:solidFill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A21ACD7-A206-4770-81B8-A7AF2E4964E0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3952" y="1700808"/>
            <a:ext cx="6406480" cy="129614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1720" y="3356992"/>
            <a:ext cx="6406480" cy="1296144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400"/>
            </a:lvl1pPr>
          </a:lstStyle>
          <a:p>
            <a:r>
              <a:rPr lang="zh-CN" altLang="en-US"/>
              <a:t>单击以编辑母版副标题样式</a:t>
            </a:r>
            <a:endParaRPr lang="de-DE" dirty="0"/>
          </a:p>
        </p:txBody>
      </p:sp>
      <p:cxnSp>
        <p:nvCxnSpPr>
          <p:cNvPr id="21" name="Gerade Verbindung 20"/>
          <p:cNvCxnSpPr/>
          <p:nvPr userDrawn="1"/>
        </p:nvCxnSpPr>
        <p:spPr bwMode="auto">
          <a:xfrm>
            <a:off x="4576359" y="921420"/>
            <a:ext cx="3884074" cy="0"/>
          </a:xfrm>
          <a:prstGeom prst="line">
            <a:avLst/>
          </a:prstGeom>
          <a:solidFill>
            <a:schemeClr val="accent1"/>
          </a:solidFill>
          <a:ln w="2286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0" y="3243972"/>
            <a:ext cx="7704782" cy="977116"/>
          </a:xfrm>
        </p:spPr>
        <p:txBody>
          <a:bodyPr/>
          <a:lstStyle>
            <a:lvl1pPr algn="l">
              <a:defRPr sz="2800" b="1" cap="none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55650" y="4410348"/>
            <a:ext cx="7700248" cy="1500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4329104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29117-D326-41EA-91B0-9FA3B62EDE3D}" type="slidenum">
              <a:rPr lang="de-DE" smtClean="0"/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20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1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2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1157-B6BF-4AAF-AEB4-83CAC59A8907}" type="slidenum">
              <a:rPr lang="de-DE" smtClean="0"/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3871" y="1268760"/>
            <a:ext cx="3920029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86300" y="1268760"/>
            <a:ext cx="3905448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1CD8FF9-6CFD-41B1-8D0E-A998C447F53D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13871" y="1196752"/>
            <a:ext cx="7977877" cy="4977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de-DE" noProof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7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32A5420-A4CC-4601-9260-FC208C9BE244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9540" y="1619999"/>
            <a:ext cx="6404707" cy="3105145"/>
          </a:xfrm>
        </p:spPr>
        <p:txBody>
          <a:bodyPr bIns="45720" anchor="b"/>
          <a:lstStyle>
            <a:lvl1pPr marL="0" indent="0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zh-CN" altLang="en-US"/>
              <a:t>单击以编辑母版副标题样式</a:t>
            </a:r>
            <a:endParaRPr lang="de-DE" dirty="0"/>
          </a:p>
        </p:txBody>
      </p:sp>
      <p:grpSp>
        <p:nvGrpSpPr>
          <p:cNvPr id="7" name="Gruppieren 18"/>
          <p:cNvGrpSpPr/>
          <p:nvPr userDrawn="1"/>
        </p:nvGrpSpPr>
        <p:grpSpPr>
          <a:xfrm>
            <a:off x="4576359" y="447675"/>
            <a:ext cx="3884074" cy="902618"/>
            <a:chOff x="5086255" y="447675"/>
            <a:chExt cx="3374177" cy="902618"/>
          </a:xfrm>
        </p:grpSpPr>
        <p:sp>
          <p:nvSpPr>
            <p:cNvPr id="9" name="Rectangle 2"/>
            <p:cNvSpPr txBox="1">
              <a:spLocks noChangeArrowheads="1"/>
            </p:cNvSpPr>
            <p:nvPr userDrawn="1"/>
          </p:nvSpPr>
          <p:spPr bwMode="auto">
            <a:xfrm>
              <a:off x="6145901" y="447675"/>
              <a:ext cx="2242523" cy="902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/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549F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9pPr>
            </a:lstStyle>
            <a:p>
              <a:pPr algn="l">
                <a:defRPr/>
              </a:pPr>
              <a:r>
                <a:rPr lang="zh-CN" altLang="en-US" sz="1800" b="0" dirty="0"/>
                <a:t>脑神经信号采集模拟前端</a:t>
              </a:r>
              <a:endParaRPr lang="en-US" altLang="zh-CN" sz="1800" b="0" dirty="0"/>
            </a:p>
            <a:p>
              <a:pPr algn="l">
                <a:defRPr/>
              </a:pPr>
              <a:endParaRPr lang="de-DE" altLang="zh-CN" sz="1800" b="0" dirty="0">
                <a:latin typeface="黑体" panose="02010609060101010101" pitchFamily="49" charset="-122"/>
                <a:ea typeface="+mj-ea"/>
              </a:endParaRPr>
            </a:p>
            <a:p>
              <a:pPr>
                <a:defRPr/>
              </a:pPr>
              <a:r>
                <a:rPr lang="zh-CN" altLang="en-US" sz="1800" b="0" dirty="0">
                  <a:latin typeface="黑体" panose="02010609060101010101" pitchFamily="49" charset="-122"/>
                  <a:ea typeface="+mj-ea"/>
                </a:rPr>
                <a:t>吕良剑</a:t>
              </a:r>
              <a:r>
                <a:rPr lang="de-DE" altLang="zh-CN" sz="1800" b="0" dirty="0">
                  <a:latin typeface="黑体" panose="02010609060101010101" pitchFamily="49" charset="-122"/>
                  <a:ea typeface="+mj-ea"/>
                </a:rPr>
                <a:t> | 2017-01-04</a:t>
              </a:r>
            </a:p>
          </p:txBody>
        </p:sp>
        <p:cxnSp>
          <p:nvCxnSpPr>
            <p:cNvPr id="10" name="Gerade Verbindung 20"/>
            <p:cNvCxnSpPr/>
            <p:nvPr userDrawn="1"/>
          </p:nvCxnSpPr>
          <p:spPr bwMode="auto">
            <a:xfrm>
              <a:off x="5086255" y="921420"/>
              <a:ext cx="3374177" cy="0"/>
            </a:xfrm>
            <a:prstGeom prst="line">
              <a:avLst/>
            </a:prstGeom>
            <a:solidFill>
              <a:schemeClr val="accent1"/>
            </a:solidFill>
            <a:ln w="2286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3871" y="188640"/>
            <a:ext cx="7977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871" y="1268760"/>
            <a:ext cx="7977877" cy="475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dirty="0"/>
              <a:t>第一级</a:t>
            </a:r>
            <a:endParaRPr lang="de-DE" dirty="0"/>
          </a:p>
          <a:p>
            <a:pPr lvl="1"/>
            <a:r>
              <a:rPr lang="zh-CN" altLang="en-US" dirty="0"/>
              <a:t>第二级</a:t>
            </a:r>
            <a:endParaRPr lang="de-DE" dirty="0"/>
          </a:p>
          <a:p>
            <a:pPr lvl="2"/>
            <a:r>
              <a:rPr lang="zh-CN" altLang="en-US" dirty="0"/>
              <a:t>第三级</a:t>
            </a:r>
            <a:endParaRPr lang="de-DE" dirty="0"/>
          </a:p>
          <a:p>
            <a:pPr lvl="3"/>
            <a:r>
              <a:rPr lang="zh-CN" altLang="en-US" dirty="0"/>
              <a:t>第四级</a:t>
            </a:r>
            <a:endParaRPr lang="de-DE" dirty="0"/>
          </a:p>
          <a:p>
            <a:pPr lvl="4"/>
            <a:r>
              <a:rPr lang="zh-CN" altLang="en-US" dirty="0"/>
              <a:t>第五级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18250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</a:ln>
        </p:spPr>
        <p:txBody>
          <a:bodyPr vert="horz" wrap="none" lIns="91440" tIns="45720" rIns="91440" bIns="45720" numCol="1" anchor="ctr" anchorCtr="0" compatLnSpc="1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19" y="6165304"/>
            <a:ext cx="987429" cy="43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165304"/>
            <a:ext cx="43020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9pPr>
    </p:titleStyle>
    <p:bodyStyle>
      <a:lvl1pPr marL="474980" indent="-47498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51230" indent="-28575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SzPct val="100000"/>
        <a:buFont typeface="Arial" panose="020B0604020202020204" pitchFamily="34" charset="0"/>
        <a:buChar char="►"/>
        <a:defRPr sz="2000">
          <a:solidFill>
            <a:schemeClr val="tx1"/>
          </a:solidFill>
          <a:latin typeface="+mn-lt"/>
          <a:ea typeface="+mn-ea"/>
        </a:defRPr>
      </a:lvl2pPr>
      <a:lvl3pPr marL="137033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C4C4C"/>
          </a:solidFill>
          <a:latin typeface="+mn-lt"/>
          <a:ea typeface="+mn-ea"/>
        </a:defRPr>
      </a:lvl3pPr>
      <a:lvl4pPr marL="178943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C4C4C"/>
          </a:solidFill>
          <a:latin typeface="+mn-lt"/>
          <a:ea typeface="+mn-ea"/>
        </a:defRPr>
      </a:lvl4pPr>
      <a:lvl5pPr marL="22085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5pPr>
      <a:lvl6pPr marL="26657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6pPr>
      <a:lvl7pPr marL="31229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7pPr>
      <a:lvl8pPr marL="35801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8pPr>
      <a:lvl9pPr marL="40373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package" Target="../embeddings/Microsoft_Visio_Drawing.vsdx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package" Target="../embeddings/Microsoft_Visio_Drawing.vsdx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Modification</a:t>
            </a:r>
            <a:r>
              <a:rPr lang="en-US" altLang="zh-CN" sz="2600" dirty="0"/>
              <a:t> I: Post-</a:t>
            </a:r>
            <a:r>
              <a:rPr lang="en-US" altLang="zh-CN" sz="2600" dirty="0" err="1"/>
              <a:t>proces</a:t>
            </a:r>
            <a:r>
              <a:rPr lang="en-US" altLang="zh-CN" sz="2600" dirty="0"/>
              <a:t> Engine</a:t>
            </a:r>
            <a:endParaRPr lang="en-US" sz="26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F577B88-10FB-4FD4-976E-BF4A13800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975324"/>
              </p:ext>
            </p:extLst>
          </p:nvPr>
        </p:nvGraphicFramePr>
        <p:xfrm>
          <a:off x="912089" y="1196752"/>
          <a:ext cx="7319822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Visio" r:id="rId3" imgW="4762535" imgH="1920098" progId="Visio.Drawing.15">
                  <p:embed/>
                </p:oleObj>
              </mc:Choice>
              <mc:Fallback>
                <p:oleObj name="Visio" r:id="rId3" imgW="4762535" imgH="192009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2089" y="1196752"/>
                        <a:ext cx="7319822" cy="2952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5348F49-726D-44F8-9360-8C0351C476AC}"/>
              </a:ext>
            </a:extLst>
          </p:cNvPr>
          <p:cNvSpPr txBox="1"/>
          <p:nvPr/>
        </p:nvSpPr>
        <p:spPr>
          <a:xfrm>
            <a:off x="613871" y="4149080"/>
            <a:ext cx="7618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#MUL in Convolution/FC</a:t>
            </a:r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#MUL in Post Process</a:t>
            </a:r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pPr marL="342900" indent="-342900">
              <a:buAutoNum type="arabicPeriod"/>
            </a:pPr>
            <a:r>
              <a:rPr lang="en-US" altLang="zh-CN" sz="1600" b="1" dirty="0"/>
              <a:t>One-time BN/Bias/Act. Function/Element Process can be pipelined after convolution/FC calculation.</a:t>
            </a:r>
          </a:p>
          <a:p>
            <a:pPr marL="342900" indent="-342900">
              <a:buAutoNum type="arabicPeriod"/>
            </a:pPr>
            <a:r>
              <a:rPr lang="en-US" altLang="zh-CN" sz="1600" b="1" dirty="0"/>
              <a:t>Rest post process are computed by accessing the features </a:t>
            </a:r>
          </a:p>
          <a:p>
            <a:r>
              <a:rPr lang="en-US" altLang="zh-CN" sz="1600" b="1" dirty="0"/>
              <a:t>      from </a:t>
            </a:r>
            <a:r>
              <a:rPr lang="en-US" altLang="zh-CN" sz="1600" b="1" dirty="0" err="1"/>
              <a:t>FMemory</a:t>
            </a:r>
            <a:r>
              <a:rPr lang="en-US" altLang="zh-CN" sz="1600" b="1" dirty="0"/>
              <a:t> individually.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442142D-F138-42E9-A2A9-003DE59F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A3ADD2A-ED9E-4954-AA09-32A10FCDB5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283475"/>
              </p:ext>
            </p:extLst>
          </p:nvPr>
        </p:nvGraphicFramePr>
        <p:xfrm>
          <a:off x="613871" y="4494330"/>
          <a:ext cx="3528391" cy="380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r:id="rId5" imgW="2120760" imgH="228600" progId="Equation.KSEE3">
                  <p:embed/>
                </p:oleObj>
              </mc:Choice>
              <mc:Fallback>
                <p:oleObj r:id="rId5" imgW="2120760" imgH="228600" progId="Equation.KSEE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71" y="4494330"/>
                        <a:ext cx="3528391" cy="3808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B66285CB-AA39-4357-B57F-3103A55BE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3765E4E-6A16-4F17-8274-C20E765343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81842"/>
              </p:ext>
            </p:extLst>
          </p:nvPr>
        </p:nvGraphicFramePr>
        <p:xfrm>
          <a:off x="613871" y="5220456"/>
          <a:ext cx="2589977" cy="375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r:id="rId7" imgW="1574640" imgH="228600" progId="Equation.KSEE3">
                  <p:embed/>
                </p:oleObj>
              </mc:Choice>
              <mc:Fallback>
                <p:oleObj r:id="rId7" imgW="1574640" imgH="228600" progId="Equation.KSEE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71" y="5220456"/>
                        <a:ext cx="2589977" cy="375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4F9A315-0A82-4E98-AE1A-3D94E9BDD5FA}"/>
              </a:ext>
            </a:extLst>
          </p:cNvPr>
          <p:cNvSpPr txBox="1"/>
          <p:nvPr/>
        </p:nvSpPr>
        <p:spPr>
          <a:xfrm>
            <a:off x="4644008" y="4149080"/>
            <a:ext cx="358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Save 32 FP multipliers and adders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Next Plan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4045" y="1123950"/>
            <a:ext cx="8471535" cy="1335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4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b="1" dirty="0"/>
              <a:t>64-bit or 32-bit data bus is suitable for off-chip feature/weight access: modify the 256-bit input/output bus to 64/32-bit </a:t>
            </a:r>
            <a:r>
              <a:rPr lang="en-US" altLang="zh-CN" b="1" dirty="0" err="1"/>
              <a:t>inout</a:t>
            </a:r>
            <a:r>
              <a:rPr lang="en-US" altLang="zh-CN" b="1" dirty="0"/>
              <a:t> bus.</a:t>
            </a:r>
          </a:p>
          <a:p>
            <a:pPr marL="342900" lvl="0" indent="-342900" algn="l">
              <a:lnSpc>
                <a:spcPct val="14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b="1" dirty="0"/>
              <a:t>Fix the DDR-DLA PHI interface.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13E4111-CE9F-41A0-9D7E-62276DBCC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272124"/>
              </p:ext>
            </p:extLst>
          </p:nvPr>
        </p:nvGraphicFramePr>
        <p:xfrm>
          <a:off x="1524000" y="285293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2875252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675707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 Schedule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6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RTL Freeze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9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Simulation with dummy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Mapping first LSTM/CNN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4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Backend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7391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6232" y="2761156"/>
            <a:ext cx="8471535" cy="100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0"/>
              </a:lnSpc>
              <a:buClrTx/>
              <a:buSzTx/>
            </a:pPr>
            <a:r>
              <a:rPr lang="en-US" altLang="zh-CN" sz="4800" b="1" dirty="0"/>
              <a:t>2019.3.8</a:t>
            </a:r>
          </a:p>
        </p:txBody>
      </p:sp>
    </p:spTree>
    <p:extLst>
      <p:ext uri="{BB962C8B-B14F-4D97-AF65-F5344CB8AC3E}">
        <p14:creationId xmlns:p14="http://schemas.microsoft.com/office/powerpoint/2010/main" val="93180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Debug I: Padding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3871" y="2869134"/>
            <a:ext cx="7977877" cy="2197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b="1" dirty="0"/>
              <a:t>Zero Padding: </a:t>
            </a:r>
            <a:r>
              <a:rPr lang="en-US" altLang="zh-CN" dirty="0"/>
              <a:t>No storage required but calculated.</a:t>
            </a:r>
          </a:p>
          <a:p>
            <a:pPr marL="342900" lvl="0" indent="-3429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b="1" dirty="0"/>
              <a:t>Bug: </a:t>
            </a:r>
            <a:r>
              <a:rPr lang="en-US" altLang="zh-CN" dirty="0"/>
              <a:t>Padding Enable sets to high (send 0 to PE) when Feature Address Counter starts counting (send F0 to PE).</a:t>
            </a:r>
          </a:p>
          <a:p>
            <a:pPr marL="342900" lvl="0" indent="-3429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b="1" dirty="0"/>
              <a:t>Fix: </a:t>
            </a:r>
            <a:r>
              <a:rPr lang="en-US" altLang="zh-CN" dirty="0"/>
              <a:t>Delay the feature address until Padding Enable sets to low.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	Add a padding state to the COMP FSM.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514C4E2-BBAC-4B39-8905-FE7D1DF5F5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607044"/>
              </p:ext>
            </p:extLst>
          </p:nvPr>
        </p:nvGraphicFramePr>
        <p:xfrm>
          <a:off x="2344134" y="1340768"/>
          <a:ext cx="4517350" cy="13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Visio" r:id="rId3" imgW="2461225" imgH="754309" progId="Visio.Drawing.15">
                  <p:embed/>
                </p:oleObj>
              </mc:Choice>
              <mc:Fallback>
                <p:oleObj name="Visio" r:id="rId3" imgW="2461225" imgH="75430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4134" y="1340768"/>
                        <a:ext cx="4517350" cy="138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599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Debug II: Conv Enable near Computing Completion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3871" y="4968116"/>
            <a:ext cx="7977877" cy="176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b="1" dirty="0"/>
              <a:t>(a):</a:t>
            </a:r>
            <a:r>
              <a:rPr lang="zh-CN" altLang="en-US" b="1" dirty="0"/>
              <a:t> </a:t>
            </a:r>
            <a:r>
              <a:rPr lang="en-US" altLang="zh-CN" b="1" dirty="0"/>
              <a:t>Ideal</a:t>
            </a:r>
            <a:r>
              <a:rPr lang="zh-CN" altLang="en-US" b="1" dirty="0"/>
              <a:t> </a:t>
            </a:r>
            <a:r>
              <a:rPr lang="en-US" altLang="zh-CN" b="1" dirty="0"/>
              <a:t>case:</a:t>
            </a:r>
            <a:r>
              <a:rPr lang="zh-CN" altLang="en-US" b="1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MAC</a:t>
            </a:r>
            <a:r>
              <a:rPr lang="zh-CN" altLang="en-US" dirty="0"/>
              <a:t> </a:t>
            </a:r>
            <a:r>
              <a:rPr lang="en-US" altLang="zh-CN" dirty="0"/>
              <a:t>utilization.</a:t>
            </a:r>
          </a:p>
          <a:p>
            <a:pPr marL="342900" lvl="0" indent="-3429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b="1" dirty="0"/>
              <a:t>(b): </a:t>
            </a:r>
            <a:r>
              <a:rPr lang="en-US" altLang="zh-CN" dirty="0"/>
              <a:t>W1*A4 W2*A5 is useless. Low MAC utilization when gating</a:t>
            </a:r>
          </a:p>
          <a:p>
            <a:pPr marL="342900" lvl="0" indent="-3429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dirty="0"/>
              <a:t>Do not occur in Conv 2x1. </a:t>
            </a:r>
          </a:p>
          <a:p>
            <a:pPr marL="342900" lvl="0" indent="-3429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dirty="0"/>
              <a:t>Lower MAC utilization with larger weight size.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8A4AE4F-46EF-4C1D-9CCE-93FAD9233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304806"/>
              </p:ext>
            </p:extLst>
          </p:nvPr>
        </p:nvGraphicFramePr>
        <p:xfrm>
          <a:off x="1886544" y="1196752"/>
          <a:ext cx="5370911" cy="3771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Visio" r:id="rId3" imgW="3634634" imgH="2552882" progId="Visio.Drawing.15">
                  <p:embed/>
                </p:oleObj>
              </mc:Choice>
              <mc:Fallback>
                <p:oleObj name="Visio" r:id="rId3" imgW="3634634" imgH="25528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6544" y="1196752"/>
                        <a:ext cx="5370911" cy="3771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12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DDR3 Interface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86942A-4329-4256-8C21-6C20BE788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4" y="1268760"/>
            <a:ext cx="7772252" cy="4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DDR3 Write Sequence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CCA004-A207-46D2-B91D-71377246E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14" y="1196752"/>
            <a:ext cx="5839172" cy="508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72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DDR3 Read Sequence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BBA97E-4281-4B04-B5D5-4B354305A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42" y="1895773"/>
            <a:ext cx="7606115" cy="306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5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Modification</a:t>
            </a:r>
            <a:r>
              <a:rPr lang="en-US" altLang="zh-CN" sz="2600" dirty="0"/>
              <a:t> I: Post-process Engine</a:t>
            </a:r>
            <a:endParaRPr lang="en-US" sz="26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F577B88-10FB-4FD4-976E-BF4A13800DB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12089" y="1196752"/>
          <a:ext cx="7319822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Visio" r:id="rId3" imgW="4762535" imgH="1920098" progId="Visio.Drawing.15">
                  <p:embed/>
                </p:oleObj>
              </mc:Choice>
              <mc:Fallback>
                <p:oleObj name="Visio" r:id="rId3" imgW="4762535" imgH="1920098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F577B88-10FB-4FD4-976E-BF4A13800D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2089" y="1196752"/>
                        <a:ext cx="7319822" cy="2952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5348F49-726D-44F8-9360-8C0351C476AC}"/>
              </a:ext>
            </a:extLst>
          </p:cNvPr>
          <p:cNvSpPr txBox="1"/>
          <p:nvPr/>
        </p:nvSpPr>
        <p:spPr>
          <a:xfrm>
            <a:off x="613871" y="4149080"/>
            <a:ext cx="7618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#MUL in Convolution/FC</a:t>
            </a:r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#MUL in Post Process</a:t>
            </a:r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pPr marL="342900" indent="-342900">
              <a:buAutoNum type="arabicPeriod"/>
            </a:pPr>
            <a:r>
              <a:rPr lang="en-US" altLang="zh-CN" sz="1600" b="1" dirty="0"/>
              <a:t>One-time BN/Bias/Act. Function/Element Process can be pipelined after convolution/FC calculation.</a:t>
            </a:r>
          </a:p>
          <a:p>
            <a:pPr marL="342900" indent="-342900">
              <a:buAutoNum type="arabicPeriod"/>
            </a:pPr>
            <a:r>
              <a:rPr lang="en-US" altLang="zh-CN" sz="1600" b="1" dirty="0"/>
              <a:t>Rest post process are computed by accessing the features </a:t>
            </a:r>
          </a:p>
          <a:p>
            <a:r>
              <a:rPr lang="en-US" altLang="zh-CN" sz="1600" b="1" dirty="0"/>
              <a:t>      from </a:t>
            </a:r>
            <a:r>
              <a:rPr lang="en-US" altLang="zh-CN" sz="1600" b="1" dirty="0" err="1"/>
              <a:t>FMemory</a:t>
            </a:r>
            <a:r>
              <a:rPr lang="en-US" altLang="zh-CN" sz="1600" b="1" dirty="0"/>
              <a:t> individually.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442142D-F138-42E9-A2A9-003DE59F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A3ADD2A-ED9E-4954-AA09-32A10FCDB52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13871" y="4494330"/>
          <a:ext cx="3528391" cy="380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r:id="rId5" imgW="2120760" imgH="228600" progId="Equation.KSEE3">
                  <p:embed/>
                </p:oleObj>
              </mc:Choice>
              <mc:Fallback>
                <p:oleObj r:id="rId5" imgW="2120760" imgH="228600" progId="Equation.KSEE3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AA3ADD2A-ED9E-4954-AA09-32A10FCDB5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71" y="4494330"/>
                        <a:ext cx="3528391" cy="3808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B66285CB-AA39-4357-B57F-3103A55BE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3765E4E-6A16-4F17-8274-C20E765343E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13871" y="5220456"/>
          <a:ext cx="2589977" cy="375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r:id="rId7" imgW="1574640" imgH="228600" progId="Equation.KSEE3">
                  <p:embed/>
                </p:oleObj>
              </mc:Choice>
              <mc:Fallback>
                <p:oleObj r:id="rId7" imgW="1574640" imgH="228600" progId="Equation.KSEE3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3765E4E-6A16-4F17-8274-C20E765343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71" y="5220456"/>
                        <a:ext cx="2589977" cy="375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4F9A315-0A82-4E98-AE1A-3D94E9BDD5FA}"/>
              </a:ext>
            </a:extLst>
          </p:cNvPr>
          <p:cNvSpPr txBox="1"/>
          <p:nvPr/>
        </p:nvSpPr>
        <p:spPr>
          <a:xfrm>
            <a:off x="4644008" y="4149080"/>
            <a:ext cx="358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Save 32 FP multipliers and adders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4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Modification</a:t>
            </a:r>
            <a:r>
              <a:rPr lang="en-US" altLang="zh-CN" sz="2600" dirty="0"/>
              <a:t> II: CRS Decoding</a:t>
            </a:r>
            <a:endParaRPr lang="en-US" sz="2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348F49-726D-44F8-9360-8C0351C476AC}"/>
              </a:ext>
            </a:extLst>
          </p:cNvPr>
          <p:cNvSpPr txBox="1"/>
          <p:nvPr/>
        </p:nvSpPr>
        <p:spPr>
          <a:xfrm>
            <a:off x="618792" y="5831160"/>
            <a:ext cx="7618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(c) Shift (4-16 decoder) before And : 32 4-16 decoders</a:t>
            </a:r>
          </a:p>
          <a:p>
            <a:r>
              <a:rPr lang="en-US" altLang="zh-CN" sz="1600" b="1" dirty="0"/>
              <a:t>(d) PE IDX Shift and IDX Set: 1 5-32 decoders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Save 16x decoding logic and intermediate result buffer (8.4x in Synthesis)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442142D-F138-42E9-A2A9-003DE59F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66285CB-AA39-4357-B57F-3103A55BE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AB2A8D4-6FFF-4B7B-BA10-D84E0DA769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9578"/>
              </p:ext>
            </p:extLst>
          </p:nvPr>
        </p:nvGraphicFramePr>
        <p:xfrm>
          <a:off x="1310009" y="1026840"/>
          <a:ext cx="6231661" cy="4616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Visio" r:id="rId3" imgW="5143606" imgH="3809921" progId="Visio.Drawing.15">
                  <p:embed/>
                </p:oleObj>
              </mc:Choice>
              <mc:Fallback>
                <p:oleObj name="Visio" r:id="rId3" imgW="5143606" imgH="380992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0009" y="1026840"/>
                        <a:ext cx="6231661" cy="4616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75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Debug I</a:t>
            </a:r>
            <a:r>
              <a:rPr lang="en-US" altLang="zh-CN" sz="2600" dirty="0"/>
              <a:t>: Clock gating</a:t>
            </a:r>
            <a:endParaRPr lang="en-US" sz="2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348F49-726D-44F8-9360-8C0351C476AC}"/>
              </a:ext>
            </a:extLst>
          </p:cNvPr>
          <p:cNvSpPr txBox="1"/>
          <p:nvPr/>
        </p:nvSpPr>
        <p:spPr>
          <a:xfrm>
            <a:off x="629645" y="4357027"/>
            <a:ext cx="7618040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/>
              <a:t>Computing multiplication in one MAC of Dual PE or Post-process Engine: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The adder logic in the diagram will inverse along with the multiplier output.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Add another ADD_SRC1 register to gate the adder.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442142D-F138-42E9-A2A9-003DE59F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66285CB-AA39-4357-B57F-3103A55BE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F022EA6-F3C5-45F5-8816-385A7798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38B3DE9-EBC1-4E20-9FFE-B77EA9743E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161088"/>
              </p:ext>
            </p:extLst>
          </p:nvPr>
        </p:nvGraphicFramePr>
        <p:xfrm>
          <a:off x="2872056" y="1232494"/>
          <a:ext cx="3461505" cy="2918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Visio" r:id="rId3" imgW="2430603" imgH="2049725" progId="Visio.Drawing.15">
                  <p:embed/>
                </p:oleObj>
              </mc:Choice>
              <mc:Fallback>
                <p:oleObj name="Visio" r:id="rId3" imgW="2430603" imgH="204972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056" y="1232494"/>
                        <a:ext cx="3461505" cy="2918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559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Debug II</a:t>
            </a:r>
            <a:r>
              <a:rPr lang="en-US" altLang="zh-CN" sz="2600" dirty="0"/>
              <a:t>: Dual PE Enable Signal</a:t>
            </a:r>
            <a:endParaRPr lang="en-US" sz="26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442142D-F138-42E9-A2A9-003DE59F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66285CB-AA39-4357-B57F-3103A55BE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F022EA6-F3C5-45F5-8816-385A7798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0B1AD-1B90-44C4-866B-EC5CFD6D2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D39BCC5-A273-4F3B-9D57-C843F539D4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353047"/>
              </p:ext>
            </p:extLst>
          </p:nvPr>
        </p:nvGraphicFramePr>
        <p:xfrm>
          <a:off x="1727684" y="1215479"/>
          <a:ext cx="5688632" cy="3072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Visio" r:id="rId3" imgW="3497686" imgH="1889823" progId="Visio.Drawing.15">
                  <p:embed/>
                </p:oleObj>
              </mc:Choice>
              <mc:Fallback>
                <p:oleObj name="Visio" r:id="rId3" imgW="3497686" imgH="188982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684" y="1215479"/>
                        <a:ext cx="5688632" cy="30728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AEC0FDB-FD63-4BB0-B0F5-ED65F88D09BB}"/>
              </a:ext>
            </a:extLst>
          </p:cNvPr>
          <p:cNvSpPr txBox="1"/>
          <p:nvPr/>
        </p:nvSpPr>
        <p:spPr>
          <a:xfrm>
            <a:off x="613870" y="4288321"/>
            <a:ext cx="7977877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/>
              <a:t>When processing FC/Conv without sparsity, the PE array receives synchronous PE enable signals (MUL_EB and ADD_EN).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The randomly distributed conflicted weights require asymmetric PE Enable signals.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474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DLA SoC A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13655" y="2767965"/>
            <a:ext cx="34785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CPU can not access DRAM directly;</a:t>
            </a:r>
          </a:p>
          <a:p>
            <a:r>
              <a:rPr lang="en-US" altLang="zh-CN" sz="1600" b="1" dirty="0"/>
              <a:t>Data on DRAM &lt;-&gt; DLA GB</a:t>
            </a:r>
          </a:p>
          <a:p>
            <a:r>
              <a:rPr lang="en-US" altLang="zh-CN" sz="1600" b="1" dirty="0"/>
              <a:t>&lt;-&gt; CPU;</a:t>
            </a:r>
          </a:p>
          <a:p>
            <a:endParaRPr lang="en-US" altLang="zh-CN" sz="1600" b="1" dirty="0"/>
          </a:p>
          <a:p>
            <a:r>
              <a:rPr lang="en-US" altLang="zh-CN" sz="1600" b="1" dirty="0"/>
              <a:t>The SoC must access the DLA on-chip buffer.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4045" y="1174115"/>
          <a:ext cx="4395470" cy="555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r:id="rId3" imgW="2040890" imgH="2580005" progId="Visio.Drawing.15">
                  <p:embed/>
                </p:oleObj>
              </mc:Choice>
              <mc:Fallback>
                <p:oleObj r:id="rId3" imgW="2040890" imgH="2580005" progId="Visio.Drawing.15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045" y="1174115"/>
                        <a:ext cx="4395470" cy="555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DLA SoC B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4045" y="4806950"/>
            <a:ext cx="797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CPU accesses DDR directly through AXI-4 and PHI bus.</a:t>
            </a:r>
          </a:p>
          <a:p>
            <a:r>
              <a:rPr lang="en-US" altLang="zh-CN" sz="1600" b="1" dirty="0"/>
              <a:t>CPU accesses DLA directly through AXI-4 and AXI-DLA bridge.</a:t>
            </a:r>
          </a:p>
          <a:p>
            <a:r>
              <a:rPr lang="en-US" altLang="zh-CN" sz="1600" b="1" dirty="0"/>
              <a:t>DLA accesses DDR directly through PHI bus.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29765" y="1026795"/>
          <a:ext cx="5346455" cy="37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r:id="rId3" imgW="2228850" imgH="1575435" progId="Visio.Drawing.15">
                  <p:embed/>
                </p:oleObj>
              </mc:Choice>
              <mc:Fallback>
                <p:oleObj r:id="rId3" imgW="2228850" imgH="1575435" progId="Visio.Drawing.15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9765" y="1026795"/>
                        <a:ext cx="5346455" cy="37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DLA Interface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4045" y="4806950"/>
            <a:ext cx="79787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Multiplex bus as Data and Address bus;</a:t>
            </a:r>
          </a:p>
          <a:p>
            <a:r>
              <a:rPr lang="en-US" altLang="zh-CN"/>
              <a:t>MOSI and MISO control signals indicate data transfer direction and connect with off-chip interface.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8930" y="2063115"/>
          <a:ext cx="8486422" cy="16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r:id="rId3" imgW="4661535" imgH="889635" progId="Visio.Drawing.15">
                  <p:embed/>
                </p:oleObj>
              </mc:Choice>
              <mc:Fallback>
                <p:oleObj r:id="rId3" imgW="4661535" imgH="889635" progId="Visio.Drawing.15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" y="2063115"/>
                        <a:ext cx="8486422" cy="16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DDR Rate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207135" y="1932940"/>
          <a:ext cx="6791325" cy="255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0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18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DDR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Bus Clock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(MHz)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Internal Rate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(MHz)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Transfer Rate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(MT/s)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Voltage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DDR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100-200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100-200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200-400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DDR2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200-533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100-266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400-1066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400-1066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100-266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800-2400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DDR4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800-1200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200-300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1600-5067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4a318247-9f19-4aee-8d68-9b2c5214c49b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728c11f-5553-40d6-b92c-6964102663ce}"/>
</p:tagLst>
</file>

<file path=ppt/theme/theme1.xml><?xml version="1.0" encoding="utf-8"?>
<a:theme xmlns:a="http://schemas.openxmlformats.org/drawingml/2006/main" name="BCRC PPT模板">
  <a:themeElements>
    <a:clrScheme name="RWTH">
      <a:dk1>
        <a:sysClr val="windowText" lastClr="000000"/>
      </a:dk1>
      <a:lt1>
        <a:sysClr val="window" lastClr="FFFFFF"/>
      </a:lt1>
      <a:dk2>
        <a:srgbClr val="00549F"/>
      </a:dk2>
      <a:lt2>
        <a:srgbClr val="EEECE1"/>
      </a:lt2>
      <a:accent1>
        <a:srgbClr val="00549F"/>
      </a:accent1>
      <a:accent2>
        <a:srgbClr val="C0504D"/>
      </a:accent2>
      <a:accent3>
        <a:srgbClr val="9BBB59"/>
      </a:accent3>
      <a:accent4>
        <a:srgbClr val="8064A2"/>
      </a:accent4>
      <a:accent5>
        <a:srgbClr val="8EBAE5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1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FDU2</Template>
  <TotalTime>229</TotalTime>
  <Words>540</Words>
  <Application>Microsoft Office PowerPoint</Application>
  <PresentationFormat>全屏显示(4:3)</PresentationFormat>
  <Paragraphs>102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ヒラギノ角ゴ Pro W3</vt:lpstr>
      <vt:lpstr>黑体</vt:lpstr>
      <vt:lpstr>Arial</vt:lpstr>
      <vt:lpstr>Wingdings</vt:lpstr>
      <vt:lpstr>BCRC PPT模板</vt:lpstr>
      <vt:lpstr>Visio</vt:lpstr>
      <vt:lpstr>Equation.KSEE3</vt:lpstr>
      <vt:lpstr>Microsoft Visio Drawing</vt:lpstr>
      <vt:lpstr>Microsoft Visio 绘图</vt:lpstr>
      <vt:lpstr>Modification I: Post-proces Engine</vt:lpstr>
      <vt:lpstr>Modification I: Post-process Engine</vt:lpstr>
      <vt:lpstr>Modification II: CRS Decoding</vt:lpstr>
      <vt:lpstr>Debug I: Clock gating</vt:lpstr>
      <vt:lpstr>Debug II: Dual PE Enable Signal</vt:lpstr>
      <vt:lpstr>DLA SoC A</vt:lpstr>
      <vt:lpstr>DLA SoC B</vt:lpstr>
      <vt:lpstr>DLA Interface</vt:lpstr>
      <vt:lpstr>DDR Rate</vt:lpstr>
      <vt:lpstr>Next Plan</vt:lpstr>
      <vt:lpstr>PowerPoint 演示文稿</vt:lpstr>
      <vt:lpstr>Debug I: Padding</vt:lpstr>
      <vt:lpstr>Debug II: Conv Enable near Computing Completion</vt:lpstr>
      <vt:lpstr>DDR3 Interface</vt:lpstr>
      <vt:lpstr>DDR3 Write Sequence</vt:lpstr>
      <vt:lpstr>DDR3 Read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Multi-channel Neural Recording System</dc:title>
  <dc:creator>Yu Wang</dc:creator>
  <cp:lastModifiedBy>Shiwei Liu</cp:lastModifiedBy>
  <cp:revision>1339</cp:revision>
  <dcterms:created xsi:type="dcterms:W3CDTF">2016-12-26T10:45:00Z</dcterms:created>
  <dcterms:modified xsi:type="dcterms:W3CDTF">2020-03-08T04:03:08Z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