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58" r:id="rId3"/>
    <p:sldId id="302" r:id="rId4"/>
    <p:sldId id="303" r:id="rId5"/>
    <p:sldId id="304" r:id="rId6"/>
    <p:sldId id="306" r:id="rId7"/>
    <p:sldId id="308" r:id="rId8"/>
    <p:sldId id="307" r:id="rId9"/>
    <p:sldId id="309" r:id="rId10"/>
    <p:sldId id="27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8A"/>
    <a:srgbClr val="335899"/>
    <a:srgbClr val="3F6AB7"/>
    <a:srgbClr val="7991CE"/>
    <a:srgbClr val="B3BEDF"/>
    <a:srgbClr val="0171C5"/>
    <a:srgbClr val="7E3A66"/>
    <a:srgbClr val="7E6CC3"/>
    <a:srgbClr val="68578F"/>
    <a:srgbClr val="3F5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846" y="102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2019869" y="5501898"/>
            <a:ext cx="10172131" cy="1284102"/>
          </a:xfrm>
          <a:prstGeom prst="roundRect">
            <a:avLst>
              <a:gd name="adj" fmla="val 0"/>
            </a:avLst>
          </a:prstGeom>
          <a:solidFill>
            <a:srgbClr val="004F8A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0" y="5501898"/>
            <a:ext cx="3048000" cy="1284102"/>
          </a:xfrm>
          <a:custGeom>
            <a:avLst/>
            <a:gdLst>
              <a:gd name="connsiteX0" fmla="*/ 0 w 3036468"/>
              <a:gd name="connsiteY0" fmla="*/ 0 h 1800000"/>
              <a:gd name="connsiteX1" fmla="*/ 3036468 w 3036468"/>
              <a:gd name="connsiteY1" fmla="*/ 0 h 1800000"/>
              <a:gd name="connsiteX2" fmla="*/ 2061536 w 3036468"/>
              <a:gd name="connsiteY2" fmla="*/ 1800000 h 1800000"/>
              <a:gd name="connsiteX3" fmla="*/ 0 w 3036468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6468" h="1800000">
                <a:moveTo>
                  <a:pt x="0" y="0"/>
                </a:moveTo>
                <a:lnTo>
                  <a:pt x="3036468" y="0"/>
                </a:lnTo>
                <a:lnTo>
                  <a:pt x="2061536" y="1800000"/>
                </a:lnTo>
                <a:lnTo>
                  <a:pt x="0" y="1800000"/>
                </a:lnTo>
                <a:close/>
              </a:path>
            </a:pathLst>
          </a:cu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5429898"/>
            <a:ext cx="12192000" cy="72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3201" y="5970198"/>
            <a:ext cx="9448799" cy="522360"/>
          </a:xfr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62" y="5611454"/>
            <a:ext cx="1100407" cy="110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47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>
            <a:off x="0" y="72000"/>
            <a:ext cx="1095825" cy="914400"/>
          </a:xfrm>
          <a:custGeom>
            <a:avLst/>
            <a:gdLst>
              <a:gd name="connsiteX0" fmla="*/ 0 w 1095825"/>
              <a:gd name="connsiteY0" fmla="*/ 0 h 914400"/>
              <a:gd name="connsiteX1" fmla="*/ 1095825 w 1095825"/>
              <a:gd name="connsiteY1" fmla="*/ 0 h 914400"/>
              <a:gd name="connsiteX2" fmla="*/ 608144 w 1095825"/>
              <a:gd name="connsiteY2" fmla="*/ 914400 h 914400"/>
              <a:gd name="connsiteX3" fmla="*/ 0 w 109582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825" h="914400">
                <a:moveTo>
                  <a:pt x="0" y="0"/>
                </a:moveTo>
                <a:lnTo>
                  <a:pt x="1095825" y="0"/>
                </a:lnTo>
                <a:lnTo>
                  <a:pt x="60814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2" y="238790"/>
            <a:ext cx="528467" cy="5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41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813176" cy="6858000"/>
          </a:xfrm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682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0" y="72000"/>
            <a:ext cx="1095825" cy="914400"/>
          </a:xfrm>
          <a:custGeom>
            <a:avLst/>
            <a:gdLst>
              <a:gd name="connsiteX0" fmla="*/ 0 w 1095825"/>
              <a:gd name="connsiteY0" fmla="*/ 0 h 914400"/>
              <a:gd name="connsiteX1" fmla="*/ 1095825 w 1095825"/>
              <a:gd name="connsiteY1" fmla="*/ 0 h 914400"/>
              <a:gd name="connsiteX2" fmla="*/ 608144 w 1095825"/>
              <a:gd name="connsiteY2" fmla="*/ 914400 h 914400"/>
              <a:gd name="connsiteX3" fmla="*/ 0 w 109582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825" h="914400">
                <a:moveTo>
                  <a:pt x="0" y="0"/>
                </a:moveTo>
                <a:lnTo>
                  <a:pt x="1095825" y="0"/>
                </a:lnTo>
                <a:lnTo>
                  <a:pt x="60814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2" y="238790"/>
            <a:ext cx="528467" cy="5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97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789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rgbClr val="00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845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1" y="1"/>
            <a:ext cx="10468725" cy="9525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096000" y="6108700"/>
            <a:ext cx="6096000" cy="7493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5F89-3C37-49A6-B7CC-41D189EEC0B1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001C-556A-4238-A7E0-2B72E20C5D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6350" y="5349875"/>
            <a:ext cx="8286750" cy="1511300"/>
          </a:xfrm>
          <a:custGeom>
            <a:avLst/>
            <a:gdLst>
              <a:gd name="connsiteX0" fmla="*/ 0 w 7404100"/>
              <a:gd name="connsiteY0" fmla="*/ 0 h 1498600"/>
              <a:gd name="connsiteX1" fmla="*/ 7404100 w 7404100"/>
              <a:gd name="connsiteY1" fmla="*/ 0 h 1498600"/>
              <a:gd name="connsiteX2" fmla="*/ 7404100 w 7404100"/>
              <a:gd name="connsiteY2" fmla="*/ 1498600 h 1498600"/>
              <a:gd name="connsiteX3" fmla="*/ 0 w 7404100"/>
              <a:gd name="connsiteY3" fmla="*/ 1498600 h 1498600"/>
              <a:gd name="connsiteX4" fmla="*/ 0 w 7404100"/>
              <a:gd name="connsiteY4" fmla="*/ 0 h 1498600"/>
              <a:gd name="connsiteX0" fmla="*/ 0 w 7404100"/>
              <a:gd name="connsiteY0" fmla="*/ 0 h 1498600"/>
              <a:gd name="connsiteX1" fmla="*/ 6121400 w 7404100"/>
              <a:gd name="connsiteY1" fmla="*/ 0 h 1498600"/>
              <a:gd name="connsiteX2" fmla="*/ 7404100 w 7404100"/>
              <a:gd name="connsiteY2" fmla="*/ 1498600 h 1498600"/>
              <a:gd name="connsiteX3" fmla="*/ 0 w 7404100"/>
              <a:gd name="connsiteY3" fmla="*/ 1498600 h 1498600"/>
              <a:gd name="connsiteX4" fmla="*/ 0 w 7404100"/>
              <a:gd name="connsiteY4" fmla="*/ 0 h 1498600"/>
              <a:gd name="connsiteX0" fmla="*/ 0 w 8280400"/>
              <a:gd name="connsiteY0" fmla="*/ 0 h 1511300"/>
              <a:gd name="connsiteX1" fmla="*/ 6121400 w 8280400"/>
              <a:gd name="connsiteY1" fmla="*/ 0 h 1511300"/>
              <a:gd name="connsiteX2" fmla="*/ 8280400 w 8280400"/>
              <a:gd name="connsiteY2" fmla="*/ 1511300 h 1511300"/>
              <a:gd name="connsiteX3" fmla="*/ 0 w 8280400"/>
              <a:gd name="connsiteY3" fmla="*/ 1498600 h 1511300"/>
              <a:gd name="connsiteX4" fmla="*/ 0 w 8280400"/>
              <a:gd name="connsiteY4" fmla="*/ 0 h 1511300"/>
              <a:gd name="connsiteX0" fmla="*/ 6350 w 8286750"/>
              <a:gd name="connsiteY0" fmla="*/ 0 h 1511300"/>
              <a:gd name="connsiteX1" fmla="*/ 6127750 w 8286750"/>
              <a:gd name="connsiteY1" fmla="*/ 0 h 1511300"/>
              <a:gd name="connsiteX2" fmla="*/ 8286750 w 8286750"/>
              <a:gd name="connsiteY2" fmla="*/ 1511300 h 1511300"/>
              <a:gd name="connsiteX3" fmla="*/ 0 w 8286750"/>
              <a:gd name="connsiteY3" fmla="*/ 1504950 h 1511300"/>
              <a:gd name="connsiteX4" fmla="*/ 6350 w 8286750"/>
              <a:gd name="connsiteY4" fmla="*/ 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6750" h="1511300">
                <a:moveTo>
                  <a:pt x="6350" y="0"/>
                </a:moveTo>
                <a:lnTo>
                  <a:pt x="6127750" y="0"/>
                </a:lnTo>
                <a:lnTo>
                  <a:pt x="8286750" y="1511300"/>
                </a:lnTo>
                <a:lnTo>
                  <a:pt x="0" y="1504950"/>
                </a:lnTo>
                <a:cubicBezTo>
                  <a:pt x="2117" y="1003300"/>
                  <a:pt x="4233" y="501650"/>
                  <a:pt x="6350" y="0"/>
                </a:cubicBezTo>
                <a:close/>
              </a:path>
            </a:pathLst>
          </a:custGeom>
          <a:solidFill>
            <a:srgbClr val="017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0121900" y="0"/>
            <a:ext cx="2070100" cy="825500"/>
          </a:xfrm>
          <a:custGeom>
            <a:avLst/>
            <a:gdLst>
              <a:gd name="connsiteX0" fmla="*/ 0 w 2692400"/>
              <a:gd name="connsiteY0" fmla="*/ 0 h 825500"/>
              <a:gd name="connsiteX1" fmla="*/ 2692400 w 2692400"/>
              <a:gd name="connsiteY1" fmla="*/ 0 h 825500"/>
              <a:gd name="connsiteX2" fmla="*/ 2692400 w 2692400"/>
              <a:gd name="connsiteY2" fmla="*/ 825500 h 825500"/>
              <a:gd name="connsiteX3" fmla="*/ 0 w 2692400"/>
              <a:gd name="connsiteY3" fmla="*/ 825500 h 825500"/>
              <a:gd name="connsiteX4" fmla="*/ 0 w 2692400"/>
              <a:gd name="connsiteY4" fmla="*/ 0 h 825500"/>
              <a:gd name="connsiteX0" fmla="*/ 0 w 2692400"/>
              <a:gd name="connsiteY0" fmla="*/ 0 h 825500"/>
              <a:gd name="connsiteX1" fmla="*/ 2692400 w 2692400"/>
              <a:gd name="connsiteY1" fmla="*/ 0 h 825500"/>
              <a:gd name="connsiteX2" fmla="*/ 2692400 w 2692400"/>
              <a:gd name="connsiteY2" fmla="*/ 825500 h 825500"/>
              <a:gd name="connsiteX3" fmla="*/ 965200 w 2692400"/>
              <a:gd name="connsiteY3" fmla="*/ 825500 h 825500"/>
              <a:gd name="connsiteX4" fmla="*/ 0 w 2692400"/>
              <a:gd name="connsiteY4" fmla="*/ 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400" h="825500">
                <a:moveTo>
                  <a:pt x="0" y="0"/>
                </a:moveTo>
                <a:lnTo>
                  <a:pt x="2692400" y="0"/>
                </a:lnTo>
                <a:lnTo>
                  <a:pt x="2692400" y="825500"/>
                </a:lnTo>
                <a:lnTo>
                  <a:pt x="965200" y="825500"/>
                </a:lnTo>
                <a:lnTo>
                  <a:pt x="0" y="0"/>
                </a:lnTo>
                <a:close/>
              </a:path>
            </a:pathLst>
          </a:custGeom>
          <a:solidFill>
            <a:srgbClr val="017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3699" y="5816203"/>
            <a:ext cx="6355444" cy="800893"/>
          </a:xfr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53400" y="6285706"/>
            <a:ext cx="3966030" cy="5064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625" y="34567"/>
            <a:ext cx="754150" cy="756366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126999" y="5718629"/>
            <a:ext cx="139701" cy="95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936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2000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B26E-7550-4A68-B9ED-0930F4C79F79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59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3698" y="5816203"/>
            <a:ext cx="6896335" cy="800893"/>
          </a:xfrm>
        </p:spPr>
        <p:txBody>
          <a:bodyPr/>
          <a:lstStyle/>
          <a:p>
            <a:r>
              <a:rPr lang="en-US" altLang="zh-CN" dirty="0"/>
              <a:t>Language Model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董永川 </a:t>
            </a:r>
            <a:r>
              <a:rPr lang="en-US" altLang="zh-CN" dirty="0"/>
              <a:t>2018.10.31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245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337836" y="1629000"/>
            <a:ext cx="3600000" cy="3600000"/>
          </a:xfrm>
          <a:prstGeom prst="ellipse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19509" y="2828835"/>
            <a:ext cx="3236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THANKS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97836" y="2828835"/>
            <a:ext cx="28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697836" y="4029164"/>
            <a:ext cx="28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4436036" y="1743300"/>
            <a:ext cx="3403600" cy="34036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682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/>
          <a:p>
            <a:r>
              <a:rPr lang="en-US" altLang="zh-CN" dirty="0"/>
              <a:t>N-gram Model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65885C-7C3D-4202-B9EF-B702F421F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12" y="2500096"/>
            <a:ext cx="7734300" cy="74295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979CF94-899C-470B-BC4D-0B0652E08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937" y="1260606"/>
            <a:ext cx="81824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一个语言模型通常构建为字符串s的概率分布p(s)，这里的p(s)实际上反映的是s作为一个句子出现的概率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这里的概率指的是组成字符串的这个组合，在训练语料中出现的似然，与句子是否合乎语法无关。假设训练语料来自于人类的语言，那么可以认为这个概率是的是一句话是否是人话的概率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p(s)实际求解的是按顺序组成的字符串的联合概率，利用贝叶斯公式，分解如下：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CB566C-AF2C-4743-A813-6A88736F4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937" y="3566019"/>
            <a:ext cx="3781425" cy="194554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369EBA2-E2B8-41BC-8151-A6FF2D87B7B9}"/>
              </a:ext>
            </a:extLst>
          </p:cNvPr>
          <p:cNvSpPr/>
          <p:nvPr/>
        </p:nvSpPr>
        <p:spPr>
          <a:xfrm>
            <a:off x="5257799" y="382570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MR10"/>
              </a:rPr>
              <a:t>where </a:t>
            </a:r>
            <a:r>
              <a:rPr lang="en-US" altLang="zh-CN" dirty="0">
                <a:latin typeface="CMMI10"/>
              </a:rPr>
              <a:t>C</a:t>
            </a:r>
            <a:r>
              <a:rPr lang="en-US" altLang="zh-CN" dirty="0">
                <a:latin typeface="CMR10"/>
              </a:rPr>
              <a:t>(</a:t>
            </a:r>
            <a:r>
              <a:rPr lang="en-US" altLang="zh-CN" dirty="0">
                <a:latin typeface="CMMI10"/>
              </a:rPr>
              <a:t>HA</a:t>
            </a:r>
            <a:r>
              <a:rPr lang="en-US" altLang="zh-CN" dirty="0">
                <a:latin typeface="CMR10"/>
              </a:rPr>
              <a:t>) is the number of times that the </a:t>
            </a:r>
            <a:r>
              <a:rPr lang="en-US" altLang="zh-CN" dirty="0">
                <a:latin typeface="CMMI10"/>
              </a:rPr>
              <a:t>HA </a:t>
            </a:r>
            <a:r>
              <a:rPr lang="en-US" altLang="zh-CN" dirty="0">
                <a:latin typeface="CMR10"/>
              </a:rPr>
              <a:t>sequence of words has occurred in the training data. </a:t>
            </a:r>
          </a:p>
          <a:p>
            <a:r>
              <a:rPr lang="en-US" altLang="zh-CN" dirty="0">
                <a:latin typeface="CMR10"/>
              </a:rPr>
              <a:t>As many of these probability estimates are going to be zero (for all words that were not seen in the training data in a particular context </a:t>
            </a:r>
            <a:r>
              <a:rPr lang="en-US" altLang="zh-CN" dirty="0">
                <a:latin typeface="CMMI10"/>
              </a:rPr>
              <a:t>H</a:t>
            </a:r>
            <a:r>
              <a:rPr lang="en-US" altLang="zh-CN" dirty="0">
                <a:latin typeface="CMR10"/>
              </a:rPr>
              <a:t>), smoothing needs to be applied.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499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49694-F8EF-409C-AA2F-10A2E892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N-gram Model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4565FA-B2C7-432D-94F0-1E16623AA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86400"/>
            <a:ext cx="11582400" cy="57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26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7551B-AB52-4C8B-BDF5-3145CABD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N-gram Model </a:t>
            </a:r>
            <a:r>
              <a:rPr lang="zh-CN" altLang="en-US" dirty="0"/>
              <a:t>缺点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929640-17B6-4649-A75F-FDB45DE23D4F}"/>
              </a:ext>
            </a:extLst>
          </p:cNvPr>
          <p:cNvSpPr txBox="1"/>
          <p:nvPr/>
        </p:nvSpPr>
        <p:spPr>
          <a:xfrm>
            <a:off x="1095824" y="1191237"/>
            <a:ext cx="10257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自由参数指数级增长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考虑的词较少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没有考虑词之间的相似性</a:t>
            </a:r>
          </a:p>
        </p:txBody>
      </p:sp>
    </p:spTree>
    <p:extLst>
      <p:ext uri="{BB962C8B-B14F-4D97-AF65-F5344CB8AC3E}">
        <p14:creationId xmlns:p14="http://schemas.microsoft.com/office/powerpoint/2010/main" val="2212018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96123-BD23-487D-A655-260C9742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NN Model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8EA7C7-6124-4538-AF04-707C46545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24" y="986400"/>
            <a:ext cx="6631322" cy="53472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68B9EB9-1633-40A0-A122-A072510B6BF8}"/>
              </a:ext>
            </a:extLst>
          </p:cNvPr>
          <p:cNvSpPr/>
          <p:nvPr/>
        </p:nvSpPr>
        <p:spPr>
          <a:xfrm>
            <a:off x="7960266" y="1515554"/>
            <a:ext cx="35604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1.associate with each word in the vocabulary a distributed “feature vector” (a real valued vector ), there by creating a notion of similarity between words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2. express the joint probability     function of word sequences in terms of the feature vectors of these words in the sequence</a:t>
            </a:r>
          </a:p>
          <a:p>
            <a:endParaRPr lang="en-US" altLang="zh-CN" dirty="0"/>
          </a:p>
          <a:p>
            <a:r>
              <a:rPr lang="en-US" altLang="zh-CN" dirty="0"/>
              <a:t>3. learn simultaneously the word feature vectors and the parameters of that function.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951D92-B851-43CC-9C22-4D23365E3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706" y="1104507"/>
            <a:ext cx="31908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45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6512D-6A21-49ED-9304-488FF1C7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 Model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80DF79-7E2E-46A9-9AD6-C14C48E76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986400"/>
            <a:ext cx="5257799" cy="52626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EEBC2C-F5C5-48CE-9457-1F5579BC3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379" y="2449585"/>
            <a:ext cx="5181600" cy="10486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5618A8-9B83-4F99-9393-9F8205C76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842" y="859823"/>
            <a:ext cx="5400675" cy="15897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AF7F17-F53D-42E3-86DC-688F74D57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454" y="3653395"/>
            <a:ext cx="3981450" cy="6191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445EFD-F7DC-4287-B5EC-2B62FBC62B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1945" y="4484498"/>
            <a:ext cx="2438400" cy="6286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FA4D1DF-1127-4CE2-9590-A4567386C8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9414" y="5386699"/>
            <a:ext cx="52197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20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1DC03-DA65-4D96-8CD5-546FEF8E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 Model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1A81C7-431A-44B3-A28E-212861C6FF76}"/>
              </a:ext>
            </a:extLst>
          </p:cNvPr>
          <p:cNvSpPr/>
          <p:nvPr/>
        </p:nvSpPr>
        <p:spPr>
          <a:xfrm>
            <a:off x="1095824" y="1859340"/>
            <a:ext cx="106068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MR10"/>
              </a:rPr>
              <a:t>1. Set time counter </a:t>
            </a:r>
            <a:r>
              <a:rPr lang="en-US" altLang="zh-CN" sz="2400" dirty="0">
                <a:latin typeface="CMMI10"/>
              </a:rPr>
              <a:t>t </a:t>
            </a:r>
            <a:r>
              <a:rPr lang="en-US" altLang="zh-CN" sz="2400" dirty="0">
                <a:latin typeface="CMR10"/>
              </a:rPr>
              <a:t>= 0, initialize state of the neurons in the hidden layer </a:t>
            </a:r>
            <a:r>
              <a:rPr lang="en-US" altLang="zh-CN" sz="2400" dirty="0">
                <a:latin typeface="CMBX10"/>
              </a:rPr>
              <a:t>s</a:t>
            </a:r>
            <a:r>
              <a:rPr lang="en-US" altLang="zh-CN" sz="2400" dirty="0">
                <a:latin typeface="CMR10"/>
              </a:rPr>
              <a:t>(</a:t>
            </a:r>
            <a:r>
              <a:rPr lang="en-US" altLang="zh-CN" sz="2400" dirty="0">
                <a:latin typeface="CMMI10"/>
              </a:rPr>
              <a:t>t</a:t>
            </a:r>
            <a:r>
              <a:rPr lang="en-US" altLang="zh-CN" sz="2400" dirty="0">
                <a:latin typeface="CMR10"/>
              </a:rPr>
              <a:t>) to 1</a:t>
            </a:r>
          </a:p>
          <a:p>
            <a:r>
              <a:rPr lang="en-US" altLang="zh-CN" sz="2400" dirty="0">
                <a:latin typeface="CMR10"/>
              </a:rPr>
              <a:t>2. Increase time counter </a:t>
            </a:r>
            <a:r>
              <a:rPr lang="en-US" altLang="zh-CN" sz="2400" dirty="0">
                <a:latin typeface="CMMI10"/>
              </a:rPr>
              <a:t>t </a:t>
            </a:r>
            <a:r>
              <a:rPr lang="en-US" altLang="zh-CN" sz="2400" dirty="0">
                <a:latin typeface="CMR10"/>
              </a:rPr>
              <a:t>by 1</a:t>
            </a:r>
          </a:p>
          <a:p>
            <a:r>
              <a:rPr lang="en-US" altLang="zh-CN" sz="2400" dirty="0">
                <a:latin typeface="CMR10"/>
              </a:rPr>
              <a:t>3. Present at the input layer </a:t>
            </a:r>
            <a:r>
              <a:rPr lang="en-US" altLang="zh-CN" sz="2400" dirty="0">
                <a:latin typeface="CMBX10"/>
              </a:rPr>
              <a:t>w</a:t>
            </a:r>
            <a:r>
              <a:rPr lang="en-US" altLang="zh-CN" sz="2400" dirty="0">
                <a:latin typeface="CMR10"/>
              </a:rPr>
              <a:t>(</a:t>
            </a:r>
            <a:r>
              <a:rPr lang="en-US" altLang="zh-CN" sz="2400" dirty="0">
                <a:latin typeface="CMMI10"/>
              </a:rPr>
              <a:t>t</a:t>
            </a:r>
            <a:r>
              <a:rPr lang="en-US" altLang="zh-CN" sz="2400" dirty="0">
                <a:latin typeface="CMR10"/>
              </a:rPr>
              <a:t>) the current word </a:t>
            </a:r>
            <a:r>
              <a:rPr lang="en-US" altLang="zh-CN" sz="2400" dirty="0" err="1">
                <a:latin typeface="CMMI10"/>
              </a:rPr>
              <a:t>w</a:t>
            </a:r>
            <a:r>
              <a:rPr lang="en-US" altLang="zh-CN" sz="2400" dirty="0" err="1">
                <a:latin typeface="CMMI8"/>
              </a:rPr>
              <a:t>t</a:t>
            </a:r>
            <a:endParaRPr lang="en-US" altLang="zh-CN" sz="2400" dirty="0">
              <a:latin typeface="CMMI8"/>
            </a:endParaRPr>
          </a:p>
          <a:p>
            <a:r>
              <a:rPr lang="en-US" altLang="zh-CN" sz="2400" dirty="0">
                <a:latin typeface="CMR10"/>
              </a:rPr>
              <a:t>4. Copy the state of the hidden layer </a:t>
            </a:r>
            <a:r>
              <a:rPr lang="en-US" altLang="zh-CN" sz="2400" dirty="0">
                <a:latin typeface="CMBX10"/>
              </a:rPr>
              <a:t>s</a:t>
            </a:r>
            <a:r>
              <a:rPr lang="en-US" altLang="zh-CN" sz="2400" dirty="0">
                <a:latin typeface="CMR10"/>
              </a:rPr>
              <a:t>(</a:t>
            </a:r>
            <a:r>
              <a:rPr lang="en-US" altLang="zh-CN" sz="2400" dirty="0">
                <a:latin typeface="CMMI10"/>
              </a:rPr>
              <a:t>t</a:t>
            </a:r>
            <a:r>
              <a:rPr lang="zh-CN" altLang="en-US" sz="2400" dirty="0">
                <a:latin typeface="CMSY10"/>
              </a:rPr>
              <a:t>􀀀</a:t>
            </a:r>
            <a:r>
              <a:rPr lang="en-US" altLang="zh-CN" sz="2400" dirty="0">
                <a:latin typeface="CMR10"/>
              </a:rPr>
              <a:t>1) to the input layer</a:t>
            </a:r>
          </a:p>
          <a:p>
            <a:r>
              <a:rPr lang="en-US" altLang="zh-CN" sz="2400" dirty="0">
                <a:latin typeface="CMR10"/>
              </a:rPr>
              <a:t>5. Perform forward pass as described in the previous section to obtain </a:t>
            </a:r>
            <a:r>
              <a:rPr lang="en-US" altLang="zh-CN" sz="2400" dirty="0">
                <a:latin typeface="CMBX10"/>
              </a:rPr>
              <a:t>s</a:t>
            </a:r>
            <a:r>
              <a:rPr lang="en-US" altLang="zh-CN" sz="2400" dirty="0">
                <a:latin typeface="CMR10"/>
              </a:rPr>
              <a:t>(</a:t>
            </a:r>
            <a:r>
              <a:rPr lang="en-US" altLang="zh-CN" sz="2400" dirty="0">
                <a:latin typeface="CMMI10"/>
              </a:rPr>
              <a:t>t</a:t>
            </a:r>
            <a:r>
              <a:rPr lang="en-US" altLang="zh-CN" sz="2400" dirty="0">
                <a:latin typeface="CMR10"/>
              </a:rPr>
              <a:t>) and </a:t>
            </a:r>
            <a:r>
              <a:rPr lang="en-US" altLang="zh-CN" sz="2400" dirty="0">
                <a:latin typeface="CMBX10"/>
              </a:rPr>
              <a:t>y</a:t>
            </a:r>
            <a:r>
              <a:rPr lang="en-US" altLang="zh-CN" sz="2400" dirty="0">
                <a:latin typeface="CMR10"/>
              </a:rPr>
              <a:t>(</a:t>
            </a:r>
            <a:r>
              <a:rPr lang="en-US" altLang="zh-CN" sz="2400" dirty="0">
                <a:latin typeface="CMMI10"/>
              </a:rPr>
              <a:t>t</a:t>
            </a:r>
            <a:r>
              <a:rPr lang="en-US" altLang="zh-CN" sz="2400" dirty="0">
                <a:latin typeface="CMR10"/>
              </a:rPr>
              <a:t>)</a:t>
            </a:r>
          </a:p>
          <a:p>
            <a:r>
              <a:rPr lang="en-US" altLang="zh-CN" sz="2400" dirty="0">
                <a:latin typeface="CMR10"/>
              </a:rPr>
              <a:t>6. Compute gradient of error </a:t>
            </a:r>
            <a:r>
              <a:rPr lang="en-US" altLang="zh-CN" sz="2400" dirty="0">
                <a:latin typeface="CMBX10"/>
              </a:rPr>
              <a:t>e</a:t>
            </a:r>
            <a:r>
              <a:rPr lang="en-US" altLang="zh-CN" sz="2400" dirty="0">
                <a:latin typeface="CMR10"/>
              </a:rPr>
              <a:t>(</a:t>
            </a:r>
            <a:r>
              <a:rPr lang="en-US" altLang="zh-CN" sz="2400" dirty="0">
                <a:latin typeface="CMMI10"/>
              </a:rPr>
              <a:t>t</a:t>
            </a:r>
            <a:r>
              <a:rPr lang="en-US" altLang="zh-CN" sz="2400" dirty="0">
                <a:latin typeface="CMR10"/>
              </a:rPr>
              <a:t>) in the output layer</a:t>
            </a:r>
          </a:p>
          <a:p>
            <a:r>
              <a:rPr lang="en-US" altLang="zh-CN" sz="2400" dirty="0">
                <a:latin typeface="CMR10"/>
              </a:rPr>
              <a:t>7. Propagate error back through the neural network and change weights accordingly</a:t>
            </a:r>
          </a:p>
          <a:p>
            <a:r>
              <a:rPr lang="en-US" altLang="zh-CN" sz="2400" dirty="0">
                <a:latin typeface="CMR10"/>
              </a:rPr>
              <a:t>8. If not all training examples were processed, go to step 2</a:t>
            </a: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A7652C-BCAB-4A85-AF5A-E3CFC8113359}"/>
              </a:ext>
            </a:extLst>
          </p:cNvPr>
          <p:cNvSpPr/>
          <p:nvPr/>
        </p:nvSpPr>
        <p:spPr>
          <a:xfrm>
            <a:off x="1095824" y="1238204"/>
            <a:ext cx="4262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MR10"/>
              </a:rPr>
              <a:t>RNN for one epoch is performed as follows: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132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50FFF-E132-436A-930F-509BEF33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 err="1"/>
              <a:t>BackPropagation</a:t>
            </a:r>
            <a:r>
              <a:rPr lang="en-US" altLang="zh-CN" b="0" dirty="0"/>
              <a:t> (BP</a:t>
            </a:r>
            <a:r>
              <a:rPr lang="zh-CN" altLang="en-US" b="0" dirty="0"/>
              <a:t>）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609EBB-1ED7-4242-9125-E6DD71499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24" y="1105087"/>
            <a:ext cx="3190875" cy="914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56339D7-4133-40F8-8986-9C44F4DD33CF}"/>
              </a:ext>
            </a:extLst>
          </p:cNvPr>
          <p:cNvSpPr/>
          <p:nvPr/>
        </p:nvSpPr>
        <p:spPr>
          <a:xfrm>
            <a:off x="4138568" y="1303849"/>
            <a:ext cx="1939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MR10"/>
              </a:rPr>
              <a:t>objective function.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384DB7-D3A0-4EF5-B2F0-EC3C14743BC6}"/>
              </a:ext>
            </a:extLst>
          </p:cNvPr>
          <p:cNvSpPr/>
          <p:nvPr/>
        </p:nvSpPr>
        <p:spPr>
          <a:xfrm>
            <a:off x="6014917" y="131579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latin typeface="CMMI10"/>
              </a:rPr>
              <a:t>l</a:t>
            </a:r>
            <a:r>
              <a:rPr lang="en-US" altLang="zh-CN" sz="1100" dirty="0" err="1">
                <a:latin typeface="CMMI8"/>
              </a:rPr>
              <a:t>t</a:t>
            </a:r>
            <a:r>
              <a:rPr lang="en-US" altLang="zh-CN" sz="1100" dirty="0">
                <a:latin typeface="CMMI8"/>
              </a:rPr>
              <a:t> </a:t>
            </a:r>
            <a:r>
              <a:rPr lang="en-US" altLang="zh-CN" dirty="0">
                <a:latin typeface="CMR10"/>
              </a:rPr>
              <a:t>is the index of the correct predicted word for the t sample.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6F1903-BD8A-40D8-B38D-80A7C1EF6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851" y="2138174"/>
            <a:ext cx="2705100" cy="581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AB2631-3405-49CC-A37A-8CFFDD1C7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851" y="2952750"/>
            <a:ext cx="4143375" cy="476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868A259-69FA-43B3-9045-9507ED84D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824" y="3605187"/>
            <a:ext cx="5743575" cy="6286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D43186-02B4-496D-824A-1A7A6D524D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824" y="4410024"/>
            <a:ext cx="5391150" cy="5810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5158CC3-F538-45C1-ABD4-EBC820334D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7852" y="5162312"/>
            <a:ext cx="3181350" cy="6572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64063AD-0D56-4CFA-B803-82EAF71AB9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7145" y="1969043"/>
            <a:ext cx="3743325" cy="7905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143A1C2-BA59-425B-B3D3-F6A35FF4A5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7342" y="2919438"/>
            <a:ext cx="5743575" cy="6667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ABAE946-D06D-4C1F-82FB-8E0F829CA3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7145" y="3850018"/>
            <a:ext cx="5133975" cy="4953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727E0B0-3E5C-4F43-8E82-3D0678E3F3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24811" y="4679757"/>
            <a:ext cx="5962650" cy="4762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BFB4791-DC58-4739-89F0-A843D9353A3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11570" y="5292364"/>
            <a:ext cx="57245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34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73D8B-3267-41BD-A585-7131DBC3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Backpropagation Through Time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3DC874-E165-4C98-9F3A-7E0A6A600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25" y="1208015"/>
            <a:ext cx="4457687" cy="490755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75B67D4-BE9A-4A2F-8E28-96E891BC4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131" y="1208015"/>
            <a:ext cx="6781800" cy="1133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FE50EC1-2AC4-4E6C-8FFB-2D1F733B1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131" y="2447491"/>
            <a:ext cx="6372225" cy="10477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1BE4FE-E3D9-4578-A2A1-32459AC03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159" y="3601242"/>
            <a:ext cx="7067550" cy="10763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72C4EC1-CEAC-43C4-8D42-DB31D89FE8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5159" y="4825070"/>
            <a:ext cx="71056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06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432</Words>
  <Application>Microsoft Office PowerPoint</Application>
  <PresentationFormat>宽屏</PresentationFormat>
  <Paragraphs>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CMBX10</vt:lpstr>
      <vt:lpstr>CMMI10</vt:lpstr>
      <vt:lpstr>CMMI8</vt:lpstr>
      <vt:lpstr>CMR10</vt:lpstr>
      <vt:lpstr>CMSY10</vt:lpstr>
      <vt:lpstr>微軟正黑體</vt:lpstr>
      <vt:lpstr>Open Sans</vt:lpstr>
      <vt:lpstr>微软雅黑</vt:lpstr>
      <vt:lpstr>Arial</vt:lpstr>
      <vt:lpstr>Calibri</vt:lpstr>
      <vt:lpstr>Office 主题</vt:lpstr>
      <vt:lpstr>Language Model</vt:lpstr>
      <vt:lpstr>N-gram Model</vt:lpstr>
      <vt:lpstr>N-gram Model</vt:lpstr>
      <vt:lpstr>N-gram Model 缺点</vt:lpstr>
      <vt:lpstr>NN Model</vt:lpstr>
      <vt:lpstr>RNN Model</vt:lpstr>
      <vt:lpstr>RNN Model</vt:lpstr>
      <vt:lpstr>BackPropagation (BP）</vt:lpstr>
      <vt:lpstr>Backpropagation Through Time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 Lee</dc:creator>
  <cp:lastModifiedBy>dyc</cp:lastModifiedBy>
  <cp:revision>77</cp:revision>
  <dcterms:created xsi:type="dcterms:W3CDTF">2014-04-01T11:22:20Z</dcterms:created>
  <dcterms:modified xsi:type="dcterms:W3CDTF">2018-10-30T13:26:46Z</dcterms:modified>
</cp:coreProperties>
</file>