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74" r:id="rId4"/>
    <p:sldId id="257" r:id="rId5"/>
    <p:sldId id="270" r:id="rId6"/>
    <p:sldId id="273" r:id="rId7"/>
    <p:sldId id="272" r:id="rId8"/>
    <p:sldId id="275" r:id="rId9"/>
    <p:sldId id="26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8CD5D-F5DE-471D-8A48-4487FDDD62BF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BAA99-E876-4B1A-B7F5-607091B96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998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BAA99-E876-4B1A-B7F5-607091B96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502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个卷积层，两个全连接层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BAA99-E876-4B1A-B7F5-607091B960F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89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BAA99-E876-4B1A-B7F5-607091B960F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89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BAA99-E876-4B1A-B7F5-607091B960F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44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39BF-B3E6-4633-87AD-3AC78A8951B5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4605-D80E-4D3D-9CD9-BB2B2CA05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46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39BF-B3E6-4633-87AD-3AC78A8951B5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4605-D80E-4D3D-9CD9-BB2B2CA05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06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39BF-B3E6-4633-87AD-3AC78A8951B5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4605-D80E-4D3D-9CD9-BB2B2CA05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78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39BF-B3E6-4633-87AD-3AC78A8951B5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4605-D80E-4D3D-9CD9-BB2B2CA05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84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39BF-B3E6-4633-87AD-3AC78A8951B5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4605-D80E-4D3D-9CD9-BB2B2CA05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63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39BF-B3E6-4633-87AD-3AC78A8951B5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4605-D80E-4D3D-9CD9-BB2B2CA05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93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39BF-B3E6-4633-87AD-3AC78A8951B5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4605-D80E-4D3D-9CD9-BB2B2CA05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85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39BF-B3E6-4633-87AD-3AC78A8951B5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4605-D80E-4D3D-9CD9-BB2B2CA05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03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39BF-B3E6-4633-87AD-3AC78A8951B5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4605-D80E-4D3D-9CD9-BB2B2CA05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19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39BF-B3E6-4633-87AD-3AC78A8951B5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4605-D80E-4D3D-9CD9-BB2B2CA05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33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39BF-B3E6-4633-87AD-3AC78A8951B5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4605-D80E-4D3D-9CD9-BB2B2CA05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49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C39BF-B3E6-4633-87AD-3AC78A8951B5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4605-D80E-4D3D-9CD9-BB2B2CA05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04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Eras Bold ITC" panose="020B0907030504020204" pitchFamily="34" charset="0"/>
              </a:rPr>
              <a:t>CLOCK RECOGNIZE</a:t>
            </a:r>
            <a:endParaRPr lang="zh-CN" altLang="en-US" dirty="0">
              <a:latin typeface="Eras Bold ITC" panose="020B0907030504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27354"/>
            <a:ext cx="9144000" cy="1655762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王艳红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20180712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404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本周工作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画钟</a:t>
            </a:r>
            <a:r>
              <a:rPr lang="zh-CN" altLang="en-US" dirty="0" smtClean="0"/>
              <a:t>识别任务</a:t>
            </a:r>
            <a:endParaRPr lang="en-US" altLang="zh-CN" dirty="0" smtClean="0"/>
          </a:p>
          <a:p>
            <a:r>
              <a:rPr lang="zh-CN" altLang="en-US" dirty="0" smtClean="0"/>
              <a:t>软件界面</a:t>
            </a:r>
            <a:endParaRPr lang="en-US" altLang="zh-CN" dirty="0" smtClean="0"/>
          </a:p>
          <a:p>
            <a:r>
              <a:rPr lang="zh-CN" altLang="en-US" dirty="0" smtClean="0"/>
              <a:t>深度摄像头</a:t>
            </a: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4343174" y="618252"/>
            <a:ext cx="6654409" cy="4942900"/>
            <a:chOff x="1243836" y="0"/>
            <a:chExt cx="6654409" cy="4942900"/>
          </a:xfrm>
        </p:grpSpPr>
        <p:sp>
          <p:nvSpPr>
            <p:cNvPr id="5" name="标题 1"/>
            <p:cNvSpPr txBox="1">
              <a:spLocks/>
            </p:cNvSpPr>
            <p:nvPr/>
          </p:nvSpPr>
          <p:spPr>
            <a:xfrm>
              <a:off x="1771650" y="0"/>
              <a:ext cx="5657850" cy="742950"/>
            </a:xfrm>
            <a:prstGeom prst="rect">
              <a:avLst/>
            </a:prstGeom>
          </p:spPr>
          <p:txBody>
            <a:bodyPr vert="horz" lIns="68580" tIns="34290" rIns="68580" bIns="3429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000" b="1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zh-CN" altLang="en-US" sz="1800" dirty="0" smtClean="0">
                  <a:solidFill>
                    <a:srgbClr val="17375E"/>
                  </a:solidFill>
                </a:rPr>
                <a:t>脑血管</a:t>
              </a:r>
              <a:r>
                <a:rPr lang="zh-CN" altLang="en-US" sz="1800" dirty="0">
                  <a:solidFill>
                    <a:srgbClr val="17375E"/>
                  </a:solidFill>
                </a:rPr>
                <a:t>病神经功能损伤智能诊断评价系统建立及应用</a:t>
              </a: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243836" y="907048"/>
              <a:ext cx="6654409" cy="4035852"/>
              <a:chOff x="1243836" y="907048"/>
              <a:chExt cx="6654409" cy="4035852"/>
            </a:xfrm>
          </p:grpSpPr>
          <p:pic>
            <p:nvPicPr>
              <p:cNvPr id="7" name="Picture 6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2906861" y="1634961"/>
                <a:ext cx="1000125" cy="8781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42701830-D01C-48B9-A10D-738E849576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602854" y="926590"/>
                <a:ext cx="608265" cy="1182290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D8561AD3-4AEC-4599-9BA2-BF6894F5A5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114801" y="932359"/>
                <a:ext cx="3488081" cy="2096591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2877159" y="907048"/>
                <a:ext cx="877163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3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画钟试验</a:t>
                </a:r>
                <a:endParaRPr lang="en-US" altLang="zh-CN" sz="135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3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语音试验</a:t>
                </a:r>
                <a:endParaRPr lang="id-ID" sz="135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1" name="Picture 4"/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50375" y="1196841"/>
                <a:ext cx="614363" cy="2993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2" name="TextBox 47"/>
              <p:cNvSpPr txBox="1"/>
              <p:nvPr/>
            </p:nvSpPr>
            <p:spPr>
              <a:xfrm>
                <a:off x="1600200" y="3632285"/>
                <a:ext cx="1485900" cy="1310615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14313" indent="-214313">
                  <a:lnSpc>
                    <a:spcPts val="1875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画钟试验</a:t>
                </a:r>
                <a:endParaRPr lang="en-US" altLang="zh-C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14313" indent="-214313">
                  <a:lnSpc>
                    <a:spcPts val="1875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摆臂</a:t>
                </a:r>
                <a:endParaRPr lang="en-US" altLang="zh-C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14313" indent="-214313">
                  <a:lnSpc>
                    <a:spcPts val="1875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语速语义</a:t>
                </a:r>
                <a:endParaRPr lang="en-US" altLang="zh-C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14313" indent="-214313">
                  <a:lnSpc>
                    <a:spcPts val="1875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起身，转身时间</a:t>
                </a:r>
                <a:endParaRPr lang="en-US" altLang="zh-C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14313" indent="-214313">
                  <a:lnSpc>
                    <a:spcPts val="1875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步速，步宽</a:t>
                </a: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257300" y="914400"/>
                <a:ext cx="6572250" cy="1657350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4" name="TextBox 50"/>
              <p:cNvSpPr txBox="1"/>
              <p:nvPr/>
            </p:nvSpPr>
            <p:spPr>
              <a:xfrm>
                <a:off x="1862868" y="3346535"/>
                <a:ext cx="954107" cy="27699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b="1" dirty="0">
                    <a:latin typeface="微软雅黑" pitchFamily="34" charset="-122"/>
                    <a:ea typeface="微软雅黑" pitchFamily="34" charset="-122"/>
                  </a:rPr>
                  <a:t>智能化指标</a:t>
                </a:r>
              </a:p>
            </p:txBody>
          </p:sp>
          <p:sp>
            <p:nvSpPr>
              <p:cNvPr id="15" name="TextBox 52"/>
              <p:cNvSpPr txBox="1"/>
              <p:nvPr/>
            </p:nvSpPr>
            <p:spPr>
              <a:xfrm>
                <a:off x="3157536" y="3631067"/>
                <a:ext cx="1371600" cy="823302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14313" indent="-214313">
                  <a:lnSpc>
                    <a:spcPts val="1875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神经系统体检</a:t>
                </a:r>
                <a:endParaRPr lang="en-US" altLang="zh-C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14313" indent="-214313">
                  <a:lnSpc>
                    <a:spcPts val="1875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量表评分</a:t>
                </a:r>
                <a:endParaRPr lang="en-US" altLang="zh-C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14313" indent="-214313">
                  <a:lnSpc>
                    <a:spcPts val="1875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专家组诊断</a:t>
                </a:r>
              </a:p>
            </p:txBody>
          </p:sp>
          <p:sp>
            <p:nvSpPr>
              <p:cNvPr id="16" name="TextBox 51"/>
              <p:cNvSpPr txBox="1"/>
              <p:nvPr/>
            </p:nvSpPr>
            <p:spPr>
              <a:xfrm>
                <a:off x="3405917" y="3346535"/>
                <a:ext cx="800220" cy="27699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b="1" dirty="0">
                    <a:latin typeface="微软雅黑" pitchFamily="34" charset="-122"/>
                    <a:ea typeface="微软雅黑" pitchFamily="34" charset="-122"/>
                  </a:rPr>
                  <a:t>传统指标</a:t>
                </a: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064738" y="2717223"/>
                <a:ext cx="2031325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17375E"/>
                    </a:solidFill>
                    <a:latin typeface="微软雅黑" pitchFamily="34" charset="-122"/>
                    <a:ea typeface="微软雅黑" pitchFamily="34" charset="-122"/>
                  </a:rPr>
                  <a:t>智能诊断评价系统</a:t>
                </a:r>
                <a:endParaRPr lang="zh-CN" altLang="en-US" sz="135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5029201" y="3028950"/>
                <a:ext cx="2808200" cy="31668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 eaLnBrk="1" hangingPunct="1">
                  <a:lnSpc>
                    <a:spcPct val="120000"/>
                  </a:lnSpc>
                  <a:buFont typeface="Arial" panose="020B0604020202020204" pitchFamily="34" charset="0"/>
                  <a:buNone/>
                  <a:defRPr/>
                </a:pPr>
                <a:r>
                  <a:rPr lang="zh-CN" altLang="zh-CN" sz="105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多中心、前瞻性、连续性登记研究 </a:t>
                </a:r>
                <a:endParaRPr lang="zh-CN" altLang="en-US" sz="105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029200" y="2743201"/>
                <a:ext cx="286904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建立脑血管病队列（</a:t>
                </a:r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N=50000</a:t>
                </a:r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5021350" y="3486150"/>
                <a:ext cx="2808200" cy="5770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257175" indent="-257175"/>
                <a:r>
                  <a:rPr lang="zh-CN" altLang="en-US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智能化多维度神经功能损伤评估客观指标，与专家金标准进行比较，灵敏度及特异性</a:t>
                </a:r>
                <a:endPara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029201" y="4057651"/>
                <a:ext cx="2808200" cy="6740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20000"/>
                  </a:lnSpc>
                  <a:defRPr/>
                </a:pPr>
                <a:r>
                  <a:rPr lang="zh-CN" altLang="en-US" sz="105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随访时间：</a:t>
                </a:r>
                <a:r>
                  <a:rPr lang="en-US" altLang="zh-CN" sz="105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</a:t>
                </a:r>
                <a:r>
                  <a:rPr lang="zh-CN" altLang="en-US" sz="105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个月</a:t>
                </a:r>
                <a:endParaRPr lang="en-US" altLang="zh-CN" sz="105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0000"/>
                  </a:lnSpc>
                  <a:defRPr/>
                </a:pPr>
                <a:r>
                  <a:rPr lang="zh-CN" altLang="en-US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验证智能化多维度神经功能损伤评估客观指标预测预后的价值</a:t>
                </a:r>
                <a:endParaRPr lang="en-US" altLang="zh-CN" sz="105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26AF8CF7-6681-423C-9E4A-02829643D2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31607" y="962293"/>
                <a:ext cx="1205905" cy="434126"/>
              </a:xfrm>
              <a:prstGeom prst="rect">
                <a:avLst/>
              </a:prstGeom>
            </p:spPr>
          </p:pic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99E4D7B-F6B2-41AF-8490-1E6FE3232E4C}"/>
                  </a:ext>
                </a:extLst>
              </p:cNvPr>
              <p:cNvSpPr/>
              <p:nvPr/>
            </p:nvSpPr>
            <p:spPr>
              <a:xfrm>
                <a:off x="6327406" y="1682665"/>
                <a:ext cx="150073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3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起身步行</a:t>
                </a:r>
                <a:r>
                  <a:rPr lang="en-US" altLang="zh-CN" sz="13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3m</a:t>
                </a:r>
                <a:r>
                  <a:rPr lang="zh-CN" altLang="en-US" sz="13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往返</a:t>
                </a:r>
                <a:endParaRPr lang="en-US" altLang="zh-CN" sz="135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C2E360B2-9CE9-48B6-9F06-A1A189CE659D}"/>
                  </a:ext>
                </a:extLst>
              </p:cNvPr>
              <p:cNvCxnSpPr>
                <a:cxnSpLocks/>
                <a:stCxn id="22" idx="1"/>
              </p:cNvCxnSpPr>
              <p:nvPr/>
            </p:nvCxnSpPr>
            <p:spPr>
              <a:xfrm flipH="1">
                <a:off x="4418934" y="1179356"/>
                <a:ext cx="512674" cy="420299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87F303B7-2034-4925-AF70-4B1887656299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6137512" y="1179355"/>
                <a:ext cx="663338" cy="45560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249A8CA8-C8EB-484A-B4BD-47540F3645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314450" y="1485900"/>
                <a:ext cx="886212" cy="1043785"/>
              </a:xfrm>
              <a:prstGeom prst="rect">
                <a:avLst/>
              </a:prstGeom>
            </p:spPr>
          </p:pic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A1B5B093-2515-4B57-9808-7A1B636A1B07}"/>
                  </a:ext>
                </a:extLst>
              </p:cNvPr>
              <p:cNvCxnSpPr>
                <a:cxnSpLocks/>
                <a:stCxn id="26" idx="3"/>
              </p:cNvCxnSpPr>
              <p:nvPr/>
            </p:nvCxnSpPr>
            <p:spPr>
              <a:xfrm>
                <a:off x="2200662" y="2007793"/>
                <a:ext cx="695993" cy="134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8" name="图片 27">
                <a:extLst>
                  <a:ext uri="{FF2B5EF4-FFF2-40B4-BE49-F238E27FC236}">
                    <a16:creationId xmlns:a16="http://schemas.microsoft.com/office/drawing/2014/main" id="{4CA1B1A0-A8B1-4BFC-A9AD-009B91C43E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0000" b="81333" l="17891" r="7928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5478" y="1648300"/>
                <a:ext cx="787934" cy="582098"/>
              </a:xfrm>
              <a:prstGeom prst="rect">
                <a:avLst/>
              </a:prstGeom>
            </p:spPr>
          </p:pic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E47E6BDF-93C6-4199-A9A6-27ACD1D42CE6}"/>
                  </a:ext>
                </a:extLst>
              </p:cNvPr>
              <p:cNvSpPr/>
              <p:nvPr/>
            </p:nvSpPr>
            <p:spPr>
              <a:xfrm>
                <a:off x="1243836" y="940194"/>
                <a:ext cx="1223413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3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高效智能处理</a:t>
                </a:r>
                <a:endParaRPr lang="en-US" altLang="zh-CN" sz="135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313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主要内容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画钟识别任务介绍</a:t>
            </a:r>
            <a:endParaRPr lang="en-US" altLang="zh-CN" dirty="0" smtClean="0"/>
          </a:p>
          <a:p>
            <a:r>
              <a:rPr lang="zh-CN" altLang="en-US" dirty="0" smtClean="0"/>
              <a:t>代码演示</a:t>
            </a:r>
            <a:endParaRPr lang="en-US" altLang="zh-CN" dirty="0" smtClean="0"/>
          </a:p>
          <a:p>
            <a:r>
              <a:rPr lang="zh-CN" altLang="en-US" dirty="0" smtClean="0"/>
              <a:t>后续想法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3135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画钟识别任务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采集画钟的图像，并对其进行打分</a:t>
            </a:r>
            <a:endParaRPr lang="en-US" altLang="zh-CN" sz="2000" dirty="0" smtClean="0"/>
          </a:p>
          <a:p>
            <a:r>
              <a:rPr lang="zh-CN" altLang="en-US" sz="2000" dirty="0"/>
              <a:t>三分</a:t>
            </a:r>
            <a:r>
              <a:rPr lang="zh-CN" altLang="en-US" sz="2000" dirty="0" smtClean="0"/>
              <a:t>法：钟表的轮廓得分、指针得分、数字完备度得分</a:t>
            </a:r>
            <a:endParaRPr lang="en-US" altLang="zh-CN" sz="2000" dirty="0" smtClean="0"/>
          </a:p>
          <a:p>
            <a:r>
              <a:rPr lang="zh-CN" altLang="en-US" sz="2000" dirty="0"/>
              <a:t>七分</a:t>
            </a:r>
            <a:r>
              <a:rPr lang="zh-CN" altLang="en-US" sz="2000" dirty="0" smtClean="0"/>
              <a:t>法：数字完备度、顺序、位置、指针完备度、时针指向、分针指向、指针长短</a:t>
            </a:r>
            <a:endParaRPr lang="en-US" altLang="zh-CN" sz="2000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79531"/>
            <a:ext cx="8818284" cy="309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9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代码演示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训练代码：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（还没看）</a:t>
            </a:r>
            <a:endParaRPr lang="en-US" altLang="zh-CN" dirty="0" smtClean="0"/>
          </a:p>
          <a:p>
            <a:r>
              <a:rPr lang="zh-CN" altLang="en-US" dirty="0" smtClean="0"/>
              <a:t>图像预处理代码：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（用的七分法的代码作出一些修改）</a:t>
            </a:r>
            <a:endParaRPr lang="en-US" altLang="zh-CN" dirty="0" smtClean="0"/>
          </a:p>
          <a:p>
            <a:r>
              <a:rPr lang="zh-CN" altLang="en-US" dirty="0" smtClean="0"/>
              <a:t>图像打分代码：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（做出了一些修改）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08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648" y="374178"/>
            <a:ext cx="4638675" cy="6000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94" y="365125"/>
            <a:ext cx="6252817" cy="566715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699239" y="3305907"/>
            <a:ext cx="589084" cy="6945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716648" y="5454162"/>
            <a:ext cx="1794306" cy="1113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99238" y="579535"/>
            <a:ext cx="3683977" cy="6945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510954" y="918038"/>
            <a:ext cx="1266092" cy="17020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3607" y="1274128"/>
            <a:ext cx="6239608" cy="6945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855350" y="2620108"/>
            <a:ext cx="1420145" cy="1143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794131" y="1274127"/>
            <a:ext cx="589084" cy="6945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74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728" y="797062"/>
            <a:ext cx="4429125" cy="52387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442263" y="1374532"/>
            <a:ext cx="1178845" cy="1113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442263" y="1796770"/>
            <a:ext cx="1178845" cy="7881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84" y="707038"/>
            <a:ext cx="7298844" cy="531972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083047" y="769308"/>
            <a:ext cx="670021" cy="906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930830" y="766133"/>
            <a:ext cx="670021" cy="906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3111" y="1669406"/>
            <a:ext cx="4339957" cy="906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40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想法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用的</a:t>
            </a:r>
            <a:r>
              <a:rPr lang="zh-CN" altLang="en-US" dirty="0" smtClean="0"/>
              <a:t>是医生做的数据集和训练集效果良好，用其他测试集效果退步，和训练集有关，后期可以通过采集患者的数据，丰富数据集重新或者进一步训练。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762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6333"/>
            <a:ext cx="10515600" cy="1325563"/>
          </a:xfrm>
        </p:spPr>
        <p:txBody>
          <a:bodyPr/>
          <a:lstStyle/>
          <a:p>
            <a:r>
              <a:rPr lang="zh-CN" altLang="en-US" b="1" dirty="0" smtClean="0">
                <a:latin typeface="Adobe Gothic Std B" panose="020B0800000000000000" pitchFamily="34" charset="-128"/>
              </a:rPr>
              <a:t>后续工作</a:t>
            </a:r>
            <a:endParaRPr lang="zh-CN" altLang="en-US" b="1" dirty="0">
              <a:latin typeface="Adobe Gothic Std B" panose="020B0800000000000000" pitchFamily="34" charset="-128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1776047"/>
            <a:ext cx="10178562" cy="4428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zh-CN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38200" y="1573822"/>
            <a:ext cx="10178562" cy="1793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七分</a:t>
            </a:r>
            <a:r>
              <a:rPr lang="zh-CN" altLang="en-US" sz="2400" dirty="0" smtClean="0"/>
              <a:t>法的了解</a:t>
            </a:r>
            <a:endParaRPr lang="en-US" altLang="zh-CN" sz="2400" dirty="0" smtClean="0"/>
          </a:p>
          <a:p>
            <a:r>
              <a:rPr lang="zh-CN" altLang="en-US" sz="2400" dirty="0" smtClean="0"/>
              <a:t>目前</a:t>
            </a:r>
            <a:r>
              <a:rPr lang="zh-CN" altLang="en-US" sz="2400" dirty="0" smtClean="0"/>
              <a:t>在应用方面，图像处理用</a:t>
            </a:r>
            <a:r>
              <a:rPr lang="en-US" altLang="zh-CN" sz="2400" dirty="0" err="1" smtClean="0"/>
              <a:t>matlab</a:t>
            </a:r>
            <a:r>
              <a:rPr lang="zh-CN" altLang="en-US" sz="2400" dirty="0" smtClean="0"/>
              <a:t>，打分用</a:t>
            </a:r>
            <a:r>
              <a:rPr lang="en-US" altLang="zh-CN" sz="2400" dirty="0" err="1" smtClean="0"/>
              <a:t>c++</a:t>
            </a:r>
            <a:r>
              <a:rPr lang="zh-CN" altLang="en-US" sz="2400" dirty="0" smtClean="0"/>
              <a:t>，没有形成完整的系统，是否有必要改写</a:t>
            </a:r>
            <a:r>
              <a:rPr lang="en-US" altLang="zh-CN" sz="2400" dirty="0" err="1" smtClean="0"/>
              <a:t>matlab</a:t>
            </a:r>
            <a:r>
              <a:rPr lang="zh-CN" altLang="en-US" sz="2400" dirty="0" smtClean="0"/>
              <a:t>为</a:t>
            </a:r>
            <a:r>
              <a:rPr lang="en-US" altLang="zh-CN" sz="2400" dirty="0" err="1" smtClean="0"/>
              <a:t>c++</a:t>
            </a:r>
            <a:r>
              <a:rPr lang="zh-CN" altLang="en-US" sz="2400" dirty="0" smtClean="0"/>
              <a:t>？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7840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323</Words>
  <Application>Microsoft Office PowerPoint</Application>
  <PresentationFormat>宽屏</PresentationFormat>
  <Paragraphs>50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Adobe Gothic Std B</vt:lpstr>
      <vt:lpstr>等线</vt:lpstr>
      <vt:lpstr>等线 Light</vt:lpstr>
      <vt:lpstr>微软雅黑</vt:lpstr>
      <vt:lpstr>Arial</vt:lpstr>
      <vt:lpstr>Eras Bold ITC</vt:lpstr>
      <vt:lpstr>Wingdings</vt:lpstr>
      <vt:lpstr>Office 主题​​</vt:lpstr>
      <vt:lpstr>CLOCK RECOGNIZE</vt:lpstr>
      <vt:lpstr>本周工作</vt:lpstr>
      <vt:lpstr>主要内容</vt:lpstr>
      <vt:lpstr>画钟识别任务</vt:lpstr>
      <vt:lpstr>代码演示</vt:lpstr>
      <vt:lpstr>PowerPoint 演示文稿</vt:lpstr>
      <vt:lpstr>PowerPoint 演示文稿</vt:lpstr>
      <vt:lpstr>想法</vt:lpstr>
      <vt:lpstr>后续工作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POSE ESTIMATION</dc:title>
  <dc:creator>BCRC01</dc:creator>
  <cp:lastModifiedBy>BCRC01</cp:lastModifiedBy>
  <cp:revision>21</cp:revision>
  <dcterms:created xsi:type="dcterms:W3CDTF">2018-07-04T12:12:59Z</dcterms:created>
  <dcterms:modified xsi:type="dcterms:W3CDTF">2018-07-12T08:00:41Z</dcterms:modified>
</cp:coreProperties>
</file>