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274" r:id="rId4"/>
    <p:sldId id="275" r:id="rId5"/>
    <p:sldId id="276" r:id="rId6"/>
    <p:sldId id="284" r:id="rId7"/>
    <p:sldId id="277" r:id="rId8"/>
    <p:sldId id="285" r:id="rId9"/>
    <p:sldId id="278" r:id="rId10"/>
    <p:sldId id="286" r:id="rId11"/>
    <p:sldId id="280" r:id="rId12"/>
    <p:sldId id="287" r:id="rId13"/>
    <p:sldId id="281" r:id="rId14"/>
    <p:sldId id="288" r:id="rId15"/>
    <p:sldId id="279" r:id="rId16"/>
    <p:sldId id="292" r:id="rId17"/>
    <p:sldId id="291" r:id="rId18"/>
    <p:sldId id="290" r:id="rId19"/>
    <p:sldId id="293" r:id="rId20"/>
    <p:sldId id="289" r:id="rId21"/>
    <p:sldId id="282" r:id="rId22"/>
    <p:sldId id="283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502ED-38DF-43AC-A8CD-F9D3E3173CC4}" type="datetime1">
              <a:rPr lang="es-ES" smtClean="0"/>
              <a:t>12/09/2018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97EB-C63E-4831-9239-7FC098CD3FD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3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DAD7FE-6CFB-4941-843F-5B8FA3E21170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805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8405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37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6264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46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8805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525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7171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29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668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2574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144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59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91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25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29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732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054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059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á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c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kumimoji="0" lang="es-ES" noProof="0" dirty="0"/>
          </a:p>
        </p:txBody>
      </p:sp>
      <p:sp>
        <p:nvSpPr>
          <p:cNvPr id="30" name="Marcador de fech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F0D198-0886-401E-862C-EF3536AA44DD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19" name="Marcador de pie de página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7" name="Marcador de número de diapositiva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184A9-C1BE-4691-8290-38F7E3B9E2EA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37EF8-1A52-460D-8FA5-88CB8E631AE8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72DA2-4E32-43A8-88C9-F7DB2E98E079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40A2F-3117-4E4B-AFC9-CB157300D9A8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83E3B-19EF-4B0A-B85C-B5EE2F3F66E9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2287-7AED-4508-BA8B-A33013696AEC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D4DFD-A822-4FD8-BFBF-197CBA855426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84916D-9C1E-4B35-A1BA-B043FBD4F6CF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DA92C-EA07-4844-A9C0-7671CE0A3023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con una esquina recortada y redondeada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2" name="Triángulo rectá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A37C7A-AEB8-4B08-B7A3-C61470375C39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b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á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b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b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b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  <p:sp>
              <p:nvSpPr>
                <p:cNvPr id="33" name="Forma lib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</p:grpSp>
        </p:grpSp>
      </p:grpSp>
      <p:sp>
        <p:nvSpPr>
          <p:cNvPr id="9" name="Marcador de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s-ES" noProof="0" dirty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/>
              <a:t>Segundo nivel</a:t>
            </a:r>
          </a:p>
          <a:p>
            <a:pPr lvl="2" rtl="0" eaLnBrk="1" latinLnBrk="0" hangingPunct="1"/>
            <a:r>
              <a:rPr lang="es-ES" noProof="0" dirty="0"/>
              <a:t>Tercer nivel</a:t>
            </a:r>
          </a:p>
          <a:p>
            <a:pPr lvl="3" rtl="0" eaLnBrk="1" latinLnBrk="0" hangingPunct="1"/>
            <a:r>
              <a:rPr lang="es-ES" noProof="0" dirty="0"/>
              <a:t>Cuarto nivel</a:t>
            </a:r>
          </a:p>
          <a:p>
            <a:pPr lvl="4" rtl="0" eaLnBrk="1" latinLnBrk="0" hangingPunct="1"/>
            <a:r>
              <a:rPr lang="es-ES" noProof="0" dirty="0"/>
              <a:t>Quinto nivel</a:t>
            </a:r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1811FD10-D06B-4536-8048-7D2897F296FB}" type="datetime1">
              <a:rPr lang="es-ES" noProof="0" smtClean="0"/>
              <a:t>12/09/2018</a:t>
            </a:fld>
            <a:endParaRPr lang="es-ES" noProof="0" dirty="0"/>
          </a:p>
        </p:txBody>
      </p:sp>
      <p:sp>
        <p:nvSpPr>
          <p:cNvPr id="22" name="Marcador de pie de página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Proyecto de Concurrencia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Arles Cerrato	11511094</a:t>
            </a:r>
          </a:p>
          <a:p>
            <a:pPr rtl="0"/>
            <a:r>
              <a:rPr lang="es-ES" dirty="0"/>
              <a:t>Darío Mendoza	11611177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202016" y="2857500"/>
            <a:ext cx="5380384" cy="1143000"/>
          </a:xfrm>
        </p:spPr>
        <p:txBody>
          <a:bodyPr rtlCol="0"/>
          <a:lstStyle/>
          <a:p>
            <a:pPr algn="ctr" rtl="0"/>
            <a:r>
              <a:rPr lang="es-ES" dirty="0"/>
              <a:t>filterWorld.py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77E09D8-05E0-4742-88E3-DDB85FC4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3913"/>
            <a:ext cx="4875706" cy="53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115339" y="2857500"/>
            <a:ext cx="6718852" cy="1143000"/>
          </a:xfrm>
        </p:spPr>
        <p:txBody>
          <a:bodyPr rtlCol="0"/>
          <a:lstStyle/>
          <a:p>
            <a:pPr algn="ctr" rtl="0"/>
            <a:r>
              <a:rPr lang="es-ES" dirty="0"/>
              <a:t>Greater.py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18912F-65CD-48F1-8DA6-4100A65C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33669"/>
            <a:ext cx="3538126" cy="567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115339" y="2857500"/>
            <a:ext cx="6718852" cy="1143000"/>
          </a:xfrm>
        </p:spPr>
        <p:txBody>
          <a:bodyPr rtlCol="0"/>
          <a:lstStyle/>
          <a:p>
            <a:pPr algn="ctr" rtl="0"/>
            <a:r>
              <a:rPr lang="es-ES" dirty="0"/>
              <a:t>range.py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43BA3D-F222-4788-BDB8-3D28AE9CC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57" y="752475"/>
            <a:ext cx="45720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0" y="2398578"/>
            <a:ext cx="6294782" cy="1143000"/>
          </a:xfrm>
        </p:spPr>
        <p:txBody>
          <a:bodyPr rtlCol="0"/>
          <a:lstStyle/>
          <a:p>
            <a:pPr algn="ctr" rtl="0"/>
            <a:r>
              <a:rPr lang="es-ES" dirty="0"/>
              <a:t>wordReducer.py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08B82B-2051-4E22-A6D2-D7B3F3101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2" y="1069952"/>
            <a:ext cx="6162054" cy="55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6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90330" y="874578"/>
            <a:ext cx="11145079" cy="1143000"/>
          </a:xfrm>
        </p:spPr>
        <p:txBody>
          <a:bodyPr rtlCol="0"/>
          <a:lstStyle/>
          <a:p>
            <a:pPr algn="ctr" rtl="0"/>
            <a:r>
              <a:rPr lang="es-ES" dirty="0"/>
              <a:t>Script.js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501199-CD8E-4078-950E-44F27405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036" y="2486750"/>
            <a:ext cx="7049928" cy="37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545062"/>
            <a:ext cx="10972800" cy="1143000"/>
          </a:xfrm>
        </p:spPr>
        <p:txBody>
          <a:bodyPr rtlCol="0"/>
          <a:lstStyle/>
          <a:p>
            <a:pPr algn="ctr" rtl="0"/>
            <a:r>
              <a:rPr lang="es-ES" dirty="0"/>
              <a:t>Análisis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7625D6-1021-48F2-8734-FA4816C8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47088"/>
            <a:ext cx="3486150" cy="4848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D0F2CA-369D-4932-80FD-BB75783FC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7" y="1818513"/>
            <a:ext cx="3476625" cy="4876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10D9C6-85FC-45A9-A5B4-2D616D8BC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49" y="1799463"/>
            <a:ext cx="34956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545062"/>
            <a:ext cx="10972800" cy="1143000"/>
          </a:xfrm>
        </p:spPr>
        <p:txBody>
          <a:bodyPr rtlCol="0"/>
          <a:lstStyle/>
          <a:p>
            <a:pPr algn="ctr" rtl="0"/>
            <a:r>
              <a:rPr lang="es-ES" dirty="0"/>
              <a:t>Análisis de Datos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AA63E0F-6992-4290-9B7B-08C8F2C4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27584"/>
            <a:ext cx="6400800" cy="359869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5DB475-82E7-4207-ACAC-B4051D2F9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669" y="2192295"/>
            <a:ext cx="4888810" cy="34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545062"/>
            <a:ext cx="10972800" cy="1143000"/>
          </a:xfrm>
        </p:spPr>
        <p:txBody>
          <a:bodyPr rtlCol="0"/>
          <a:lstStyle/>
          <a:p>
            <a:pPr algn="ctr" rtl="0"/>
            <a:r>
              <a:rPr lang="es-ES" dirty="0"/>
              <a:t>Análisis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576559-31EF-4EF7-B61E-D87E3D6FE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3562"/>
            <a:ext cx="8087913" cy="26377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444C1A-6CCF-4704-B5AB-8BF55C607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89" y="2219056"/>
            <a:ext cx="2623211" cy="29111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F8A7C5D-6295-46C3-8120-EE4F3D626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910996"/>
            <a:ext cx="5067850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2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598" y="465550"/>
            <a:ext cx="10972800" cy="1143000"/>
          </a:xfrm>
        </p:spPr>
        <p:txBody>
          <a:bodyPr rtlCol="0"/>
          <a:lstStyle/>
          <a:p>
            <a:pPr algn="ctr" rtl="0"/>
            <a:r>
              <a:rPr lang="es-ES" dirty="0"/>
              <a:t>Análisis de Datos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0FCFE1-491C-4E7B-A54F-C8667F61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1" y="1714567"/>
            <a:ext cx="96678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599" y="571567"/>
            <a:ext cx="10972800" cy="1143000"/>
          </a:xfrm>
        </p:spPr>
        <p:txBody>
          <a:bodyPr rtlCol="0"/>
          <a:lstStyle/>
          <a:p>
            <a:pPr algn="ctr" rtl="0"/>
            <a:r>
              <a:rPr lang="es-ES" dirty="0"/>
              <a:t>Análisis de Datos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5367C19-0BD5-406C-825F-B4EC33963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5048" y="1714567"/>
            <a:ext cx="8761902" cy="49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Hadoop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En la configuración de Hadoop se utilizo una maquina virtual que ofrece Cloudera, donde el sistema operativo que usa es </a:t>
            </a:r>
            <a:r>
              <a:rPr lang="es-ES" dirty="0" err="1"/>
              <a:t>redhat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70F8FD-F973-43DB-A02A-D809FDFA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5369618" cy="31032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E489C3-D9F0-4870-9E39-5DFF46DE4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89" y="3529547"/>
            <a:ext cx="5210512" cy="29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599" y="571567"/>
            <a:ext cx="10972800" cy="1143000"/>
          </a:xfrm>
        </p:spPr>
        <p:txBody>
          <a:bodyPr rtlCol="0"/>
          <a:lstStyle/>
          <a:p>
            <a:pPr algn="ctr" rtl="0"/>
            <a:r>
              <a:rPr lang="es-ES" dirty="0"/>
              <a:t>Análisis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3C66A2-898A-4109-B1B1-2F51C54C4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94" y="1832503"/>
            <a:ext cx="8508409" cy="4783645"/>
          </a:xfrm>
        </p:spPr>
      </p:pic>
    </p:spTree>
    <p:extLst>
      <p:ext uri="{BB962C8B-B14F-4D97-AF65-F5344CB8AC3E}">
        <p14:creationId xmlns:p14="http://schemas.microsoft.com/office/powerpoint/2010/main" val="31573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Análisis de Datos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D2D5E6A-7E7A-450B-908B-BD74DB7DA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86" y="1945233"/>
            <a:ext cx="8025053" cy="4511890"/>
          </a:xfrm>
        </p:spPr>
      </p:pic>
    </p:spTree>
    <p:extLst>
      <p:ext uri="{BB962C8B-B14F-4D97-AF65-F5344CB8AC3E}">
        <p14:creationId xmlns:p14="http://schemas.microsoft.com/office/powerpoint/2010/main" val="42519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26E11-B80D-4495-9398-2B358A52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s-HN" sz="8000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0960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err="1"/>
              <a:t>Datasets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599" y="1935480"/>
            <a:ext cx="7718339" cy="4389120"/>
          </a:xfrm>
        </p:spPr>
        <p:txBody>
          <a:bodyPr rtlCol="0"/>
          <a:lstStyle/>
          <a:p>
            <a:pPr rtl="0"/>
            <a:r>
              <a:rPr lang="es-ES" dirty="0"/>
              <a:t>Los primeros </a:t>
            </a:r>
            <a:r>
              <a:rPr lang="es-ES" dirty="0" err="1"/>
              <a:t>datasets</a:t>
            </a:r>
            <a:r>
              <a:rPr lang="es-ES" dirty="0"/>
              <a:t> que encontramos y que no se utilizaron en el proyecto son los siguientes:</a:t>
            </a:r>
          </a:p>
          <a:p>
            <a:pPr lvl="1"/>
            <a:r>
              <a:rPr lang="es-ES" dirty="0"/>
              <a:t>Elecciones de Francia</a:t>
            </a:r>
          </a:p>
          <a:p>
            <a:pPr lvl="1"/>
            <a:r>
              <a:rPr lang="es-ES" dirty="0"/>
              <a:t>Rating de </a:t>
            </a:r>
            <a:r>
              <a:rPr lang="es-ES" dirty="0" err="1"/>
              <a:t>Peliculas</a:t>
            </a:r>
            <a:endParaRPr lang="es-ES" dirty="0"/>
          </a:p>
          <a:p>
            <a:pPr lvl="1"/>
            <a:r>
              <a:rPr lang="es-ES" dirty="0"/>
              <a:t>Crímenes de New York 2001</a:t>
            </a:r>
          </a:p>
          <a:p>
            <a:r>
              <a:rPr lang="es-ES" dirty="0"/>
              <a:t>Estos </a:t>
            </a:r>
            <a:r>
              <a:rPr lang="es-ES" dirty="0" err="1"/>
              <a:t>datasets</a:t>
            </a:r>
            <a:r>
              <a:rPr lang="es-ES" dirty="0"/>
              <a:t> no se usaron debido a que no cumplían el objetivo del proyecto.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541874-9D04-4D86-9442-035F21E9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64" y="1909692"/>
            <a:ext cx="1715573" cy="1143000"/>
          </a:xfrm>
          <a:prstGeom prst="rect">
            <a:avLst/>
          </a:prstGeom>
        </p:spPr>
      </p:pic>
      <p:pic>
        <p:nvPicPr>
          <p:cNvPr id="1026" name="Picture 2" descr="Resultado de imagen para movies">
            <a:extLst>
              <a:ext uri="{FF2B5EF4-FFF2-40B4-BE49-F238E27FC236}">
                <a16:creationId xmlns:a16="http://schemas.microsoft.com/office/drawing/2014/main" id="{64C7307F-59D3-4E82-8A76-264FCB799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07" y="3268756"/>
            <a:ext cx="2181086" cy="14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rimes">
            <a:extLst>
              <a:ext uri="{FF2B5EF4-FFF2-40B4-BE49-F238E27FC236}">
                <a16:creationId xmlns:a16="http://schemas.microsoft.com/office/drawing/2014/main" id="{0D52570B-3330-4FF0-A9E9-5C4A4873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39" y="4724630"/>
            <a:ext cx="2618821" cy="14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err="1"/>
              <a:t>Datasets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 rtlCol="0"/>
          <a:lstStyle/>
          <a:p>
            <a:pPr rtl="0"/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que escogimos fue los comentarios de mayo 2015 de Reddit, que es una plataforma social donde los usuarios envía publicaciones que otros usuarios pueden votar según sus preferencias.</a:t>
            </a:r>
          </a:p>
          <a:p>
            <a:pPr rtl="0"/>
            <a:endParaRPr lang="es-ES" dirty="0"/>
          </a:p>
        </p:txBody>
      </p:sp>
      <p:pic>
        <p:nvPicPr>
          <p:cNvPr id="2050" name="Picture 2" descr="Resultado de imagen para reddit">
            <a:extLst>
              <a:ext uri="{FF2B5EF4-FFF2-40B4-BE49-F238E27FC236}">
                <a16:creationId xmlns:a16="http://schemas.microsoft.com/office/drawing/2014/main" id="{5447F984-AA55-49A7-A9BA-A8B0D943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28" y="3563592"/>
            <a:ext cx="4905344" cy="276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err="1"/>
              <a:t>Datasets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Los campos que tenia el </a:t>
            </a:r>
            <a:r>
              <a:rPr lang="es-ES" dirty="0" err="1"/>
              <a:t>dataset</a:t>
            </a:r>
            <a:r>
              <a:rPr lang="es-ES" dirty="0"/>
              <a:t> de comentarios de Reddit son los siguientes:</a:t>
            </a:r>
          </a:p>
          <a:p>
            <a:pPr lvl="1"/>
            <a:r>
              <a:rPr lang="es-ES" dirty="0" err="1"/>
              <a:t>Body</a:t>
            </a:r>
            <a:endParaRPr lang="es-ES" dirty="0"/>
          </a:p>
          <a:p>
            <a:pPr lvl="1"/>
            <a:r>
              <a:rPr lang="es-ES" dirty="0" err="1"/>
              <a:t>Author</a:t>
            </a:r>
            <a:endParaRPr lang="es-ES" dirty="0"/>
          </a:p>
          <a:p>
            <a:pPr lvl="1"/>
            <a:r>
              <a:rPr lang="es-ES" dirty="0"/>
              <a:t>Link id</a:t>
            </a:r>
          </a:p>
          <a:p>
            <a:pPr lvl="1"/>
            <a:r>
              <a:rPr lang="es-ES" dirty="0" err="1"/>
              <a:t>Subreddit</a:t>
            </a:r>
            <a:endParaRPr lang="es-ES" dirty="0"/>
          </a:p>
          <a:p>
            <a:pPr lvl="1"/>
            <a:r>
              <a:rPr lang="es-ES" dirty="0" err="1"/>
              <a:t>Downs</a:t>
            </a:r>
            <a:endParaRPr lang="es-ES" dirty="0"/>
          </a:p>
          <a:p>
            <a:pPr lvl="1"/>
            <a:r>
              <a:rPr lang="es-ES" dirty="0"/>
              <a:t>Etc.</a:t>
            </a:r>
          </a:p>
          <a:p>
            <a:r>
              <a:rPr lang="es-ES" dirty="0"/>
              <a:t>El único campo que usamos fue </a:t>
            </a:r>
            <a:r>
              <a:rPr lang="es-ES" dirty="0" err="1"/>
              <a:t>body</a:t>
            </a:r>
            <a:r>
              <a:rPr lang="es-ES" dirty="0"/>
              <a:t>, donde contiene los comentarios de los usuarios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6FC63-AD7A-4A22-A6EE-3E2685EA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s-HN" sz="8800" dirty="0"/>
              <a:t>Código Fuente</a:t>
            </a:r>
          </a:p>
        </p:txBody>
      </p:sp>
    </p:spTree>
    <p:extLst>
      <p:ext uri="{BB962C8B-B14F-4D97-AF65-F5344CB8AC3E}">
        <p14:creationId xmlns:p14="http://schemas.microsoft.com/office/powerpoint/2010/main" val="8855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WordCount de una Palabra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8B64A2-5D74-4712-A01E-074F6B31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0590"/>
            <a:ext cx="4924425" cy="32575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166BBC-CDFD-4953-87F5-CED49EEB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06" y="2080590"/>
            <a:ext cx="5371480" cy="43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WordCount de Dos Palabras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7FF55F-BBCF-4F1F-B785-F02A2DFC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56" y="2080590"/>
            <a:ext cx="4820460" cy="45430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8B64A2-5D74-4712-A01E-074F6B31C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80590"/>
            <a:ext cx="4924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err="1"/>
              <a:t>Remover.c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604D2F-203E-467B-9C0C-278EC49C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847088"/>
            <a:ext cx="8077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luvia de idea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9_TF03460637.potx" id="{F200C24D-A64B-40C8-A076-385076850F7D}" vid="{61DF3097-A1CE-41D9-9E7C-2786F60E7D4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lluvia de ideas de empresa</Template>
  <TotalTime>137</TotalTime>
  <Words>214</Words>
  <Application>Microsoft Office PowerPoint</Application>
  <PresentationFormat>Panorámica</PresentationFormat>
  <Paragraphs>59</Paragraphs>
  <Slides>22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Palatino Linotype</vt:lpstr>
      <vt:lpstr>Wingdings 2</vt:lpstr>
      <vt:lpstr>Presentación de lluvia de ideas</vt:lpstr>
      <vt:lpstr>Proyecto de Concurrencia</vt:lpstr>
      <vt:lpstr>Hadoop</vt:lpstr>
      <vt:lpstr>Datasets</vt:lpstr>
      <vt:lpstr>Datasets</vt:lpstr>
      <vt:lpstr>Datasets</vt:lpstr>
      <vt:lpstr>Código Fuente</vt:lpstr>
      <vt:lpstr>WordCount de una Palabra</vt:lpstr>
      <vt:lpstr>WordCount de Dos Palabras</vt:lpstr>
      <vt:lpstr>Remover.c</vt:lpstr>
      <vt:lpstr>filterWorld.py</vt:lpstr>
      <vt:lpstr>Greater.py</vt:lpstr>
      <vt:lpstr>range.py</vt:lpstr>
      <vt:lpstr>wordReducer.py</vt:lpstr>
      <vt:lpstr>Script.js</vt:lpstr>
      <vt:lpstr>Análisis de Datos</vt:lpstr>
      <vt:lpstr>Análisis de Datos</vt:lpstr>
      <vt:lpstr>Análisis de Datos</vt:lpstr>
      <vt:lpstr>Análisis de Datos</vt:lpstr>
      <vt:lpstr>Análisis de Datos</vt:lpstr>
      <vt:lpstr>Análisis de Datos</vt:lpstr>
      <vt:lpstr>Análisis de Datos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Concurrencia</dc:title>
  <dc:creator>ARLES AULIO CERRATO MALDONADO</dc:creator>
  <cp:lastModifiedBy>ARLES AULIO CERRATO MALDONADO</cp:lastModifiedBy>
  <cp:revision>15</cp:revision>
  <dcterms:created xsi:type="dcterms:W3CDTF">2018-09-12T23:39:52Z</dcterms:created>
  <dcterms:modified xsi:type="dcterms:W3CDTF">2018-09-13T03:22:45Z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