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v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548640"/>
            <a:ext cx="1097280" cy="1097280"/>
          </a:xfrm>
          <a:prstGeom prst="rect">
            <a:avLst/>
          </a:prstGeom>
        </p:spPr>
      </p:pic>
      <p:pic>
        <p:nvPicPr>
          <p:cNvPr id="5" name="Picture 4" descr="neur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1592" y="54864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1680" y="2011680"/>
            <a:ext cx="8165592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>
                <a:solidFill>
                  <a:srgbClr val="002060"/>
                </a:solidFill>
                <a:latin typeface="Segoe UI"/>
              </a:defRPr>
            </a:pPr>
            <a:r>
              <a:t>Display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11680" y="4023360"/>
            <a:ext cx="816559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75569"/>
                </a:solidFill>
                <a:latin typeface="Segoe UI"/>
              </a:defRPr>
            </a:pPr>
            <a:r>
              <a:t>282 patients (mean [SD] age, 57 • Hospitalier de l'Université de Montréal, Montréal, Québec, Canada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520" y="6492240"/>
            <a:ext cx="1072591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475569"/>
                </a:solidFill>
                <a:latin typeface="Segoe UI"/>
              </a:defRPr>
            </a:pPr>
            <a:r>
              <a:t>JAMA VA Abstractor  •  October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2060"/>
                </a:solidFill>
                <a:latin typeface="Segoe UI"/>
              </a:defRPr>
            </a:pPr>
            <a:r>
              <a:t>Study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82320" y="1330960"/>
            <a:ext cx="4997196" cy="1645920"/>
          </a:xfrm>
          <a:prstGeom prst="round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280160"/>
            <a:ext cx="4997196" cy="16459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E4E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28600" tIns="182880" wrap="square"/>
          <a:lstStyle/>
          <a:p>
            <a:pPr algn="ctr">
              <a:defRPr sz="1400" b="1">
                <a:solidFill>
                  <a:srgbClr val="0E4E80"/>
                </a:solidFill>
                <a:latin typeface="Segoe UI Semibold"/>
              </a:defRPr>
            </a:pPr>
            <a:r>
              <a:t>POPULATION</a:t>
            </a:r>
          </a:p>
          <a:p>
            <a:pPr>
              <a:spcAft>
                <a:spcPts val="0"/>
              </a:spcAft>
              <a:defRPr sz="1100">
                <a:solidFill>
                  <a:srgbClr val="475569"/>
                </a:solidFill>
                <a:latin typeface="Segoe UI"/>
              </a:defRPr>
            </a:pPr>
            <a:r>
              <a:t>282 patients (mean [SD] age, 57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145276" y="1330960"/>
            <a:ext cx="4997196" cy="1645920"/>
          </a:xfrm>
          <a:prstGeom prst="round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6094476" y="1280160"/>
            <a:ext cx="4997196" cy="16459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E4E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28600" tIns="182880" wrap="square"/>
          <a:lstStyle/>
          <a:p>
            <a:pPr algn="ctr">
              <a:defRPr sz="1400" b="1">
                <a:solidFill>
                  <a:srgbClr val="0E4E80"/>
                </a:solidFill>
                <a:latin typeface="Segoe UI Semibold"/>
              </a:defRPr>
            </a:pPr>
            <a:r>
              <a:t>INTERVENTION</a:t>
            </a:r>
          </a:p>
          <a:p>
            <a:pPr>
              <a:spcAft>
                <a:spcPts val="0"/>
              </a:spcAft>
              <a:defRPr sz="1100">
                <a:solidFill>
                  <a:srgbClr val="475569"/>
                </a:solidFill>
                <a:latin typeface="Segoe UI"/>
              </a:defRPr>
            </a:pPr>
            <a:r>
              <a:t>N/A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82320" y="3251200"/>
            <a:ext cx="4997196" cy="1645920"/>
          </a:xfrm>
          <a:prstGeom prst="round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731520" y="3200400"/>
            <a:ext cx="4997196" cy="16459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E4E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28600" tIns="182880" wrap="square"/>
          <a:lstStyle/>
          <a:p>
            <a:pPr algn="ctr">
              <a:defRPr sz="1400" b="1">
                <a:solidFill>
                  <a:srgbClr val="0E4E80"/>
                </a:solidFill>
                <a:latin typeface="Segoe UI Semibold"/>
              </a:defRPr>
            </a:pPr>
            <a:r>
              <a:t>SETTING</a:t>
            </a:r>
          </a:p>
          <a:p>
            <a:pPr>
              <a:spcAft>
                <a:spcPts val="0"/>
              </a:spcAft>
              <a:defRPr sz="1100">
                <a:solidFill>
                  <a:srgbClr val="475569"/>
                </a:solidFill>
                <a:latin typeface="Segoe UI"/>
              </a:defRPr>
            </a:pPr>
            <a:r>
              <a:t>Hospitalier de l'Université de Montréal, Montréal, Québec, Canada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145276" y="3251200"/>
            <a:ext cx="4997196" cy="1645920"/>
          </a:xfrm>
          <a:prstGeom prst="round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6094476" y="3200400"/>
            <a:ext cx="4997196" cy="164592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0E4E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28600" tIns="182880" wrap="square"/>
          <a:lstStyle/>
          <a:p>
            <a:pPr algn="ctr">
              <a:defRPr sz="1400" b="1">
                <a:solidFill>
                  <a:srgbClr val="0E4E80"/>
                </a:solidFill>
                <a:latin typeface="Segoe UI Semibold"/>
              </a:defRPr>
            </a:pPr>
            <a:r>
              <a:t>PRIMARY OUTCOME</a:t>
            </a:r>
          </a:p>
          <a:p>
            <a:pPr>
              <a:spcAft>
                <a:spcPts val="0"/>
              </a:spcAft>
              <a:defRPr sz="1100">
                <a:solidFill>
                  <a:srgbClr val="475569"/>
                </a:solidFill>
                <a:latin typeface="Segoe UI"/>
              </a:defRPr>
            </a:pPr>
            <a:r>
              <a:t>primary outcomes were the sensitivity and specificity of qualitative and quantitative brainstem CT perfusion for DNC determination, assessed by 2 inde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1520" y="6492240"/>
            <a:ext cx="1072591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475569"/>
                </a:solidFill>
                <a:latin typeface="Segoe UI"/>
              </a:defRPr>
            </a:pPr>
            <a:r>
              <a:t>JAMA VA Abstractor  •  October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4572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2060"/>
                </a:solidFill>
                <a:latin typeface="Segoe UI"/>
              </a:defRPr>
            </a:pPr>
            <a:r>
              <a:t>Key Findings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188720"/>
            <a:ext cx="10725912" cy="384048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E4E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>
              <a:spcAft>
                <a:spcPts val="1200"/>
              </a:spcAft>
              <a:defRPr sz="1400">
                <a:solidFill>
                  <a:srgbClr val="475569"/>
                </a:solidFill>
                <a:latin typeface="Segoe UI"/>
              </a:defRPr>
            </a:pPr>
            <a:r>
              <a:t>• No findings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6492240"/>
            <a:ext cx="1072591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475569"/>
                </a:solidFill>
                <a:latin typeface="Segoe UI"/>
              </a:defRPr>
            </a:pPr>
            <a:r>
              <a:t>JAMA VA Abstractor  •  October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4572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2060"/>
                </a:solidFill>
                <a:latin typeface="Segoe UI"/>
              </a:defRPr>
            </a:pPr>
            <a:r>
              <a:t>Clinical Implications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731520" y="1371600"/>
            <a:ext cx="10725912" cy="4114800"/>
          </a:xfrm>
          <a:prstGeom prst="roundRect">
            <a:avLst/>
          </a:prstGeom>
          <a:solidFill>
            <a:srgbClr val="FFFFFF"/>
          </a:solidFill>
          <a:ln w="38100">
            <a:solidFill>
              <a:srgbClr val="22C55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365760" wrap="square"/>
          <a:lstStyle/>
          <a:p>
            <a:pPr algn="ctr">
              <a:spcAft>
                <a:spcPts val="1600"/>
              </a:spcAft>
              <a:defRPr sz="1800">
                <a:solidFill>
                  <a:srgbClr val="475569"/>
                </a:solidFill>
                <a:latin typeface="Segoe UI"/>
              </a:defRPr>
            </a:pPr>
            <a:r>
              <a:t>No conclusion provided.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6492240"/>
            <a:ext cx="1072591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475569"/>
                </a:solidFill>
                <a:latin typeface="Segoe UI"/>
              </a:defRPr>
            </a:pPr>
            <a:r>
              <a:t>JAMA VA Abstractor  •  October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