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18288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" name="Picture 3" descr="va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365760"/>
            <a:ext cx="914400" cy="914400"/>
          </a:xfrm>
          <a:prstGeom prst="rect">
            <a:avLst/>
          </a:prstGeom>
        </p:spPr>
      </p:pic>
      <p:pic>
        <p:nvPicPr>
          <p:cNvPr id="5" name="Picture 4" descr="cardiology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0076" y="1097280"/>
            <a:ext cx="1828800" cy="182880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914400" y="3200400"/>
            <a:ext cx="10360152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3600" b="1">
                <a:solidFill>
                  <a:srgbClr val="003366"/>
                </a:solidFill>
                <a:latin typeface="Calibri"/>
              </a:defRPr>
            </a:pPr>
            <a:r>
              <a:t>**Display Options: Comparing Traditional Monitors and Head-Mounted Displays in a Clinical Setting**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371600" y="4754880"/>
            <a:ext cx="9445752" cy="9144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1800">
                <a:solidFill>
                  <a:srgbClr val="6C757D"/>
                </a:solidFill>
                <a:latin typeface="Calibri"/>
              </a:defRPr>
            </a:pPr>
            <a:r>
              <a:t>2354 (55%) men; mean age 29 years; participants were required to have a diagnosis of PTSD and be seeking treatment at a VA facility. • Academic hospital setting at Northwestern University's Feinberg School of Medicine in Chicago.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0" y="6309360"/>
            <a:ext cx="121889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6C757D"/>
                </a:solidFill>
                <a:latin typeface="Calibri"/>
              </a:defRPr>
            </a:pPr>
            <a:r>
              <a:t>Visual Abstract • October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28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Calibri"/>
              </a:defRPr>
            </a:pPr>
            <a:r>
              <a:t>STUDY DESIGN &amp; METHODS</a:t>
            </a:r>
          </a:p>
        </p:txBody>
      </p:sp>
      <p:pic>
        <p:nvPicPr>
          <p:cNvPr id="5" name="Picture 4" descr="cardi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0232" y="137160"/>
            <a:ext cx="640080" cy="64008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48640" y="1371600"/>
            <a:ext cx="5180076" cy="2011680"/>
          </a:xfrm>
          <a:prstGeom prst="rect">
            <a:avLst/>
          </a:prstGeom>
          <a:solidFill>
            <a:srgbClr val="FFFFFF"/>
          </a:solidFill>
          <a:ln w="381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rIns="228600" tIns="228600" wrap="square"/>
          <a:lstStyle/>
          <a:p>
            <a:pPr algn="ctr">
              <a:spcAft>
                <a:spcPts val="800"/>
              </a:spcAft>
              <a:defRPr sz="1400" b="1">
                <a:solidFill>
                  <a:srgbClr val="0066CC"/>
                </a:solidFill>
                <a:latin typeface="Calibri"/>
              </a:defRPr>
            </a:pPr>
            <a:r>
              <a:t>👥 POPULATION</a:t>
            </a:r>
          </a:p>
          <a:p>
            <a:pPr>
              <a:spcAft>
                <a:spcPts val="0"/>
              </a:spcAft>
              <a:defRPr sz="1300">
                <a:solidFill>
                  <a:srgbClr val="343A40"/>
                </a:solidFill>
                <a:latin typeface="Calibri"/>
              </a:defRPr>
            </a:pPr>
            <a:r>
              <a:t>2354 (55%) men; mean age 29 years; participants were required to have a diagnosis of PTSD and be seeking treatment at a VA facility.</a:t>
            </a:r>
          </a:p>
        </p:txBody>
      </p:sp>
      <p:sp>
        <p:nvSpPr>
          <p:cNvPr id="7" name="Rectangle 6"/>
          <p:cNvSpPr/>
          <p:nvPr/>
        </p:nvSpPr>
        <p:spPr>
          <a:xfrm>
            <a:off x="548640" y="1371600"/>
            <a:ext cx="137160" cy="2011680"/>
          </a:xfrm>
          <a:prstGeom prst="rect">
            <a:avLst/>
          </a:prstGeom>
          <a:solidFill>
            <a:srgbClr val="0066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6460236" y="1371600"/>
            <a:ext cx="5180076" cy="2011680"/>
          </a:xfrm>
          <a:prstGeom prst="rect">
            <a:avLst/>
          </a:prstGeom>
          <a:solidFill>
            <a:srgbClr val="FFFFFF"/>
          </a:solidFill>
          <a:ln w="38100">
            <a:solidFill>
              <a:srgbClr val="17A2B8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rIns="228600" tIns="228600" wrap="square"/>
          <a:lstStyle/>
          <a:p>
            <a:pPr algn="ctr">
              <a:spcAft>
                <a:spcPts val="800"/>
              </a:spcAft>
              <a:defRPr sz="1400" b="1">
                <a:solidFill>
                  <a:srgbClr val="17A2B8"/>
                </a:solidFill>
                <a:latin typeface="Calibri"/>
              </a:defRPr>
            </a:pPr>
            <a:r>
              <a:t>💊 INTERVENTION</a:t>
            </a:r>
          </a:p>
          <a:p>
            <a:pPr>
              <a:spcAft>
                <a:spcPts val="0"/>
              </a:spcAft>
              <a:defRPr sz="1300">
                <a:solidFill>
                  <a:srgbClr val="343A40"/>
                </a:solidFill>
                <a:latin typeface="Calibri"/>
              </a:defRPr>
            </a:pPr>
            <a:r>
              <a:t>Not specified</a:t>
            </a:r>
          </a:p>
        </p:txBody>
      </p:sp>
      <p:sp>
        <p:nvSpPr>
          <p:cNvPr id="9" name="Rectangle 8"/>
          <p:cNvSpPr/>
          <p:nvPr/>
        </p:nvSpPr>
        <p:spPr>
          <a:xfrm>
            <a:off x="6460236" y="1371600"/>
            <a:ext cx="137160" cy="2011680"/>
          </a:xfrm>
          <a:prstGeom prst="rect">
            <a:avLst/>
          </a:prstGeom>
          <a:solidFill>
            <a:srgbClr val="17A2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48640" y="3749040"/>
            <a:ext cx="5180076" cy="2011680"/>
          </a:xfrm>
          <a:prstGeom prst="rect">
            <a:avLst/>
          </a:prstGeom>
          <a:solidFill>
            <a:srgbClr val="FFFFFF"/>
          </a:solidFill>
          <a:ln w="38100">
            <a:solidFill>
              <a:srgbClr val="28A745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rIns="228600" tIns="228600" wrap="square"/>
          <a:lstStyle/>
          <a:p>
            <a:pPr algn="ctr">
              <a:spcAft>
                <a:spcPts val="800"/>
              </a:spcAft>
              <a:defRPr sz="1400" b="1">
                <a:solidFill>
                  <a:srgbClr val="28A745"/>
                </a:solidFill>
                <a:latin typeface="Calibri"/>
              </a:defRPr>
            </a:pPr>
            <a:r>
              <a:t>🏥 SETTING</a:t>
            </a:r>
          </a:p>
          <a:p>
            <a:pPr>
              <a:spcAft>
                <a:spcPts val="0"/>
              </a:spcAft>
              <a:defRPr sz="1300">
                <a:solidFill>
                  <a:srgbClr val="343A40"/>
                </a:solidFill>
                <a:latin typeface="Calibri"/>
              </a:defRPr>
            </a:pPr>
            <a:r>
              <a:t>Academic hospital setting at Northwestern University's Feinberg School of Medicine in Chicago.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48640" y="3749040"/>
            <a:ext cx="137160" cy="2011680"/>
          </a:xfrm>
          <a:prstGeom prst="rect">
            <a:avLst/>
          </a:prstGeom>
          <a:solidFill>
            <a:srgbClr val="28A74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460236" y="3749040"/>
            <a:ext cx="5180076" cy="2011680"/>
          </a:xfrm>
          <a:prstGeom prst="rect">
            <a:avLst/>
          </a:prstGeom>
          <a:solidFill>
            <a:srgbClr val="FFFFFF"/>
          </a:solidFill>
          <a:ln w="38100">
            <a:solidFill>
              <a:srgbClr val="EC7063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274320" rIns="228600" tIns="228600" wrap="square"/>
          <a:lstStyle/>
          <a:p>
            <a:pPr algn="ctr">
              <a:spcAft>
                <a:spcPts val="800"/>
              </a:spcAft>
              <a:defRPr sz="1400" b="1">
                <a:solidFill>
                  <a:srgbClr val="EC7063"/>
                </a:solidFill>
                <a:latin typeface="Calibri"/>
              </a:defRPr>
            </a:pPr>
            <a:r>
              <a:t>🎯 PRIMARY OUTCOME</a:t>
            </a:r>
          </a:p>
          <a:p>
            <a:pPr>
              <a:spcAft>
                <a:spcPts val="0"/>
              </a:spcAft>
              <a:defRPr sz="1300">
                <a:solidFill>
                  <a:srgbClr val="343A40"/>
                </a:solidFill>
                <a:latin typeface="Calibri"/>
              </a:defRPr>
            </a:pPr>
            <a:r>
              <a:t>Incident cardiovascular disease (myocardial infarction, heart failure, stroke, coronary revascularization, and CVD death) was measured after year 20.</a:t>
            </a:r>
          </a:p>
        </p:txBody>
      </p:sp>
      <p:sp>
        <p:nvSpPr>
          <p:cNvPr id="13" name="Rectangle 12"/>
          <p:cNvSpPr/>
          <p:nvPr/>
        </p:nvSpPr>
        <p:spPr>
          <a:xfrm>
            <a:off x="6460236" y="3749040"/>
            <a:ext cx="137160" cy="2011680"/>
          </a:xfrm>
          <a:prstGeom prst="rect">
            <a:avLst/>
          </a:prstGeom>
          <a:solidFill>
            <a:srgbClr val="EC7063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28A74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28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Calibri"/>
              </a:defRPr>
            </a:pPr>
            <a:r>
              <a:t>✓ KEY FINDINGS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" y="1188720"/>
            <a:ext cx="10908792" cy="5029200"/>
          </a:xfrm>
          <a:prstGeom prst="rect">
            <a:avLst/>
          </a:prstGeom>
          <a:solidFill>
            <a:srgbClr val="F5F7FA"/>
          </a:solidFill>
          <a:ln w="2540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 rIns="457200" tIns="365760" wrap="square"/>
          <a:lstStyle/>
          <a:p>
            <a:pPr algn="ctr">
              <a:spcAft>
                <a:spcPts val="1400"/>
              </a:spcAft>
              <a:defRPr sz="1600">
                <a:solidFill>
                  <a:srgbClr val="343A40"/>
                </a:solidFill>
                <a:latin typeface="Calibri"/>
              </a:defRPr>
            </a:pPr>
            <a:r>
              <a:t>▸ No findings available.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8F9F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17A2B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28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Calibri"/>
              </a:defRPr>
            </a:pPr>
            <a:r>
              <a:t>📊 RESULTS</a:t>
            </a:r>
          </a:p>
        </p:txBody>
      </p:sp>
      <p:sp>
        <p:nvSpPr>
          <p:cNvPr id="5" name="Rectangle 4"/>
          <p:cNvSpPr/>
          <p:nvPr/>
        </p:nvSpPr>
        <p:spPr>
          <a:xfrm>
            <a:off x="640080" y="1280160"/>
            <a:ext cx="10908792" cy="1371600"/>
          </a:xfrm>
          <a:prstGeom prst="rect">
            <a:avLst/>
          </a:prstGeom>
          <a:solidFill>
            <a:srgbClr val="FFFFFF"/>
          </a:solidFill>
          <a:ln w="381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 tIns="228600" wrap="square"/>
          <a:lstStyle/>
          <a:p>
            <a:pPr algn="ctr">
              <a:defRPr sz="1400" b="1">
                <a:solidFill>
                  <a:srgbClr val="0066CC"/>
                </a:solidFill>
                <a:latin typeface="Calibri"/>
              </a:defRPr>
            </a:pPr>
            <a:r>
              <a:t>PRIMARY OUTCOME</a:t>
            </a:r>
          </a:p>
          <a:p>
            <a:pPr>
              <a:defRPr sz="1800">
                <a:solidFill>
                  <a:srgbClr val="343A40"/>
                </a:solidFill>
                <a:latin typeface="Calibri"/>
              </a:defRPr>
            </a:pPr>
            <a:r>
              <a:t>Incident cardiovascular disease (myocardial infarction, heart failure, stroke, coronary revascularization, and CVD death) was measured after year 20.</a:t>
            </a:r>
          </a:p>
        </p:txBody>
      </p:sp>
      <p:sp>
        <p:nvSpPr>
          <p:cNvPr id="6" name="Rectangle 5"/>
          <p:cNvSpPr/>
          <p:nvPr/>
        </p:nvSpPr>
        <p:spPr>
          <a:xfrm>
            <a:off x="640080" y="2926080"/>
            <a:ext cx="10908792" cy="3200400"/>
          </a:xfrm>
          <a:prstGeom prst="rect">
            <a:avLst/>
          </a:prstGeom>
          <a:solidFill>
            <a:srgbClr val="FAFCFE"/>
          </a:solidFill>
          <a:ln w="19050">
            <a:solidFill>
              <a:srgbClr val="0066CC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365760" tIns="274320" wrap="square"/>
          <a:lstStyle/>
          <a:p>
            <a:pPr algn="ctr">
              <a:spcAft>
                <a:spcPts val="1000"/>
              </a:spcAft>
              <a:defRPr sz="1400" b="1">
                <a:solidFill>
                  <a:srgbClr val="0066CC"/>
                </a:solidFill>
                <a:latin typeface="Calibri"/>
              </a:defRPr>
            </a:pPr>
            <a:r>
              <a:t>SECONDARY FINDINGS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12188952" cy="914400"/>
          </a:xfrm>
          <a:prstGeom prst="rect">
            <a:avLst/>
          </a:prstGeom>
          <a:solidFill>
            <a:srgbClr val="003366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731520" y="228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FFFFFF"/>
                </a:solidFill>
                <a:latin typeface="Calibri"/>
              </a:defRPr>
            </a:pPr>
            <a:r>
              <a:t>💡 CLINICAL IMPLICATIONS</a:t>
            </a:r>
          </a:p>
        </p:txBody>
      </p:sp>
      <p:pic>
        <p:nvPicPr>
          <p:cNvPr id="5" name="Picture 4" descr="cardiology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45752" y="3657600"/>
            <a:ext cx="2286000" cy="22860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640080" y="1371600"/>
            <a:ext cx="8074152" cy="4572000"/>
          </a:xfrm>
          <a:prstGeom prst="rect">
            <a:avLst/>
          </a:prstGeom>
          <a:solidFill>
            <a:srgbClr val="F0F8FF"/>
          </a:solidFill>
          <a:ln w="50800">
            <a:solidFill>
              <a:srgbClr val="003366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lIns="457200" rIns="457200" tIns="457200" wrap="square"/>
          <a:lstStyle/>
          <a:p>
            <a:pPr algn="ctr">
              <a:lnSpc>
                <a:spcPct val="130000"/>
              </a:lnSpc>
              <a:spcAft>
                <a:spcPts val="2000"/>
              </a:spcAft>
              <a:defRPr sz="2000">
                <a:solidFill>
                  <a:srgbClr val="343A40"/>
                </a:solidFill>
                <a:latin typeface="Calibri"/>
              </a:defRPr>
            </a:pPr>
            <a:r>
              <a:t>No conclusion provided.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6309360"/>
            <a:ext cx="12188952" cy="36576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100">
                <a:solidFill>
                  <a:srgbClr val="6C757D"/>
                </a:solidFill>
                <a:latin typeface="Calibri"/>
              </a:defRPr>
            </a:pPr>
            <a:r>
              <a:t>Visual Abstract Generated by JAMA VA Abstractor • October 2025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