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54864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822960"/>
            <a:ext cx="11091672" cy="128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>
                <a:solidFill>
                  <a:srgbClr val="002060"/>
                </a:solidFill>
                <a:latin typeface="Calibri"/>
              </a:rPr>
              <a:t>Digital Health Interventions for Cardiovascular Risk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7280" y="2103120"/>
            <a:ext cx="999439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96969"/>
                </a:solidFill>
                <a:latin typeface="Calibri"/>
              </a:rPr>
              <a:t>500 veterans aged 50-75 with hypertension — Mobile app with daily BP monitoring and coaching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822960"/>
            <a:ext cx="128016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>
                <a:solidFill>
                  <a:srgbClr val="FFFFFF"/>
                </a:solidFill>
              </a:rPr>
              <a:t>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548640" y="457200"/>
            <a:ext cx="5408676" cy="914400"/>
          </a:xfrm>
          <a:prstGeom prst="roundRect">
            <a:avLst/>
          </a:prstGeom>
          <a:solidFill>
            <a:srgbClr val="F0F2F5"/>
          </a:solidFill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002060"/>
                </a:solidFill>
              </a:rPr>
              <a:t>Population</a:t>
            </a:r>
          </a:p>
          <a:p>
            <a:r>
              <a:rPr sz="1100">
                <a:solidFill>
                  <a:srgbClr val="696969"/>
                </a:solidFill>
              </a:rPr>
              <a:t>500 veterans aged 50-75 with hypertension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548640" y="1508760"/>
            <a:ext cx="5408676" cy="914400"/>
          </a:xfrm>
          <a:prstGeom prst="roundRect">
            <a:avLst/>
          </a:prstGeom>
          <a:solidFill>
            <a:srgbClr val="F0F2F5"/>
          </a:solidFill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002060"/>
                </a:solidFill>
              </a:rPr>
              <a:t>Intervention</a:t>
            </a:r>
          </a:p>
          <a:p>
            <a:r>
              <a:rPr sz="1100">
                <a:solidFill>
                  <a:srgbClr val="696969"/>
                </a:solidFill>
              </a:rPr>
              <a:t>Mobile app with daily BP monitoring and coaching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48640" y="2560320"/>
            <a:ext cx="5408676" cy="914400"/>
          </a:xfrm>
          <a:prstGeom prst="roundRect">
            <a:avLst/>
          </a:prstGeom>
          <a:solidFill>
            <a:srgbClr val="F0F2F5"/>
          </a:solidFill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002060"/>
                </a:solidFill>
              </a:rPr>
              <a:t>Setting</a:t>
            </a:r>
          </a:p>
          <a:p>
            <a:r>
              <a:rPr sz="1100">
                <a:solidFill>
                  <a:srgbClr val="696969"/>
                </a:solidFill>
              </a:rPr>
              <a:t>VA community health centers nationwide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8640" y="3611880"/>
            <a:ext cx="5408676" cy="914400"/>
          </a:xfrm>
          <a:prstGeom prst="roundRect">
            <a:avLst/>
          </a:prstGeom>
          <a:solidFill>
            <a:srgbClr val="F0F2F5"/>
          </a:solidFill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200" b="1">
                <a:solidFill>
                  <a:srgbClr val="002060"/>
                </a:solidFill>
              </a:rPr>
              <a:t>Primary Outcome</a:t>
            </a:r>
          </a:p>
          <a:p>
            <a:r>
              <a:rPr sz="1100">
                <a:solidFill>
                  <a:srgbClr val="696969"/>
                </a:solidFill>
              </a:rPr>
              <a:t>Systolic blood pressure reduction at 12 weeks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8796" y="457200"/>
            <a:ext cx="554583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002060"/>
                </a:solidFill>
              </a:rPr>
              <a:t>Study Highlights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68796" y="914400"/>
            <a:ext cx="5545836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696969"/>
                </a:solidFill>
              </a:rPr>
              <a:t>• Mean 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68796" y="1280160"/>
            <a:ext cx="5545836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696969"/>
                </a:solidFill>
              </a:rPr>
              <a:t>• 5 mmHg reduction (95% CI: 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68796" y="1645920"/>
            <a:ext cx="5545836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696969"/>
                </a:solidFill>
              </a:rPr>
              <a:t>• 2-10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8796" y="2011680"/>
            <a:ext cx="5545836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696969"/>
                </a:solidFill>
              </a:rPr>
              <a:t>• 8, p=0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68796" y="2377440"/>
            <a:ext cx="5545836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696969"/>
                </a:solidFill>
              </a:rPr>
              <a:t>• 003)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548640" y="548640"/>
            <a:ext cx="11091672" cy="329184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E4E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800" b="1">
                <a:solidFill>
                  <a:srgbClr val="002060"/>
                </a:solidFill>
              </a:rPr>
              <a:t>Key Findings</a:t>
            </a:r>
          </a:p>
          <a:p>
            <a:pPr lvl="1"/>
            <a:r>
              <a:rPr sz="1300">
                <a:solidFill>
                  <a:srgbClr val="696969"/>
                </a:solidFill>
              </a:rPr>
              <a:t>• Mean 8</a:t>
            </a:r>
          </a:p>
          <a:p>
            <a:pPr lvl="1"/>
            <a:r>
              <a:rPr sz="1300">
                <a:solidFill>
                  <a:srgbClr val="696969"/>
                </a:solidFill>
              </a:rPr>
              <a:t>• 5 mmHg reduction (95% CI: 6</a:t>
            </a:r>
          </a:p>
          <a:p>
            <a:pPr lvl="1"/>
            <a:r>
              <a:rPr sz="1300">
                <a:solidFill>
                  <a:srgbClr val="696969"/>
                </a:solidFill>
              </a:rPr>
              <a:t>• 2-10</a:t>
            </a:r>
          </a:p>
          <a:p>
            <a:pPr lvl="1"/>
            <a:r>
              <a:rPr sz="1300">
                <a:solidFill>
                  <a:srgbClr val="696969"/>
                </a:solidFill>
              </a:rPr>
              <a:t>• 8, p=0</a:t>
            </a:r>
          </a:p>
          <a:p>
            <a:pPr lvl="1"/>
            <a:r>
              <a:rPr sz="1300">
                <a:solidFill>
                  <a:srgbClr val="696969"/>
                </a:solidFill>
              </a:rPr>
              <a:t>• 003)</a:t>
            </a:r>
          </a:p>
          <a:p>
            <a:pPr lvl="1"/>
            <a:r>
              <a:rPr sz="1300">
                <a:solidFill>
                  <a:srgbClr val="696969"/>
                </a:solidFill>
              </a:rPr>
              <a:t>• Clinically significant improvement in cardiovascular risk profile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731520" y="4023360"/>
            <a:ext cx="3453384" cy="822960"/>
          </a:xfrm>
          <a:prstGeom prst="rect">
            <a:avLst/>
          </a:prstGeom>
          <a:solidFill>
            <a:srgbClr val="0E4E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>
                <a:solidFill>
                  <a:srgbClr val="FFFFFF"/>
                </a:solidFill>
              </a:rPr>
              <a:t>Effect</a:t>
            </a:r>
          </a:p>
          <a:p>
            <a:r>
              <a:rPr sz="1600" b="1">
                <a:solidFill>
                  <a:srgbClr val="FFFFFF"/>
                </a:solidFill>
              </a:rPr>
              <a:t>−8.5 mmHg</a:t>
            </a:r>
          </a:p>
        </p:txBody>
      </p:sp>
      <p:sp>
        <p:nvSpPr>
          <p:cNvPr id="4" name="Rectangle 3"/>
          <p:cNvSpPr/>
          <p:nvPr/>
        </p:nvSpPr>
        <p:spPr>
          <a:xfrm>
            <a:off x="4367784" y="4023360"/>
            <a:ext cx="3453384" cy="822960"/>
          </a:xfrm>
          <a:prstGeom prst="rect">
            <a:avLst/>
          </a:prstGeom>
          <a:solidFill>
            <a:srgbClr val="0E4E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>
                <a:solidFill>
                  <a:srgbClr val="FFFFFF"/>
                </a:solidFill>
              </a:rPr>
              <a:t>Quality</a:t>
            </a:r>
          </a:p>
          <a:p>
            <a:r>
              <a:rPr sz="1600" b="1">
                <a:solidFill>
                  <a:srgbClr val="FFFFFF"/>
                </a:solidFill>
              </a:rPr>
              <a:t>87%</a:t>
            </a:r>
          </a:p>
        </p:txBody>
      </p:sp>
      <p:sp>
        <p:nvSpPr>
          <p:cNvPr id="5" name="Rectangle 4"/>
          <p:cNvSpPr/>
          <p:nvPr/>
        </p:nvSpPr>
        <p:spPr>
          <a:xfrm>
            <a:off x="8004048" y="4023360"/>
            <a:ext cx="3453384" cy="822960"/>
          </a:xfrm>
          <a:prstGeom prst="rect">
            <a:avLst/>
          </a:prstGeom>
          <a:solidFill>
            <a:srgbClr val="0E4E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100" b="1">
                <a:solidFill>
                  <a:srgbClr val="FFFFFF"/>
                </a:solidFill>
              </a:rPr>
              <a:t>N</a:t>
            </a:r>
          </a:p>
          <a:p>
            <a:r>
              <a:rPr sz="1600" b="1">
                <a:solidFill>
                  <a:srgbClr val="FFFFFF"/>
                </a:solidFill>
              </a:rPr>
              <a:t>500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832" y="4023360"/>
            <a:ext cx="3474720" cy="2171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40080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000">
                <a:solidFill>
                  <a:srgbClr val="696969"/>
                </a:solidFill>
              </a:rPr>
              <a:t>Generated by JAMA VA Abstractor • October 12,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