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4" name="Rectangle 13"/>
          <p:cNvSpPr/>
          <p:nvPr/>
        </p:nvSpPr>
        <p:spPr>
          <a:xfrm>
            <a:off x="457200" y="4800600"/>
            <a:ext cx="5850696" cy="914400"/>
          </a:xfrm>
          <a:prstGeom prst="rect">
            <a:avLst/>
          </a:prstGeom>
          <a:noFill/>
          <a:ln w="12700">
            <a:solidFill>
              <a:srgbClr val="D3D3D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457200" y="3657600"/>
            <a:ext cx="5850696" cy="914400"/>
          </a:xfrm>
          <a:prstGeom prst="rect">
            <a:avLst/>
          </a:prstGeom>
          <a:noFill/>
          <a:ln w="12700">
            <a:solidFill>
              <a:srgbClr val="D3D3D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457200" y="2514600"/>
            <a:ext cx="5850696" cy="914400"/>
          </a:xfrm>
          <a:prstGeom prst="rect">
            <a:avLst/>
          </a:prstGeom>
          <a:noFill/>
          <a:ln w="12700">
            <a:solidFill>
              <a:srgbClr val="D3D3D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457200" y="1371600"/>
            <a:ext cx="5850696" cy="914400"/>
          </a:xfrm>
          <a:prstGeom prst="rect">
            <a:avLst/>
          </a:prstGeom>
          <a:noFill/>
          <a:ln w="12700">
            <a:solidFill>
              <a:srgbClr val="D3D3D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8288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l"/>
            <a:r>
              <a:rPr sz="2400" b="1">
                <a:solidFill>
                  <a:srgbClr val="002060"/>
                </a:solidFill>
                <a:latin typeface="Arial Black"/>
              </a:rPr>
              <a:t>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0" y="182880"/>
            <a:ext cx="914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>
                <a:solidFill>
                  <a:srgbClr val="4682B4"/>
                </a:solidFill>
              </a:rPr>
              <a:t>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182880"/>
            <a:ext cx="8229600" cy="731520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l"/>
            <a:r>
              <a:rPr sz="1800" b="1">
                <a:solidFill>
                  <a:srgbClr val="002060"/>
                </a:solidFill>
                <a:latin typeface="Arial"/>
              </a:rPr>
              <a:t>Digital Health Interventions for Cardiovascular Risk Reduction</a:t>
            </a:r>
          </a:p>
        </p:txBody>
      </p:sp>
      <p:cxnSp>
        <p:nvCxnSpPr>
          <p:cNvPr id="6" name="Connector 5"/>
          <p:cNvCxnSpPr/>
          <p:nvPr/>
        </p:nvCxnSpPr>
        <p:spPr>
          <a:xfrm>
            <a:off x="457200" y="1005840"/>
            <a:ext cx="10972800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371600"/>
            <a:ext cx="5850696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4682B4"/>
                </a:solidFill>
                <a:latin typeface="Arial"/>
              </a:rPr>
              <a:t>POPULATION</a:t>
            </a:r>
          </a:p>
          <a:p>
            <a:pPr algn="l"/>
            <a:r>
              <a:rPr sz="1100">
                <a:solidFill>
                  <a:srgbClr val="002060"/>
                </a:solidFill>
                <a:latin typeface="Arial"/>
              </a:rPr>
              <a:t>500 veterans aged 50-75 with hypertension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514600"/>
            <a:ext cx="5850696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4682B4"/>
                </a:solidFill>
                <a:latin typeface="Arial"/>
              </a:rPr>
              <a:t>INTERVENTION</a:t>
            </a:r>
          </a:p>
          <a:p>
            <a:pPr algn="l"/>
            <a:r>
              <a:rPr sz="1100">
                <a:solidFill>
                  <a:srgbClr val="002060"/>
                </a:solidFill>
                <a:latin typeface="Arial"/>
              </a:rPr>
              <a:t>Mobile app with daily BP monitoring and coaching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3657600"/>
            <a:ext cx="5850696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4682B4"/>
                </a:solidFill>
                <a:latin typeface="Arial"/>
              </a:rPr>
              <a:t>SETTING</a:t>
            </a:r>
          </a:p>
          <a:p>
            <a:pPr algn="l"/>
            <a:r>
              <a:rPr sz="1100">
                <a:solidFill>
                  <a:srgbClr val="002060"/>
                </a:solidFill>
                <a:latin typeface="Arial"/>
              </a:rPr>
              <a:t>VA community health centers nationwide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4800600"/>
            <a:ext cx="5850696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4682B4"/>
                </a:solidFill>
                <a:latin typeface="Arial"/>
              </a:rPr>
              <a:t>PRIMARY OUTCOME</a:t>
            </a:r>
          </a:p>
          <a:p>
            <a:pPr algn="l"/>
            <a:r>
              <a:rPr sz="1100">
                <a:solidFill>
                  <a:srgbClr val="002060"/>
                </a:solidFill>
                <a:latin typeface="Arial"/>
              </a:rPr>
              <a:t>Systolic blood pressure reduction at 12 weeks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338255" y="1371600"/>
            <a:ext cx="5606917" cy="3200400"/>
          </a:xfrm>
          <a:prstGeom prst="rect">
            <a:avLst/>
          </a:prstGeom>
          <a:solidFill>
            <a:srgbClr val="F8F8FF"/>
          </a:solidFill>
          <a:ln w="25400">
            <a:solidFill>
              <a:srgbClr val="4682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182880" rIns="182880" tIns="182880" bIns="182880" wrap="square"/>
          <a:lstStyle/>
          <a:p>
            <a:pPr algn="ctr"/>
            <a:r>
              <a:rPr sz="1600" b="1">
                <a:solidFill>
                  <a:srgbClr val="002060"/>
                </a:solidFill>
                <a:latin typeface="Arial"/>
              </a:rPr>
              <a:t>KEY FINDINGS</a:t>
            </a:r>
          </a:p>
          <a:p>
            <a:pPr algn="l"/>
            <a:r>
              <a:rPr sz="1400">
                <a:solidFill>
                  <a:srgbClr val="002060"/>
                </a:solidFill>
                <a:latin typeface="Arial"/>
              </a:rPr>
              <a:t>Mean 8.5 mmHg reduction (95% CI: 6.2-10.8, p&lt;0.001). Clinically significant improvement in cardiovascular risk profile with 78% user engagement rate.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38255" y="4754880"/>
            <a:ext cx="5606917" cy="1188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i="1">
                <a:solidFill>
                  <a:srgbClr val="696969"/>
                </a:solidFill>
                <a:latin typeface="Arial"/>
              </a:rPr>
              <a:t>CLINICAL SIGNIFICANCE: Mobile health intervention significantly reduces BP in veteran population with high user engagement and clinical benefit.</a:t>
            </a:r>
          </a:p>
        </p:txBody>
      </p:sp>
      <p:cxnSp>
        <p:nvCxnSpPr>
          <p:cNvPr id="17" name="Connector 16"/>
          <p:cNvCxnSpPr/>
          <p:nvPr/>
        </p:nvCxnSpPr>
        <p:spPr>
          <a:xfrm>
            <a:off x="457200" y="6309360"/>
            <a:ext cx="11274552" cy="0"/>
          </a:xfrm>
          <a:prstGeom prst="line">
            <a:avLst/>
          </a:prstGeom>
          <a:ln w="12700">
            <a:solidFill>
              <a:srgbClr val="D3D3D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7200" y="6400800"/>
            <a:ext cx="112745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000">
                <a:solidFill>
                  <a:srgbClr val="696969"/>
                </a:solidFill>
                <a:latin typeface="Arial"/>
              </a:rPr>
              <a:t>Generated by JAMA VA Abstractor • October 06, 2025 • Veterans Affairs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