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828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v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914400" cy="914400"/>
          </a:xfrm>
          <a:prstGeom prst="rect">
            <a:avLst/>
          </a:prstGeom>
        </p:spPr>
      </p:pic>
      <p:pic>
        <p:nvPicPr>
          <p:cNvPr id="5" name="Picture 4" descr="cardi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76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  <a:latin typeface="Calibri"/>
              </a:defRPr>
            </a:pPr>
            <a:r>
              <a:t>Digital Health Interventions for Cardiovascular Risk Reduction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754880"/>
            <a:ext cx="94457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6C757D"/>
                </a:solidFill>
                <a:latin typeface="Calibri"/>
              </a:defRPr>
            </a:pPr>
            <a:r>
              <a:t>500 veterans aged 50-75 with hypertension • VA community health centers nationwide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09360"/>
            <a:ext cx="121889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C757D"/>
                </a:solidFill>
                <a:latin typeface="Calibri"/>
              </a:defRPr>
            </a:pPr>
            <a:r>
              <a:t>Visual Abstract • 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STUDY DESIGN &amp; METHODS</a:t>
            </a:r>
          </a:p>
        </p:txBody>
      </p:sp>
      <p:pic>
        <p:nvPicPr>
          <p:cNvPr id="5" name="Picture 4" descr="cardi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232" y="137160"/>
            <a:ext cx="640080" cy="640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" y="137160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0066CC"/>
                </a:solidFill>
                <a:latin typeface="Calibri"/>
              </a:defRPr>
            </a:pPr>
            <a:r>
              <a:t>👥 POPULATION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500 veterans aged 50-75 with hypertension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1371600"/>
            <a:ext cx="137160" cy="201168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460236" y="137160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17A2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17A2B8"/>
                </a:solidFill>
                <a:latin typeface="Calibri"/>
              </a:defRPr>
            </a:pPr>
            <a:r>
              <a:t>💊 INTERVENTION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Mobile app with daily BP monitoring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0236" y="1371600"/>
            <a:ext cx="137160" cy="2011680"/>
          </a:xfrm>
          <a:prstGeom prst="rect">
            <a:avLst/>
          </a:prstGeom>
          <a:solidFill>
            <a:srgbClr val="17A2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48640" y="374904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28A7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28A745"/>
                </a:solidFill>
                <a:latin typeface="Calibri"/>
              </a:defRPr>
            </a:pPr>
            <a:r>
              <a:t>🏥 SETTING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VA community health centers nationwide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" y="3749040"/>
            <a:ext cx="137160" cy="201168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460236" y="374904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EC70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EC7063"/>
                </a:solidFill>
                <a:latin typeface="Calibri"/>
              </a:defRPr>
            </a:pPr>
            <a:r>
              <a:t>🎯 PRIMARY OUTCOME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Systolic BP reduction at 12 weeks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0236" y="3749040"/>
            <a:ext cx="137160" cy="2011680"/>
          </a:xfrm>
          <a:prstGeom prst="rect">
            <a:avLst/>
          </a:prstGeom>
          <a:solidFill>
            <a:srgbClr val="EC70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✓ KEY FINDINGS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" y="1188720"/>
            <a:ext cx="3270504" cy="109728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95%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093464" y="1188720"/>
            <a:ext cx="3270504" cy="109728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85%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46848" y="1188720"/>
            <a:ext cx="3270504" cy="109728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 sz="1800" b="1">
                <a:solidFill>
                  <a:srgbClr val="FFFFFF"/>
                </a:solidFill>
                <a:latin typeface="Calibri"/>
              </a:defRPr>
            </a:pPr>
            <a:r>
              <a:t>p&lt;0.001</a:t>
            </a:r>
          </a:p>
        </p:txBody>
      </p:sp>
      <p:sp>
        <p:nvSpPr>
          <p:cNvPr id="8" name="Rectangle 7"/>
          <p:cNvSpPr/>
          <p:nvPr/>
        </p:nvSpPr>
        <p:spPr>
          <a:xfrm>
            <a:off x="640080" y="2560320"/>
            <a:ext cx="10908792" cy="3657600"/>
          </a:xfrm>
          <a:prstGeom prst="rect">
            <a:avLst/>
          </a:prstGeom>
          <a:solidFill>
            <a:srgbClr val="F5F7FA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365760" wrap="square"/>
          <a:lstStyle/>
          <a:p>
            <a:pPr algn="ctr">
              <a:spcAft>
                <a:spcPts val="1400"/>
              </a:spcAft>
              <a:defRPr sz="1600">
                <a:solidFill>
                  <a:srgbClr val="343A40"/>
                </a:solidFill>
                <a:latin typeface="Calibri"/>
              </a:defRPr>
            </a:pPr>
            <a:r>
              <a:t>▸ 5 mmHg reduction (95% CI: 6.</a:t>
            </a:r>
          </a:p>
          <a:p>
            <a:pPr>
              <a:spcAft>
                <a:spcPts val="1400"/>
              </a:spcAft>
              <a:defRPr sz="1600">
                <a:solidFill>
                  <a:srgbClr val="343A40"/>
                </a:solidFill>
                <a:latin typeface="Calibri"/>
              </a:defRPr>
            </a:pPr>
            <a:r>
              <a:t>▸ Significant improvement in BP control.</a:t>
            </a:r>
          </a:p>
          <a:p>
            <a:pPr>
              <a:spcAft>
                <a:spcPts val="1400"/>
              </a:spcAft>
              <a:defRPr sz="1600">
                <a:solidFill>
                  <a:srgbClr val="343A40"/>
                </a:solidFill>
                <a:latin typeface="Calibri"/>
              </a:defRPr>
            </a:pPr>
            <a:r>
              <a:t>▸ High user engagement (85% daily use).</a:t>
            </a:r>
          </a:p>
          <a:p>
            <a:pPr>
              <a:spcAft>
                <a:spcPts val="1400"/>
              </a:spcAft>
              <a:defRPr sz="1600">
                <a:solidFill>
                  <a:srgbClr val="343A40"/>
                </a:solidFill>
                <a:latin typeface="Calibri"/>
              </a:defRPr>
            </a:pPr>
            <a:r>
              <a:t>▸ Reduced cardiovascular risk markers.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7A2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📊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1280160"/>
            <a:ext cx="10908792" cy="13716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tIns="228600" wrap="square"/>
          <a:lstStyle/>
          <a:p>
            <a:pPr algn="ctr">
              <a:defRPr sz="1400" b="1">
                <a:solidFill>
                  <a:srgbClr val="0066CC"/>
                </a:solidFill>
                <a:latin typeface="Calibri"/>
              </a:defRPr>
            </a:pPr>
            <a:r>
              <a:t>PRIMARY OUTCOME</a:t>
            </a:r>
          </a:p>
          <a:p>
            <a:pPr>
              <a:defRPr sz="1800">
                <a:solidFill>
                  <a:srgbClr val="343A40"/>
                </a:solidFill>
                <a:latin typeface="Calibri"/>
              </a:defRPr>
            </a:pPr>
            <a:r>
              <a:t>Systolic BP reduction at 12 weeks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2926080"/>
            <a:ext cx="10908792" cy="3200400"/>
          </a:xfrm>
          <a:prstGeom prst="rect">
            <a:avLst/>
          </a:prstGeom>
          <a:solidFill>
            <a:srgbClr val="FAFCFE"/>
          </a:solidFill>
          <a:ln w="1905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tIns="274320" wrap="square"/>
          <a:lstStyle/>
          <a:p>
            <a:pPr algn="ctr">
              <a:spcAft>
                <a:spcPts val="1000"/>
              </a:spcAft>
              <a:defRPr sz="1400" b="1">
                <a:solidFill>
                  <a:srgbClr val="0066CC"/>
                </a:solidFill>
                <a:latin typeface="Calibri"/>
              </a:defRPr>
            </a:pPr>
            <a:r>
              <a:t>SECONDARY FINDINGS</a:t>
            </a:r>
          </a:p>
          <a:p>
            <a:pPr>
              <a:spcAft>
                <a:spcPts val="800"/>
              </a:spcAft>
              <a:defRPr sz="1400">
                <a:solidFill>
                  <a:srgbClr val="343A40"/>
                </a:solidFill>
                <a:latin typeface="Calibri"/>
              </a:defRPr>
            </a:pPr>
            <a:r>
              <a:t>• Significant improvement in BP control.</a:t>
            </a:r>
          </a:p>
          <a:p>
            <a:pPr>
              <a:spcAft>
                <a:spcPts val="800"/>
              </a:spcAft>
              <a:defRPr sz="1400">
                <a:solidFill>
                  <a:srgbClr val="343A40"/>
                </a:solidFill>
                <a:latin typeface="Calibri"/>
              </a:defRPr>
            </a:pPr>
            <a:r>
              <a:t>• High user engagement (85% daily use).</a:t>
            </a:r>
          </a:p>
          <a:p>
            <a:pPr>
              <a:spcAft>
                <a:spcPts val="800"/>
              </a:spcAft>
              <a:defRPr sz="1400">
                <a:solidFill>
                  <a:srgbClr val="343A40"/>
                </a:solidFill>
                <a:latin typeface="Calibri"/>
              </a:defRPr>
            </a:pPr>
            <a:r>
              <a:t>• Reduced cardiovascular risk markers.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💡 CLINICAL IMPLICATIONS</a:t>
            </a:r>
          </a:p>
        </p:txBody>
      </p:sp>
      <p:pic>
        <p:nvPicPr>
          <p:cNvPr id="5" name="Picture 4" descr="cardi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52" y="365760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80" y="1371600"/>
            <a:ext cx="8074152" cy="4572000"/>
          </a:xfrm>
          <a:prstGeom prst="rect">
            <a:avLst/>
          </a:prstGeom>
          <a:solidFill>
            <a:srgbClr val="F0F8FF"/>
          </a:solidFill>
          <a:ln w="508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457200" wrap="square"/>
          <a:lstStyle/>
          <a:p>
            <a:pPr algn="ctr">
              <a:lnSpc>
                <a:spcPct val="130000"/>
              </a:lnSpc>
              <a:spcAft>
                <a:spcPts val="2000"/>
              </a:spcAft>
              <a:defRPr sz="2000">
                <a:solidFill>
                  <a:srgbClr val="343A40"/>
                </a:solidFill>
                <a:latin typeface="Calibri"/>
              </a:defRPr>
            </a:pPr>
            <a:r>
              <a:t>Mobile health intervention significantly reduces blood pressure in veteran population with excellent user engagement and clinical benefit.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09360"/>
            <a:ext cx="121889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C757D"/>
                </a:solidFill>
                <a:latin typeface="Calibri"/>
              </a:defRPr>
            </a:pPr>
            <a:r>
              <a:t>Visual Abstract Generated by JAMA VA Abstractor • October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