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78"/>
  </p:notesMasterIdLst>
  <p:sldIdLst>
    <p:sldId id="316" r:id="rId2"/>
    <p:sldId id="257" r:id="rId3"/>
    <p:sldId id="332" r:id="rId4"/>
    <p:sldId id="258" r:id="rId5"/>
    <p:sldId id="259" r:id="rId6"/>
    <p:sldId id="260" r:id="rId7"/>
    <p:sldId id="261"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1AB1F-0551-4511-944A-78C8948F02B2}" type="datetimeFigureOut">
              <a:rPr lang="en-US" smtClean="0"/>
              <a:t>8/21/2017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E8B08-3DD5-4366-8DAC-B17755B4ADE8}" type="slidenum">
              <a:rPr lang="en-US" smtClean="0"/>
              <a:t>‹#›</a:t>
            </a:fld>
            <a:endParaRPr lang="en-US"/>
          </a:p>
        </p:txBody>
      </p:sp>
    </p:spTree>
    <p:extLst>
      <p:ext uri="{BB962C8B-B14F-4D97-AF65-F5344CB8AC3E}">
        <p14:creationId xmlns:p14="http://schemas.microsoft.com/office/powerpoint/2010/main" val="21281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8CF126A-64CF-44EE-BDB9-CBF3A2DCDC50}"/>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3">
            <a:extLst>
              <a:ext uri="{FF2B5EF4-FFF2-40B4-BE49-F238E27FC236}">
                <a16:creationId xmlns:a16="http://schemas.microsoft.com/office/drawing/2014/main" id="{09A4294E-84C8-453D-B494-E572E38D454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9127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AFA701FF-B75E-4078-8E19-E057FE048E44}"/>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7" name="Rectangle 3">
            <a:extLst>
              <a:ext uri="{FF2B5EF4-FFF2-40B4-BE49-F238E27FC236}">
                <a16:creationId xmlns:a16="http://schemas.microsoft.com/office/drawing/2014/main" id="{37E8B691-10ED-427E-BA9D-0ABD2E4CEBB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386963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AF320671-12C7-4642-99B5-0AD5ABFFB29E}"/>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3" name="Rectangle 3">
            <a:extLst>
              <a:ext uri="{FF2B5EF4-FFF2-40B4-BE49-F238E27FC236}">
                <a16:creationId xmlns:a16="http://schemas.microsoft.com/office/drawing/2014/main" id="{BF092B49-7FAC-43FE-B9CE-EC3E953229B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346787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B2B96522-C8F8-45C0-A514-84D210D2BD43}"/>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3">
            <a:extLst>
              <a:ext uri="{FF2B5EF4-FFF2-40B4-BE49-F238E27FC236}">
                <a16:creationId xmlns:a16="http://schemas.microsoft.com/office/drawing/2014/main" id="{5D581892-ED1C-4CC3-A7A1-776D91B241C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233399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128CAB8B-75B3-4ACA-851F-6820751A8F84}"/>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Rectangle 3">
            <a:extLst>
              <a:ext uri="{FF2B5EF4-FFF2-40B4-BE49-F238E27FC236}">
                <a16:creationId xmlns:a16="http://schemas.microsoft.com/office/drawing/2014/main" id="{2B558406-412B-45FF-8F6D-CD2A3CB552B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315685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DC5C908-3353-47AF-BCBD-E4720B7732D7}"/>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3" name="Rectangle 3">
            <a:extLst>
              <a:ext uri="{FF2B5EF4-FFF2-40B4-BE49-F238E27FC236}">
                <a16:creationId xmlns:a16="http://schemas.microsoft.com/office/drawing/2014/main" id="{532C8FA8-97F3-4551-84E3-8350AABB84E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248607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3811396-E0FE-4B12-860A-2A7AC9E3FD27}"/>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a:extLst>
              <a:ext uri="{FF2B5EF4-FFF2-40B4-BE49-F238E27FC236}">
                <a16:creationId xmlns:a16="http://schemas.microsoft.com/office/drawing/2014/main" id="{7951F6BC-0080-4FB4-99DE-67E8E1DBD6D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238192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8FA5CEC-097E-4DFD-A826-4AD4D65EFF10}"/>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a:extLst>
              <a:ext uri="{FF2B5EF4-FFF2-40B4-BE49-F238E27FC236}">
                <a16:creationId xmlns:a16="http://schemas.microsoft.com/office/drawing/2014/main" id="{6217913E-AD6D-4562-A3BF-91C7ED59345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178885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DC4C25A2-CD48-437F-BD86-6F427C3C57B8}"/>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5" name="Rectangle 3">
            <a:extLst>
              <a:ext uri="{FF2B5EF4-FFF2-40B4-BE49-F238E27FC236}">
                <a16:creationId xmlns:a16="http://schemas.microsoft.com/office/drawing/2014/main" id="{A65201CC-71C4-4BF3-A65F-96B499B62EA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358453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49A3835B-DA39-4705-B253-7C8C2BF746BD}"/>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1" name="Rectangle 3">
            <a:extLst>
              <a:ext uri="{FF2B5EF4-FFF2-40B4-BE49-F238E27FC236}">
                <a16:creationId xmlns:a16="http://schemas.microsoft.com/office/drawing/2014/main" id="{66EBB2C9-B0CB-4E71-B276-DF305300425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289049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0AF0861-17B1-4807-9AAA-0682E49A4C12}"/>
              </a:ext>
            </a:extLst>
          </p:cNvPr>
          <p:cNvSpPr>
            <a:spLocks noGrp="1" noRot="1" noChangeAspect="1" noChangeArrowheads="1"/>
          </p:cNvSpPr>
          <p:nvPr>
            <p:ph type="sldImg"/>
          </p:nvPr>
        </p:nvSpPr>
        <p:spPr bwMode="auto">
          <a:xfrm>
            <a:off x="1144588" y="685800"/>
            <a:ext cx="4570412" cy="342741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9" name="Rectangle 3">
            <a:extLst>
              <a:ext uri="{FF2B5EF4-FFF2-40B4-BE49-F238E27FC236}">
                <a16:creationId xmlns:a16="http://schemas.microsoft.com/office/drawing/2014/main" id="{BD147C62-B07D-4448-8777-16127CECDF0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810" tIns="46907" rIns="93810" bIns="46907"/>
          <a:lstStyle/>
          <a:p>
            <a:endParaRPr lang="en-US" altLang="en-US"/>
          </a:p>
        </p:txBody>
      </p:sp>
    </p:spTree>
    <p:extLst>
      <p:ext uri="{BB962C8B-B14F-4D97-AF65-F5344CB8AC3E}">
        <p14:creationId xmlns:p14="http://schemas.microsoft.com/office/powerpoint/2010/main" val="1349570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02077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88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05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326283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809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03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073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866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68780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8/21/2017</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65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0938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844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991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502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285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2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498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8/21/2017</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9024079"/>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183F-D11E-4C43-9D2C-DB402D6E618D}"/>
              </a:ext>
            </a:extLst>
          </p:cNvPr>
          <p:cNvSpPr>
            <a:spLocks noGrp="1"/>
          </p:cNvSpPr>
          <p:nvPr>
            <p:ph type="ctrTitle"/>
          </p:nvPr>
        </p:nvSpPr>
        <p:spPr/>
        <p:txBody>
          <a:bodyPr>
            <a:normAutofit fontScale="90000"/>
          </a:bodyPr>
          <a:lstStyle/>
          <a:p>
            <a:r>
              <a:rPr lang="en-US" dirty="0"/>
              <a:t>Introduction to Functional Programming and the Haskell Language</a:t>
            </a:r>
          </a:p>
        </p:txBody>
      </p:sp>
      <p:sp>
        <p:nvSpPr>
          <p:cNvPr id="3" name="Subtitle 2">
            <a:extLst>
              <a:ext uri="{FF2B5EF4-FFF2-40B4-BE49-F238E27FC236}">
                <a16:creationId xmlns:a16="http://schemas.microsoft.com/office/drawing/2014/main" id="{FE34A6E9-002B-48CC-915D-F7B515547BA9}"/>
              </a:ext>
            </a:extLst>
          </p:cNvPr>
          <p:cNvSpPr>
            <a:spLocks noGrp="1"/>
          </p:cNvSpPr>
          <p:nvPr>
            <p:ph type="subTitle" idx="1"/>
          </p:nvPr>
        </p:nvSpPr>
        <p:spPr/>
        <p:txBody>
          <a:bodyPr>
            <a:normAutofit/>
          </a:bodyPr>
          <a:lstStyle/>
          <a:p>
            <a:r>
              <a:rPr lang="en-US" dirty="0"/>
              <a:t>University of Central Florida</a:t>
            </a:r>
          </a:p>
          <a:p>
            <a:r>
              <a:rPr lang="en-US" dirty="0"/>
              <a:t>COP 4020</a:t>
            </a:r>
          </a:p>
          <a:p>
            <a:r>
              <a:rPr lang="en-US" dirty="0"/>
              <a:t>Rick Leinecker</a:t>
            </a:r>
          </a:p>
        </p:txBody>
      </p:sp>
    </p:spTree>
    <p:extLst>
      <p:ext uri="{BB962C8B-B14F-4D97-AF65-F5344CB8AC3E}">
        <p14:creationId xmlns:p14="http://schemas.microsoft.com/office/powerpoint/2010/main" val="12867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85879B3B-0FED-4EE5-AA12-75F413140EEC}"/>
              </a:ext>
            </a:extLst>
          </p:cNvPr>
          <p:cNvSpPr>
            <a:spLocks noGrp="1" noChangeArrowheads="1"/>
          </p:cNvSpPr>
          <p:nvPr>
            <p:ph type="title"/>
          </p:nvPr>
        </p:nvSpPr>
        <p:spPr>
          <a:xfrm>
            <a:off x="836613" y="350838"/>
            <a:ext cx="7283450" cy="587375"/>
          </a:xfrm>
          <a:noFill/>
          <a:ln/>
        </p:spPr>
        <p:txBody>
          <a:bodyPr>
            <a:normAutofit fontScale="90000"/>
          </a:bodyPr>
          <a:lstStyle/>
          <a:p>
            <a:r>
              <a:rPr lang="en-US" altLang="en-US">
                <a:solidFill>
                  <a:schemeClr val="tx1"/>
                </a:solidFill>
              </a:rPr>
              <a:t>Functional Programming Languages</a:t>
            </a:r>
          </a:p>
        </p:txBody>
      </p:sp>
      <p:sp>
        <p:nvSpPr>
          <p:cNvPr id="172035" name="Rectangle 3">
            <a:extLst>
              <a:ext uri="{FF2B5EF4-FFF2-40B4-BE49-F238E27FC236}">
                <a16:creationId xmlns:a16="http://schemas.microsoft.com/office/drawing/2014/main" id="{6BDD56F7-291F-4437-9D8D-28046578A523}"/>
              </a:ext>
            </a:extLst>
          </p:cNvPr>
          <p:cNvSpPr>
            <a:spLocks noChangeArrowheads="1"/>
          </p:cNvSpPr>
          <p:nvPr/>
        </p:nvSpPr>
        <p:spPr bwMode="auto">
          <a:xfrm>
            <a:off x="457200" y="736600"/>
            <a:ext cx="7427913"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36" name="Rectangle 4">
            <a:extLst>
              <a:ext uri="{FF2B5EF4-FFF2-40B4-BE49-F238E27FC236}">
                <a16:creationId xmlns:a16="http://schemas.microsoft.com/office/drawing/2014/main" id="{B27CEE69-A1BE-4306-8E2B-5760E3C99DE5}"/>
              </a:ext>
            </a:extLst>
          </p:cNvPr>
          <p:cNvSpPr>
            <a:spLocks noChangeArrowheads="1"/>
          </p:cNvSpPr>
          <p:nvPr/>
        </p:nvSpPr>
        <p:spPr bwMode="auto">
          <a:xfrm>
            <a:off x="533400" y="1143000"/>
            <a:ext cx="8077199" cy="489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800" b="0" dirty="0">
                <a:latin typeface="Times New Roman" panose="02020603050405020304" pitchFamily="18" charset="0"/>
              </a:rPr>
              <a:t>The design of the imperative languages is based directly on the von Neumann architecture</a:t>
            </a:r>
          </a:p>
          <a:p>
            <a:pPr>
              <a:buFontTx/>
              <a:buChar char="•"/>
            </a:pPr>
            <a:endParaRPr lang="en-US" altLang="en-US" sz="2800" b="0" dirty="0">
              <a:latin typeface="Times New Roman" panose="02020603050405020304" pitchFamily="18" charset="0"/>
            </a:endParaRPr>
          </a:p>
          <a:p>
            <a:pPr lvl="1"/>
            <a:r>
              <a:rPr lang="en-US" altLang="en-US" sz="2400" b="0" dirty="0">
                <a:latin typeface="Times New Roman" panose="02020603050405020304" pitchFamily="18" charset="0"/>
              </a:rPr>
              <a:t>Efficiency is the primary concern, rather than the suitability of the language for software development</a:t>
            </a:r>
          </a:p>
          <a:p>
            <a:pPr lvl="1"/>
            <a:endParaRPr lang="en-US" altLang="en-US" sz="2400" b="0" dirty="0">
              <a:latin typeface="Times New Roman" panose="02020603050405020304" pitchFamily="18" charset="0"/>
            </a:endParaRPr>
          </a:p>
          <a:p>
            <a:r>
              <a:rPr lang="en-US" altLang="en-US" sz="2800" b="0" dirty="0">
                <a:latin typeface="Times New Roman" panose="02020603050405020304" pitchFamily="18" charset="0"/>
              </a:rPr>
              <a:t>The design of the functional languages is based on mathematical functions</a:t>
            </a:r>
          </a:p>
          <a:p>
            <a:pPr>
              <a:buFontTx/>
              <a:buChar char="•"/>
            </a:pPr>
            <a:endParaRPr lang="en-US" altLang="en-US" sz="2800" b="0" dirty="0">
              <a:latin typeface="Times New Roman" panose="02020603050405020304" pitchFamily="18" charset="0"/>
            </a:endParaRPr>
          </a:p>
          <a:p>
            <a:pPr lvl="1"/>
            <a:r>
              <a:rPr lang="en-US" altLang="en-US" sz="2400" b="0" dirty="0">
                <a:latin typeface="Times New Roman" panose="02020603050405020304" pitchFamily="18" charset="0"/>
              </a:rPr>
              <a:t>A solid theoretical basis that is also closer to the user, but relatively unconcerned with the architecture of the machines on which programs will run</a:t>
            </a:r>
          </a:p>
        </p:txBody>
      </p:sp>
    </p:spTree>
    <p:extLst>
      <p:ext uri="{BB962C8B-B14F-4D97-AF65-F5344CB8AC3E}">
        <p14:creationId xmlns:p14="http://schemas.microsoft.com/office/powerpoint/2010/main" val="28161522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32B14193-8934-49BD-864E-612BD990BED4}"/>
              </a:ext>
            </a:extLst>
          </p:cNvPr>
          <p:cNvSpPr>
            <a:spLocks noGrp="1" noChangeArrowheads="1"/>
          </p:cNvSpPr>
          <p:nvPr>
            <p:ph type="title"/>
          </p:nvPr>
        </p:nvSpPr>
        <p:spPr>
          <a:xfrm>
            <a:off x="2308225" y="381000"/>
            <a:ext cx="4527550" cy="587375"/>
          </a:xfrm>
        </p:spPr>
        <p:txBody>
          <a:bodyPr>
            <a:normAutofit fontScale="90000"/>
          </a:bodyPr>
          <a:lstStyle/>
          <a:p>
            <a:r>
              <a:rPr lang="en-US" altLang="en-US" b="0"/>
              <a:t>Mathematical Functions</a:t>
            </a:r>
          </a:p>
        </p:txBody>
      </p:sp>
      <p:sp>
        <p:nvSpPr>
          <p:cNvPr id="173059" name="Rectangle 3">
            <a:extLst>
              <a:ext uri="{FF2B5EF4-FFF2-40B4-BE49-F238E27FC236}">
                <a16:creationId xmlns:a16="http://schemas.microsoft.com/office/drawing/2014/main" id="{E2FCE31F-5CBA-4F5D-874E-4062AD42CF81}"/>
              </a:ext>
            </a:extLst>
          </p:cNvPr>
          <p:cNvSpPr>
            <a:spLocks noGrp="1" noChangeArrowheads="1"/>
          </p:cNvSpPr>
          <p:nvPr>
            <p:ph type="body" idx="1"/>
          </p:nvPr>
        </p:nvSpPr>
        <p:spPr bwMode="auto">
          <a:xfrm>
            <a:off x="685800" y="1371600"/>
            <a:ext cx="7772400" cy="48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28600" indent="-228600">
              <a:lnSpc>
                <a:spcPct val="100000"/>
              </a:lnSpc>
              <a:spcBef>
                <a:spcPct val="0"/>
              </a:spcBef>
              <a:buSzTx/>
            </a:pPr>
            <a:r>
              <a:rPr lang="en-US" altLang="en-US" sz="2000" b="0">
                <a:latin typeface="Times New Roman" panose="02020603050405020304" pitchFamily="18" charset="0"/>
              </a:rPr>
              <a:t>Def: A mathematical function is a mapping of members of one set, called the </a:t>
            </a:r>
            <a:r>
              <a:rPr lang="en-US" altLang="en-US" sz="2000" b="0" i="1">
                <a:latin typeface="Times New Roman" panose="02020603050405020304" pitchFamily="18" charset="0"/>
              </a:rPr>
              <a:t>domain set</a:t>
            </a:r>
            <a:r>
              <a:rPr lang="en-US" altLang="en-US" sz="2000" b="0">
                <a:latin typeface="Times New Roman" panose="02020603050405020304" pitchFamily="18" charset="0"/>
              </a:rPr>
              <a:t>, to another set, called the </a:t>
            </a:r>
            <a:r>
              <a:rPr lang="en-US" altLang="en-US" sz="2000" b="0" i="1">
                <a:latin typeface="Times New Roman" panose="02020603050405020304" pitchFamily="18" charset="0"/>
              </a:rPr>
              <a:t>range set.</a:t>
            </a:r>
          </a:p>
          <a:p>
            <a:pPr marL="228600" indent="-228600"/>
            <a:r>
              <a:rPr lang="en-US" altLang="en-US" sz="2000" b="0">
                <a:latin typeface="Times New Roman" panose="02020603050405020304" pitchFamily="18" charset="0"/>
              </a:rPr>
              <a:t>The lambda calculus is a formal mathematical system devised by Alonzo Church to investigate functions, function application and recursion. </a:t>
            </a:r>
          </a:p>
          <a:p>
            <a:pPr marL="228600" indent="-228600">
              <a:lnSpc>
                <a:spcPct val="100000"/>
              </a:lnSpc>
              <a:spcBef>
                <a:spcPct val="0"/>
              </a:spcBef>
              <a:buSzTx/>
            </a:pPr>
            <a:r>
              <a:rPr lang="en-US" altLang="en-US" sz="2000" b="0">
                <a:latin typeface="Times New Roman" panose="02020603050405020304" pitchFamily="18" charset="0"/>
              </a:rPr>
              <a:t>A </a:t>
            </a:r>
            <a:r>
              <a:rPr lang="en-US" altLang="en-US" sz="2000" b="0" i="1">
                <a:latin typeface="Times New Roman" panose="02020603050405020304" pitchFamily="18" charset="0"/>
              </a:rPr>
              <a:t>lambda expression</a:t>
            </a:r>
            <a:r>
              <a:rPr lang="en-US" altLang="en-US" sz="2000" b="0">
                <a:latin typeface="Times New Roman" panose="02020603050405020304" pitchFamily="18" charset="0"/>
              </a:rPr>
              <a:t> specifies the parameter(s) and the mapping of a function in the following form</a:t>
            </a:r>
          </a:p>
          <a:p>
            <a:pPr lvl="1">
              <a:lnSpc>
                <a:spcPct val="100000"/>
              </a:lnSpc>
              <a:spcBef>
                <a:spcPct val="0"/>
              </a:spcBef>
              <a:buSzTx/>
              <a:buFontTx/>
              <a:buNone/>
            </a:pPr>
            <a:r>
              <a:rPr lang="en-US" altLang="en-US" sz="2000" b="0">
                <a:solidFill>
                  <a:schemeClr val="accent1"/>
                </a:solidFill>
                <a:latin typeface="Symbol" panose="05050102010706020507" pitchFamily="18" charset="2"/>
              </a:rPr>
              <a:t> </a:t>
            </a:r>
            <a:r>
              <a:rPr lang="en-US" altLang="en-US" sz="2000" b="0">
                <a:solidFill>
                  <a:schemeClr val="accent1"/>
                </a:solidFill>
                <a:latin typeface="Times New Roman" panose="02020603050405020304" pitchFamily="18" charset="0"/>
              </a:rPr>
              <a:t>x  . x * x * x</a:t>
            </a:r>
          </a:p>
          <a:p>
            <a:pPr lvl="1">
              <a:lnSpc>
                <a:spcPct val="100000"/>
              </a:lnSpc>
              <a:spcBef>
                <a:spcPct val="0"/>
              </a:spcBef>
              <a:buSzTx/>
              <a:buFontTx/>
              <a:buNone/>
            </a:pPr>
            <a:r>
              <a:rPr lang="en-US" altLang="en-US" b="0">
                <a:latin typeface="Times New Roman" panose="02020603050405020304" pitchFamily="18" charset="0"/>
              </a:rPr>
              <a:t>for the function  cube (x) = x * x * x </a:t>
            </a:r>
          </a:p>
          <a:p>
            <a:pPr marL="228600" indent="-228600">
              <a:lnSpc>
                <a:spcPct val="100000"/>
              </a:lnSpc>
              <a:spcBef>
                <a:spcPct val="0"/>
              </a:spcBef>
              <a:buSzTx/>
            </a:pPr>
            <a:r>
              <a:rPr lang="en-US" altLang="en-US" sz="2000" b="0">
                <a:latin typeface="Times New Roman" panose="02020603050405020304" pitchFamily="18" charset="0"/>
              </a:rPr>
              <a:t>Lambda expressions describe nameless functions</a:t>
            </a:r>
          </a:p>
          <a:p>
            <a:pPr marL="228600" indent="-228600">
              <a:lnSpc>
                <a:spcPct val="100000"/>
              </a:lnSpc>
              <a:spcBef>
                <a:spcPct val="0"/>
              </a:spcBef>
              <a:buSzTx/>
            </a:pPr>
            <a:r>
              <a:rPr lang="en-US" altLang="en-US" sz="2000" b="0">
                <a:latin typeface="Times New Roman" panose="02020603050405020304" pitchFamily="18" charset="0"/>
              </a:rPr>
              <a:t>Lambda expressions are applied to parameter(s) by placing the parameter(s) after the expression</a:t>
            </a:r>
          </a:p>
          <a:p>
            <a:pPr lvl="1">
              <a:lnSpc>
                <a:spcPct val="100000"/>
              </a:lnSpc>
              <a:spcBef>
                <a:spcPct val="0"/>
              </a:spcBef>
              <a:buSzTx/>
              <a:buFontTx/>
              <a:buNone/>
            </a:pPr>
            <a:r>
              <a:rPr lang="en-US" altLang="en-US" b="0">
                <a:solidFill>
                  <a:schemeClr val="accent1"/>
                </a:solidFill>
                <a:latin typeface="Times New Roman" panose="02020603050405020304" pitchFamily="18" charset="0"/>
              </a:rPr>
              <a:t>(</a:t>
            </a:r>
            <a:r>
              <a:rPr lang="en-US" altLang="en-US" sz="2000" b="0">
                <a:solidFill>
                  <a:schemeClr val="accent1"/>
                </a:solidFill>
                <a:latin typeface="Symbol" panose="05050102010706020507" pitchFamily="18" charset="2"/>
              </a:rPr>
              <a:t> </a:t>
            </a:r>
            <a:r>
              <a:rPr lang="en-US" altLang="en-US" b="0">
                <a:solidFill>
                  <a:schemeClr val="accent1"/>
                </a:solidFill>
                <a:latin typeface="Times New Roman" panose="02020603050405020304" pitchFamily="18" charset="0"/>
              </a:rPr>
              <a:t>x . x * x * x) 3 </a:t>
            </a:r>
            <a:r>
              <a:rPr lang="en-US" altLang="en-US" b="0">
                <a:latin typeface="Times New Roman" panose="02020603050405020304" pitchFamily="18" charset="0"/>
              </a:rPr>
              <a:t>=&gt; 3*3*3 =&gt;</a:t>
            </a:r>
            <a:r>
              <a:rPr lang="en-US" altLang="en-US" b="0">
                <a:solidFill>
                  <a:schemeClr val="accent1"/>
                </a:solidFill>
                <a:latin typeface="Times New Roman" panose="02020603050405020304" pitchFamily="18" charset="0"/>
              </a:rPr>
              <a:t> </a:t>
            </a:r>
            <a:r>
              <a:rPr lang="en-US" altLang="en-US" sz="2000" b="0">
                <a:latin typeface="Times New Roman" panose="02020603050405020304" pitchFamily="18" charset="0"/>
              </a:rPr>
              <a:t>27</a:t>
            </a:r>
          </a:p>
          <a:p>
            <a:pPr lvl="1">
              <a:lnSpc>
                <a:spcPct val="100000"/>
              </a:lnSpc>
              <a:spcBef>
                <a:spcPct val="0"/>
              </a:spcBef>
              <a:buSzTx/>
              <a:buFontTx/>
              <a:buNone/>
            </a:pPr>
            <a:r>
              <a:rPr lang="en-US" altLang="en-US" b="0">
                <a:solidFill>
                  <a:schemeClr val="accent1"/>
                </a:solidFill>
                <a:latin typeface="Times New Roman" panose="02020603050405020304" pitchFamily="18" charset="0"/>
              </a:rPr>
              <a:t>(</a:t>
            </a:r>
            <a:r>
              <a:rPr lang="en-US" altLang="en-US" sz="2000" b="0">
                <a:solidFill>
                  <a:schemeClr val="accent1"/>
                </a:solidFill>
                <a:latin typeface="Symbol" panose="05050102010706020507" pitchFamily="18" charset="2"/>
              </a:rPr>
              <a:t> </a:t>
            </a:r>
            <a:r>
              <a:rPr lang="en-US" altLang="en-US" b="0">
                <a:solidFill>
                  <a:schemeClr val="accent1"/>
                </a:solidFill>
                <a:latin typeface="Times New Roman" panose="02020603050405020304" pitchFamily="18" charset="0"/>
              </a:rPr>
              <a:t>x,y . (x-y)*(y-x)) (3,5) </a:t>
            </a:r>
            <a:r>
              <a:rPr lang="en-US" altLang="en-US" b="0">
                <a:latin typeface="Times New Roman" panose="02020603050405020304" pitchFamily="18" charset="0"/>
              </a:rPr>
              <a:t>=&gt; (3-5)*(5-3)</a:t>
            </a:r>
            <a:r>
              <a:rPr lang="en-US" altLang="en-US" sz="2000" b="0">
                <a:latin typeface="Times New Roman" panose="02020603050405020304" pitchFamily="18" charset="0"/>
              </a:rPr>
              <a:t> =&gt;  -4</a:t>
            </a:r>
          </a:p>
          <a:p>
            <a:pPr lvl="1">
              <a:lnSpc>
                <a:spcPct val="100000"/>
              </a:lnSpc>
              <a:spcBef>
                <a:spcPct val="0"/>
              </a:spcBef>
              <a:buSzTx/>
              <a:buFontTx/>
              <a:buNone/>
            </a:pPr>
            <a:endParaRPr lang="en-US" altLang="en-US" sz="2000" b="0">
              <a:latin typeface="Times New Roman" panose="02020603050405020304" pitchFamily="18" charset="0"/>
            </a:endParaRPr>
          </a:p>
        </p:txBody>
      </p:sp>
    </p:spTree>
    <p:extLst>
      <p:ext uri="{BB962C8B-B14F-4D97-AF65-F5344CB8AC3E}">
        <p14:creationId xmlns:p14="http://schemas.microsoft.com/office/powerpoint/2010/main" val="251129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15181D6-485B-4E2D-8921-1A430B521E99}"/>
              </a:ext>
            </a:extLst>
          </p:cNvPr>
          <p:cNvSpPr>
            <a:spLocks noGrp="1" noChangeArrowheads="1"/>
          </p:cNvSpPr>
          <p:nvPr>
            <p:ph type="title"/>
          </p:nvPr>
        </p:nvSpPr>
        <p:spPr>
          <a:xfrm>
            <a:off x="1685925" y="533400"/>
            <a:ext cx="5772150" cy="587375"/>
          </a:xfrm>
        </p:spPr>
        <p:txBody>
          <a:bodyPr>
            <a:normAutofit fontScale="90000"/>
          </a:bodyPr>
          <a:lstStyle/>
          <a:p>
            <a:r>
              <a:rPr lang="en-US" altLang="en-US"/>
              <a:t>Characteristics of Pure FPLs</a:t>
            </a:r>
          </a:p>
        </p:txBody>
      </p:sp>
      <p:sp>
        <p:nvSpPr>
          <p:cNvPr id="104451" name="Rectangle 3">
            <a:extLst>
              <a:ext uri="{FF2B5EF4-FFF2-40B4-BE49-F238E27FC236}">
                <a16:creationId xmlns:a16="http://schemas.microsoft.com/office/drawing/2014/main" id="{E015821B-C318-46AB-A78A-3CA0E94C34C4}"/>
              </a:ext>
            </a:extLst>
          </p:cNvPr>
          <p:cNvSpPr>
            <a:spLocks noGrp="1" noChangeArrowheads="1"/>
          </p:cNvSpPr>
          <p:nvPr>
            <p:ph type="body" idx="1"/>
          </p:nvPr>
        </p:nvSpPr>
        <p:spPr bwMode="auto">
          <a:xfrm>
            <a:off x="1181100" y="1600200"/>
            <a:ext cx="67818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buFontTx/>
              <a:buNone/>
            </a:pPr>
            <a:r>
              <a:rPr lang="en-US" altLang="en-US" sz="2800" b="0">
                <a:latin typeface="Times New Roman" panose="02020603050405020304" pitchFamily="18" charset="0"/>
              </a:rPr>
              <a:t>Pure FP languages tend to</a:t>
            </a:r>
          </a:p>
          <a:p>
            <a:pPr lvl="1"/>
            <a:r>
              <a:rPr lang="en-US" altLang="en-US" sz="2400" b="0">
                <a:latin typeface="Times New Roman" panose="02020603050405020304" pitchFamily="18" charset="0"/>
              </a:rPr>
              <a:t>Have no side-effects</a:t>
            </a:r>
          </a:p>
          <a:p>
            <a:pPr lvl="1"/>
            <a:r>
              <a:rPr lang="en-US" altLang="en-US" sz="2400" b="0">
                <a:latin typeface="Times New Roman" panose="02020603050405020304" pitchFamily="18" charset="0"/>
              </a:rPr>
              <a:t>Have no assignment statements</a:t>
            </a:r>
          </a:p>
          <a:p>
            <a:pPr lvl="1"/>
            <a:r>
              <a:rPr lang="en-US" altLang="en-US" sz="2400" b="0">
                <a:latin typeface="Times New Roman" panose="02020603050405020304" pitchFamily="18" charset="0"/>
              </a:rPr>
              <a:t>Often have no variables!</a:t>
            </a:r>
          </a:p>
          <a:p>
            <a:pPr lvl="1"/>
            <a:r>
              <a:rPr lang="en-US" altLang="en-US" sz="2400" b="0">
                <a:latin typeface="Times New Roman" panose="02020603050405020304" pitchFamily="18" charset="0"/>
              </a:rPr>
              <a:t>Be built on a small, concise framework</a:t>
            </a:r>
          </a:p>
          <a:p>
            <a:pPr lvl="1"/>
            <a:r>
              <a:rPr lang="en-US" altLang="en-US" sz="2400" b="0">
                <a:latin typeface="Times New Roman" panose="02020603050405020304" pitchFamily="18" charset="0"/>
              </a:rPr>
              <a:t>Have a simple, uniform syntax</a:t>
            </a:r>
          </a:p>
          <a:p>
            <a:pPr lvl="1"/>
            <a:r>
              <a:rPr lang="en-US" altLang="en-US" sz="2400" b="0">
                <a:latin typeface="Times New Roman" panose="02020603050405020304" pitchFamily="18" charset="0"/>
              </a:rPr>
              <a:t>Be implemented via interpreters rather than compilers</a:t>
            </a:r>
          </a:p>
          <a:p>
            <a:pPr lvl="1"/>
            <a:r>
              <a:rPr lang="en-US" altLang="en-US" sz="2400" b="0">
                <a:latin typeface="Times New Roman" panose="02020603050405020304" pitchFamily="18" charset="0"/>
              </a:rPr>
              <a:t>Be mathematically easier to handle</a:t>
            </a:r>
          </a:p>
          <a:p>
            <a:endParaRPr lang="en-US" altLang="en-US" sz="3200" b="0">
              <a:latin typeface="Times New Roman" panose="02020603050405020304" pitchFamily="18" charset="0"/>
            </a:endParaRPr>
          </a:p>
        </p:txBody>
      </p:sp>
    </p:spTree>
    <p:extLst>
      <p:ext uri="{BB962C8B-B14F-4D97-AF65-F5344CB8AC3E}">
        <p14:creationId xmlns:p14="http://schemas.microsoft.com/office/powerpoint/2010/main" val="343219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78A318D-3338-4AF9-B36A-8340449EF68E}"/>
              </a:ext>
            </a:extLst>
          </p:cNvPr>
          <p:cNvSpPr>
            <a:spLocks noGrp="1" noChangeArrowheads="1"/>
          </p:cNvSpPr>
          <p:nvPr>
            <p:ph type="title"/>
          </p:nvPr>
        </p:nvSpPr>
        <p:spPr>
          <a:xfrm>
            <a:off x="328613" y="303213"/>
            <a:ext cx="8566150" cy="992187"/>
          </a:xfrm>
          <a:noFill/>
          <a:ln/>
        </p:spPr>
        <p:txBody>
          <a:bodyPr wrap="square" lIns="92075" tIns="46038" rIns="92075" bIns="46038" anchor="ctr"/>
          <a:lstStyle/>
          <a:p>
            <a:r>
              <a:rPr lang="en-US" altLang="en-US" sz="4000">
                <a:solidFill>
                  <a:schemeClr val="tx1"/>
                </a:solidFill>
              </a:rPr>
              <a:t>Importance of FP</a:t>
            </a:r>
          </a:p>
        </p:txBody>
      </p:sp>
      <p:sp>
        <p:nvSpPr>
          <p:cNvPr id="105475" name="Rectangle 3">
            <a:extLst>
              <a:ext uri="{FF2B5EF4-FFF2-40B4-BE49-F238E27FC236}">
                <a16:creationId xmlns:a16="http://schemas.microsoft.com/office/drawing/2014/main" id="{ED275253-CE5A-4A52-8430-DF2C16367E93}"/>
              </a:ext>
            </a:extLst>
          </p:cNvPr>
          <p:cNvSpPr>
            <a:spLocks noGrp="1" noChangeArrowheads="1"/>
          </p:cNvSpPr>
          <p:nvPr>
            <p:ph type="body" idx="1"/>
          </p:nvPr>
        </p:nvSpPr>
        <p:spPr bwMode="auto">
          <a:xfrm>
            <a:off x="412750" y="1452563"/>
            <a:ext cx="8470900" cy="5102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fontScale="92500" lnSpcReduction="10000"/>
          </a:bodyPr>
          <a:lstStyle/>
          <a:p>
            <a:pPr marL="342900" indent="-342900"/>
            <a:r>
              <a:rPr lang="en-US" altLang="en-US" sz="2800" b="0">
                <a:latin typeface="Times New Roman" panose="02020603050405020304" pitchFamily="18" charset="0"/>
              </a:rPr>
              <a:t>In their pure form FPLs dispense with the notion of assignment</a:t>
            </a:r>
          </a:p>
          <a:p>
            <a:pPr marL="742950" lvl="1" indent="-285750"/>
            <a:r>
              <a:rPr lang="en-US" altLang="en-US" sz="2000" b="0">
                <a:latin typeface="Times New Roman" panose="02020603050405020304" pitchFamily="18" charset="0"/>
              </a:rPr>
              <a:t>claim: it's easier to program in them</a:t>
            </a:r>
          </a:p>
          <a:p>
            <a:pPr marL="742950" lvl="1" indent="-285750"/>
            <a:r>
              <a:rPr lang="en-US" altLang="en-US" sz="2000" b="0">
                <a:latin typeface="Times New Roman" panose="02020603050405020304" pitchFamily="18" charset="0"/>
              </a:rPr>
              <a:t>also: easier to reason about programs written in them</a:t>
            </a:r>
          </a:p>
          <a:p>
            <a:pPr marL="342900" indent="-342900"/>
            <a:r>
              <a:rPr lang="en-US" altLang="en-US" sz="2800" b="0">
                <a:latin typeface="Times New Roman" panose="02020603050405020304" pitchFamily="18" charset="0"/>
              </a:rPr>
              <a:t>FPLs encourage thinking at higher levels of abstraction</a:t>
            </a:r>
          </a:p>
          <a:p>
            <a:pPr marL="742950" lvl="1" indent="-285750"/>
            <a:r>
              <a:rPr lang="en-US" altLang="en-US" sz="2000" b="0">
                <a:latin typeface="Times New Roman" panose="02020603050405020304" pitchFamily="18" charset="0"/>
              </a:rPr>
              <a:t>support modifying and combining existing programs</a:t>
            </a:r>
          </a:p>
          <a:p>
            <a:pPr marL="742950" lvl="1" indent="-285750"/>
            <a:r>
              <a:rPr lang="en-US" altLang="en-US" sz="2000" b="0">
                <a:latin typeface="Times New Roman" panose="02020603050405020304" pitchFamily="18" charset="0"/>
              </a:rPr>
              <a:t>thus, FPLs encourage programmers to work in units larger than statements of conventional languages: "programming in the large"</a:t>
            </a:r>
          </a:p>
          <a:p>
            <a:pPr marL="342900" indent="-342900"/>
            <a:r>
              <a:rPr lang="en-US" altLang="en-US" sz="2800" b="0">
                <a:latin typeface="Times New Roman" panose="02020603050405020304" pitchFamily="18" charset="0"/>
              </a:rPr>
              <a:t>FPLs provide a paradigm for parallel computing</a:t>
            </a:r>
          </a:p>
          <a:p>
            <a:pPr marL="742950" lvl="1" indent="-285750"/>
            <a:r>
              <a:rPr lang="en-US" altLang="en-US" sz="2000" b="0">
                <a:latin typeface="Times New Roman" panose="02020603050405020304" pitchFamily="18" charset="0"/>
              </a:rPr>
              <a:t>absence of assignment (or single assignment)  }  provide basis</a:t>
            </a:r>
          </a:p>
          <a:p>
            <a:pPr marL="742950" lvl="1" indent="-285750"/>
            <a:r>
              <a:rPr lang="en-US" altLang="en-US" sz="2000" b="0">
                <a:latin typeface="Times New Roman" panose="02020603050405020304" pitchFamily="18" charset="0"/>
              </a:rPr>
              <a:t>independence of evaluation order                     }  for parallel</a:t>
            </a:r>
          </a:p>
          <a:p>
            <a:pPr marL="742950" lvl="1" indent="-285750"/>
            <a:r>
              <a:rPr lang="en-US" altLang="en-US" sz="2000" b="0">
                <a:latin typeface="Times New Roman" panose="02020603050405020304" pitchFamily="18" charset="0"/>
              </a:rPr>
              <a:t>ability to operate on entire data structures        }  functional programming</a:t>
            </a:r>
          </a:p>
        </p:txBody>
      </p:sp>
    </p:spTree>
    <p:extLst>
      <p:ext uri="{BB962C8B-B14F-4D97-AF65-F5344CB8AC3E}">
        <p14:creationId xmlns:p14="http://schemas.microsoft.com/office/powerpoint/2010/main" val="278287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D28C8CD-AF13-4D17-BE77-03D4F65C500C}"/>
              </a:ext>
            </a:extLst>
          </p:cNvPr>
          <p:cNvSpPr>
            <a:spLocks noGrp="1" noChangeArrowheads="1"/>
          </p:cNvSpPr>
          <p:nvPr>
            <p:ph type="title"/>
          </p:nvPr>
        </p:nvSpPr>
        <p:spPr>
          <a:xfrm>
            <a:off x="685800" y="355600"/>
            <a:ext cx="7772400" cy="615950"/>
          </a:xfrm>
          <a:noFill/>
          <a:ln/>
        </p:spPr>
        <p:txBody>
          <a:bodyPr wrap="square" lIns="92075" tIns="46038" rIns="92075" bIns="46038" anchor="ctr">
            <a:normAutofit fontScale="90000"/>
          </a:bodyPr>
          <a:lstStyle/>
          <a:p>
            <a:r>
              <a:rPr lang="en-US" altLang="en-US" sz="4000"/>
              <a:t>Importance of FP</a:t>
            </a:r>
          </a:p>
        </p:txBody>
      </p:sp>
      <p:sp>
        <p:nvSpPr>
          <p:cNvPr id="107523" name="Rectangle 3">
            <a:extLst>
              <a:ext uri="{FF2B5EF4-FFF2-40B4-BE49-F238E27FC236}">
                <a16:creationId xmlns:a16="http://schemas.microsoft.com/office/drawing/2014/main" id="{65D86627-4BDB-4B9B-A54A-83B98656EBD4}"/>
              </a:ext>
            </a:extLst>
          </p:cNvPr>
          <p:cNvSpPr>
            <a:spLocks noGrp="1" noChangeArrowheads="1"/>
          </p:cNvSpPr>
          <p:nvPr>
            <p:ph type="body" idx="1"/>
          </p:nvPr>
        </p:nvSpPr>
        <p:spPr bwMode="auto">
          <a:xfrm>
            <a:off x="685800" y="1079500"/>
            <a:ext cx="7772400" cy="539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fontScale="92500" lnSpcReduction="20000"/>
          </a:bodyPr>
          <a:lstStyle/>
          <a:p>
            <a:pPr marL="342900" indent="-342900"/>
            <a:r>
              <a:rPr lang="en-US" altLang="en-US" sz="2800" b="0">
                <a:latin typeface="Times New Roman" panose="02020603050405020304" pitchFamily="18" charset="0"/>
              </a:rPr>
              <a:t>FPLs are valuable in developing </a:t>
            </a:r>
            <a:r>
              <a:rPr lang="en-US" altLang="en-US" sz="2800" b="0" i="1">
                <a:latin typeface="Times New Roman" panose="02020603050405020304" pitchFamily="18" charset="0"/>
              </a:rPr>
              <a:t>executable specifications</a:t>
            </a:r>
            <a:r>
              <a:rPr lang="en-US" altLang="en-US" sz="2800" b="0">
                <a:latin typeface="Times New Roman" panose="02020603050405020304" pitchFamily="18" charset="0"/>
              </a:rPr>
              <a:t> and </a:t>
            </a:r>
            <a:r>
              <a:rPr lang="en-US" altLang="en-US" sz="2800" b="0" i="1">
                <a:latin typeface="Times New Roman" panose="02020603050405020304" pitchFamily="18" charset="0"/>
              </a:rPr>
              <a:t>prototype implementations</a:t>
            </a:r>
          </a:p>
          <a:p>
            <a:pPr marL="742950" lvl="1" indent="-285750"/>
            <a:r>
              <a:rPr lang="en-US" altLang="en-US" sz="2000" b="0">
                <a:latin typeface="Times New Roman" panose="02020603050405020304" pitchFamily="18" charset="0"/>
              </a:rPr>
              <a:t>Simple underlying semantics</a:t>
            </a:r>
          </a:p>
          <a:p>
            <a:pPr lvl="2"/>
            <a:r>
              <a:rPr lang="en-US" altLang="en-US" sz="2000" b="0">
                <a:latin typeface="Times New Roman" panose="02020603050405020304" pitchFamily="18" charset="0"/>
              </a:rPr>
              <a:t>rigorous mathematical foundations</a:t>
            </a:r>
          </a:p>
          <a:p>
            <a:pPr lvl="2"/>
            <a:r>
              <a:rPr lang="en-US" altLang="en-US" sz="2000" b="0">
                <a:latin typeface="Times New Roman" panose="02020603050405020304" pitchFamily="18" charset="0"/>
              </a:rPr>
              <a:t>ability to operate on entire data structures</a:t>
            </a:r>
          </a:p>
          <a:p>
            <a:pPr marL="1600200" lvl="3" indent="-228600">
              <a:buFontTx/>
              <a:buNone/>
            </a:pPr>
            <a:r>
              <a:rPr lang="en-US" altLang="en-US" sz="2000" b="0">
                <a:latin typeface="Times New Roman" panose="02020603050405020304" pitchFamily="18" charset="0"/>
              </a:rPr>
              <a:t>ideal vehicle for capturing specifications</a:t>
            </a:r>
          </a:p>
          <a:p>
            <a:pPr marL="342900" indent="-342900"/>
            <a:r>
              <a:rPr lang="en-US" altLang="en-US" sz="2800" b="0">
                <a:latin typeface="Times New Roman" panose="02020603050405020304" pitchFamily="18" charset="0"/>
              </a:rPr>
              <a:t>FPLs are very useful for AI and other applications which require extensive symbol manipulation.</a:t>
            </a:r>
          </a:p>
          <a:p>
            <a:pPr marL="342900" indent="-342900"/>
            <a:r>
              <a:rPr lang="en-US" altLang="en-US" sz="2800" b="0">
                <a:latin typeface="Times New Roman" panose="02020603050405020304" pitchFamily="18" charset="0"/>
              </a:rPr>
              <a:t>Functional Programming is tied to CS theory</a:t>
            </a:r>
          </a:p>
          <a:p>
            <a:pPr marL="742950" lvl="1" indent="-285750"/>
            <a:r>
              <a:rPr lang="en-US" altLang="en-US" sz="2000" b="0">
                <a:latin typeface="Times New Roman" panose="02020603050405020304" pitchFamily="18" charset="0"/>
              </a:rPr>
              <a:t>provides framework for viewing decidability questions</a:t>
            </a:r>
          </a:p>
          <a:p>
            <a:pPr lvl="2"/>
            <a:r>
              <a:rPr lang="en-US" altLang="en-US" sz="2000" b="0">
                <a:latin typeface="Times New Roman" panose="02020603050405020304" pitchFamily="18" charset="0"/>
              </a:rPr>
              <a:t>(both programming and computers)</a:t>
            </a:r>
          </a:p>
          <a:p>
            <a:pPr marL="742950" lvl="1" indent="-285750"/>
            <a:r>
              <a:rPr lang="en-US" altLang="en-US" sz="2000" b="0">
                <a:latin typeface="Times New Roman" panose="02020603050405020304" pitchFamily="18" charset="0"/>
              </a:rPr>
              <a:t>Good introduction to Denotational Semantics</a:t>
            </a:r>
          </a:p>
          <a:p>
            <a:pPr lvl="2"/>
            <a:r>
              <a:rPr lang="en-US" altLang="en-US" sz="2000" b="0">
                <a:latin typeface="Times New Roman" panose="02020603050405020304" pitchFamily="18" charset="0"/>
              </a:rPr>
              <a:t>functional in form</a:t>
            </a:r>
          </a:p>
        </p:txBody>
      </p:sp>
    </p:spTree>
    <p:extLst>
      <p:ext uri="{BB962C8B-B14F-4D97-AF65-F5344CB8AC3E}">
        <p14:creationId xmlns:p14="http://schemas.microsoft.com/office/powerpoint/2010/main" val="373852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31ED42D-B970-4FF9-817F-9A932D33DB09}"/>
              </a:ext>
            </a:extLst>
          </p:cNvPr>
          <p:cNvSpPr>
            <a:spLocks noGrp="1" noChangeArrowheads="1"/>
          </p:cNvSpPr>
          <p:nvPr>
            <p:ph type="title"/>
          </p:nvPr>
        </p:nvSpPr>
        <p:spPr>
          <a:xfrm>
            <a:off x="701675" y="527050"/>
            <a:ext cx="7772400" cy="325438"/>
          </a:xfrm>
          <a:noFill/>
          <a:ln/>
        </p:spPr>
        <p:txBody>
          <a:bodyPr wrap="square" lIns="92075" tIns="46038" rIns="92075" bIns="46038" anchor="ctr">
            <a:normAutofit fontScale="90000"/>
          </a:bodyPr>
          <a:lstStyle/>
          <a:p>
            <a:r>
              <a:rPr lang="en-US" altLang="en-US" sz="4000">
                <a:solidFill>
                  <a:schemeClr val="tx1"/>
                </a:solidFill>
              </a:rPr>
              <a:t>Expressions</a:t>
            </a:r>
          </a:p>
        </p:txBody>
      </p:sp>
      <p:sp>
        <p:nvSpPr>
          <p:cNvPr id="109571" name="Rectangle 3">
            <a:extLst>
              <a:ext uri="{FF2B5EF4-FFF2-40B4-BE49-F238E27FC236}">
                <a16:creationId xmlns:a16="http://schemas.microsoft.com/office/drawing/2014/main" id="{3CB4C2DA-B2C8-40F0-8502-93A3F2A7D2D6}"/>
              </a:ext>
            </a:extLst>
          </p:cNvPr>
          <p:cNvSpPr>
            <a:spLocks noGrp="1" noChangeArrowheads="1"/>
          </p:cNvSpPr>
          <p:nvPr>
            <p:ph type="body" idx="1"/>
          </p:nvPr>
        </p:nvSpPr>
        <p:spPr bwMode="auto">
          <a:xfrm>
            <a:off x="463550" y="1147763"/>
            <a:ext cx="8318500" cy="4795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fontScale="92500"/>
          </a:bodyPr>
          <a:lstStyle/>
          <a:p>
            <a:pPr marL="238125" indent="-238125">
              <a:lnSpc>
                <a:spcPct val="100000"/>
              </a:lnSpc>
            </a:pPr>
            <a:r>
              <a:rPr lang="en-US" altLang="en-US" b="0">
                <a:latin typeface="Times New Roman" panose="02020603050405020304" pitchFamily="18" charset="0"/>
              </a:rPr>
              <a:t>Key purpose of functional programming: to extend the advantages of expressions (over statements) to an entire programming language</a:t>
            </a:r>
          </a:p>
          <a:p>
            <a:pPr marL="238125" indent="-238125">
              <a:lnSpc>
                <a:spcPct val="100000"/>
              </a:lnSpc>
            </a:pPr>
            <a:r>
              <a:rPr lang="en-US" altLang="en-US" b="0">
                <a:latin typeface="Times New Roman" panose="02020603050405020304" pitchFamily="18" charset="0"/>
              </a:rPr>
              <a:t>Backus</a:t>
            </a:r>
            <a:r>
              <a:rPr lang="en-US" altLang="en-US" b="0">
                <a:solidFill>
                  <a:schemeClr val="accent1"/>
                </a:solidFill>
                <a:latin typeface="Times New Roman" panose="02020603050405020304" pitchFamily="18" charset="0"/>
              </a:rPr>
              <a:t>*</a:t>
            </a:r>
            <a:r>
              <a:rPr lang="en-US" altLang="en-US" b="0">
                <a:latin typeface="Times New Roman" panose="02020603050405020304" pitchFamily="18" charset="0"/>
              </a:rPr>
              <a:t> has said that expressions and statements come from two different worlds.</a:t>
            </a:r>
          </a:p>
          <a:p>
            <a:pPr marL="576263" lvl="1" indent="-223838">
              <a:lnSpc>
                <a:spcPct val="100000"/>
              </a:lnSpc>
            </a:pPr>
            <a:r>
              <a:rPr lang="en-US" altLang="en-US" b="0">
                <a:latin typeface="Times New Roman" panose="02020603050405020304" pitchFamily="18" charset="0"/>
              </a:rPr>
              <a:t>expressions:     (a + b) * c             arithmetic</a:t>
            </a:r>
          </a:p>
          <a:p>
            <a:pPr marL="576263" lvl="1" indent="-223838">
              <a:lnSpc>
                <a:spcPct val="100000"/>
              </a:lnSpc>
              <a:buFontTx/>
              <a:buNone/>
            </a:pPr>
            <a:r>
              <a:rPr lang="en-US" altLang="en-US" b="0">
                <a:latin typeface="Times New Roman" panose="02020603050405020304" pitchFamily="18" charset="0"/>
              </a:rPr>
              <a:t>                  	   (a + b) = 0             relational</a:t>
            </a:r>
          </a:p>
          <a:p>
            <a:pPr marL="576263" lvl="1" indent="-223838">
              <a:lnSpc>
                <a:spcPct val="100000"/>
              </a:lnSpc>
              <a:buFontTx/>
              <a:buNone/>
            </a:pPr>
            <a:r>
              <a:rPr lang="en-US" altLang="en-US" b="0">
                <a:latin typeface="Times New Roman" panose="02020603050405020304" pitchFamily="18" charset="0"/>
              </a:rPr>
              <a:t>                           ¬(a </a:t>
            </a:r>
            <a:r>
              <a:rPr lang="en-US" altLang="en-US" b="0">
                <a:latin typeface="Symbol" panose="05050102010706020507" pitchFamily="18" charset="2"/>
              </a:rPr>
              <a:t>Ú</a:t>
            </a:r>
            <a:r>
              <a:rPr lang="en-US" altLang="en-US" b="0">
                <a:latin typeface="Times New Roman" panose="02020603050405020304" pitchFamily="18" charset="0"/>
              </a:rPr>
              <a:t> b)                   boolean</a:t>
            </a:r>
          </a:p>
          <a:p>
            <a:pPr marL="576263" lvl="1" indent="-223838">
              <a:lnSpc>
                <a:spcPct val="100000"/>
              </a:lnSpc>
            </a:pPr>
            <a:r>
              <a:rPr lang="en-US" altLang="en-US" b="0">
                <a:latin typeface="Times New Roman" panose="02020603050405020304" pitchFamily="18" charset="0"/>
              </a:rPr>
              <a:t>statements: the usual assortment with assignment singled out</a:t>
            </a:r>
          </a:p>
          <a:p>
            <a:pPr marL="576263" lvl="1" indent="-223838">
              <a:lnSpc>
                <a:spcPct val="100000"/>
              </a:lnSpc>
            </a:pPr>
            <a:r>
              <a:rPr lang="en-US" altLang="en-US" b="0" i="1">
                <a:latin typeface="Times New Roman" panose="02020603050405020304" pitchFamily="18" charset="0"/>
              </a:rPr>
              <a:t>assignments alter the state of a computation </a:t>
            </a:r>
            <a:r>
              <a:rPr lang="en-US" altLang="en-US" b="0">
                <a:latin typeface="Times New Roman" panose="02020603050405020304" pitchFamily="18" charset="0"/>
              </a:rPr>
              <a:t>(ordering is important) </a:t>
            </a:r>
            <a:br>
              <a:rPr lang="en-US" altLang="en-US" b="0">
                <a:latin typeface="Times New Roman" panose="02020603050405020304" pitchFamily="18" charset="0"/>
              </a:rPr>
            </a:br>
            <a:r>
              <a:rPr lang="en-US" altLang="en-US" b="0">
                <a:latin typeface="Times New Roman" panose="02020603050405020304" pitchFamily="18" charset="0"/>
              </a:rPr>
              <a:t>e.g.</a:t>
            </a:r>
            <a:r>
              <a:rPr lang="en-US" altLang="en-US" b="0">
                <a:solidFill>
                  <a:schemeClr val="accent2"/>
                </a:solidFill>
                <a:latin typeface="Times New Roman" panose="02020603050405020304" pitchFamily="18" charset="0"/>
              </a:rPr>
              <a:t>    a:= a * i;     i:= i + 1</a:t>
            </a:r>
            <a:endParaRPr lang="en-US" altLang="en-US" b="0">
              <a:latin typeface="Times New Roman" panose="02020603050405020304" pitchFamily="18" charset="0"/>
            </a:endParaRPr>
          </a:p>
          <a:p>
            <a:pPr marL="238125" indent="-238125">
              <a:lnSpc>
                <a:spcPct val="100000"/>
              </a:lnSpc>
            </a:pPr>
            <a:r>
              <a:rPr lang="en-US" altLang="en-US" b="0">
                <a:latin typeface="Times New Roman" panose="02020603050405020304" pitchFamily="18" charset="0"/>
              </a:rPr>
              <a:t>In contrast, ordering of expressions is not side-effecting and therefore not order dependent (Church-Rosser property /Church Diamond)</a:t>
            </a:r>
          </a:p>
        </p:txBody>
      </p:sp>
      <p:sp>
        <p:nvSpPr>
          <p:cNvPr id="109572" name="Text Box 4">
            <a:extLst>
              <a:ext uri="{FF2B5EF4-FFF2-40B4-BE49-F238E27FC236}">
                <a16:creationId xmlns:a16="http://schemas.microsoft.com/office/drawing/2014/main" id="{654E7C4F-8CFD-45CA-AFA9-174B6E5E4895}"/>
              </a:ext>
            </a:extLst>
          </p:cNvPr>
          <p:cNvSpPr txBox="1">
            <a:spLocks noChangeArrowheads="1"/>
          </p:cNvSpPr>
          <p:nvPr/>
        </p:nvSpPr>
        <p:spPr bwMode="auto">
          <a:xfrm>
            <a:off x="3657600" y="6103938"/>
            <a:ext cx="53340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i="1">
                <a:solidFill>
                  <a:schemeClr val="accent1"/>
                </a:solidFill>
                <a:latin typeface="Times New Roman" panose="02020603050405020304" pitchFamily="18" charset="0"/>
              </a:rPr>
              <a:t>* "Can programming be liberated from the von Neumann style?",</a:t>
            </a:r>
            <a:r>
              <a:rPr lang="en-US" altLang="en-US" sz="1600" b="0">
                <a:solidFill>
                  <a:schemeClr val="accent1"/>
                </a:solidFill>
                <a:latin typeface="Times New Roman" panose="02020603050405020304" pitchFamily="18" charset="0"/>
              </a:rPr>
              <a:t> John Backus, Communications of the ACM, 21, 8, pp.613-641, 1978.)</a:t>
            </a:r>
          </a:p>
        </p:txBody>
      </p:sp>
    </p:spTree>
    <p:extLst>
      <p:ext uri="{BB962C8B-B14F-4D97-AF65-F5344CB8AC3E}">
        <p14:creationId xmlns:p14="http://schemas.microsoft.com/office/powerpoint/2010/main" val="202809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050">
            <a:extLst>
              <a:ext uri="{FF2B5EF4-FFF2-40B4-BE49-F238E27FC236}">
                <a16:creationId xmlns:a16="http://schemas.microsoft.com/office/drawing/2014/main" id="{3CE147DE-90F8-4899-8CE7-C6872CEB4AA1}"/>
              </a:ext>
            </a:extLst>
          </p:cNvPr>
          <p:cNvSpPr>
            <a:spLocks noGrp="1" noChangeArrowheads="1"/>
          </p:cNvSpPr>
          <p:nvPr>
            <p:ph type="title"/>
          </p:nvPr>
        </p:nvSpPr>
        <p:spPr>
          <a:xfrm>
            <a:off x="2092325" y="228600"/>
            <a:ext cx="4959350" cy="587375"/>
          </a:xfrm>
        </p:spPr>
        <p:txBody>
          <a:bodyPr>
            <a:normAutofit fontScale="90000"/>
          </a:bodyPr>
          <a:lstStyle/>
          <a:p>
            <a:r>
              <a:rPr lang="en-US" altLang="en-US"/>
              <a:t>Church-Rosser Theorem</a:t>
            </a:r>
          </a:p>
        </p:txBody>
      </p:sp>
      <p:sp>
        <p:nvSpPr>
          <p:cNvPr id="171011" name="Rectangle 2051">
            <a:extLst>
              <a:ext uri="{FF2B5EF4-FFF2-40B4-BE49-F238E27FC236}">
                <a16:creationId xmlns:a16="http://schemas.microsoft.com/office/drawing/2014/main" id="{C6E80CB4-C515-4879-BF2B-0A34EE09E707}"/>
              </a:ext>
            </a:extLst>
          </p:cNvPr>
          <p:cNvSpPr>
            <a:spLocks noGrp="1" noChangeArrowheads="1"/>
          </p:cNvSpPr>
          <p:nvPr>
            <p:ph type="body" idx="1"/>
          </p:nvPr>
        </p:nvSpPr>
        <p:spPr bwMode="auto">
          <a:xfrm>
            <a:off x="685800" y="990600"/>
            <a:ext cx="77724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lnSpc>
                <a:spcPct val="100000"/>
              </a:lnSpc>
            </a:pPr>
            <a:r>
              <a:rPr lang="en-US" altLang="en-US" sz="2000" b="0">
                <a:latin typeface="Times New Roman" panose="02020603050405020304" pitchFamily="18" charset="0"/>
              </a:rPr>
              <a:t>We can formally model the process of evaluating an expression as the application of one or more </a:t>
            </a:r>
            <a:r>
              <a:rPr lang="en-US" altLang="en-US" sz="2000" b="0" i="1">
                <a:latin typeface="Times New Roman" panose="02020603050405020304" pitchFamily="18" charset="0"/>
              </a:rPr>
              <a:t>reduction rules</a:t>
            </a:r>
            <a:r>
              <a:rPr lang="en-US" altLang="en-US" sz="2000" b="0">
                <a:latin typeface="Times New Roman" panose="02020603050405020304" pitchFamily="18" charset="0"/>
              </a:rPr>
              <a:t>.</a:t>
            </a:r>
          </a:p>
          <a:p>
            <a:pPr>
              <a:lnSpc>
                <a:spcPct val="100000"/>
              </a:lnSpc>
            </a:pPr>
            <a:r>
              <a:rPr lang="en-US" altLang="en-US" sz="2000" b="0">
                <a:latin typeface="Times New Roman" panose="02020603050405020304" pitchFamily="18" charset="0"/>
              </a:rPr>
              <a:t>E.g., lambda-calculus includes the </a:t>
            </a:r>
            <a:r>
              <a:rPr lang="en-US" altLang="en-US" sz="2000" b="0" i="1">
                <a:latin typeface="Times New Roman" panose="02020603050405020304" pitchFamily="18" charset="0"/>
              </a:rPr>
              <a:t>beta-reduction</a:t>
            </a:r>
            <a:r>
              <a:rPr lang="en-US" altLang="en-US" sz="2000" b="0">
                <a:latin typeface="Times New Roman" panose="02020603050405020304" pitchFamily="18" charset="0"/>
              </a:rPr>
              <a:t> rule to evaluate the application of a lambda abstraction to an argument expression. </a:t>
            </a:r>
          </a:p>
          <a:p>
            <a:pPr lvl="1">
              <a:lnSpc>
                <a:spcPct val="100000"/>
              </a:lnSpc>
            </a:pPr>
            <a:r>
              <a:rPr lang="en-US" altLang="en-US" b="0">
                <a:latin typeface="Times New Roman" panose="02020603050405020304" pitchFamily="18" charset="0"/>
              </a:rPr>
              <a:t>A copy of the body of the lambda abstraction is made and occurrences of the bound variable  replaced by the argument. </a:t>
            </a:r>
          </a:p>
          <a:p>
            <a:pPr lvl="1">
              <a:lnSpc>
                <a:spcPct val="100000"/>
              </a:lnSpc>
            </a:pPr>
            <a:r>
              <a:rPr lang="en-US" altLang="en-US" b="0">
                <a:latin typeface="Times New Roman" panose="02020603050405020304" pitchFamily="18" charset="0"/>
              </a:rPr>
              <a:t>E.g. (</a:t>
            </a:r>
            <a:r>
              <a:rPr lang="en-US" altLang="en-US" b="0">
                <a:latin typeface="Symbol" panose="05050102010706020507" pitchFamily="18" charset="2"/>
              </a:rPr>
              <a:t></a:t>
            </a:r>
            <a:r>
              <a:rPr lang="en-US" altLang="en-US" b="0">
                <a:latin typeface="Times New Roman" panose="02020603050405020304" pitchFamily="18" charset="0"/>
              </a:rPr>
              <a:t> x . x+1) 4  =&gt;  4+1</a:t>
            </a:r>
            <a:endParaRPr lang="en-US" altLang="en-US" sz="1600" b="0">
              <a:latin typeface="Times New Roman" panose="02020603050405020304" pitchFamily="18" charset="0"/>
            </a:endParaRPr>
          </a:p>
          <a:p>
            <a:pPr>
              <a:lnSpc>
                <a:spcPct val="100000"/>
              </a:lnSpc>
            </a:pPr>
            <a:r>
              <a:rPr lang="en-US" altLang="en-US" sz="2000" b="0">
                <a:latin typeface="Times New Roman" panose="02020603050405020304" pitchFamily="18" charset="0"/>
              </a:rPr>
              <a:t>The CR theorem states that if an expression can be reduced by zero or more reduction steps to either expression M or expression N then there exists some other irreducible expression, a </a:t>
            </a:r>
            <a:r>
              <a:rPr lang="en-US" altLang="en-US" sz="2000" b="0" i="1">
                <a:latin typeface="Times New Roman" panose="02020603050405020304" pitchFamily="18" charset="0"/>
              </a:rPr>
              <a:t>normal form</a:t>
            </a:r>
            <a:r>
              <a:rPr lang="en-US" altLang="en-US" sz="2000" b="0">
                <a:latin typeface="Times New Roman" panose="02020603050405020304" pitchFamily="18" charset="0"/>
              </a:rPr>
              <a:t>, to which both M and N can be reduced. </a:t>
            </a:r>
          </a:p>
          <a:p>
            <a:pPr lvl="1">
              <a:lnSpc>
                <a:spcPct val="100000"/>
              </a:lnSpc>
            </a:pPr>
            <a:r>
              <a:rPr lang="en-US" altLang="en-US" sz="1600" b="0">
                <a:latin typeface="Times New Roman" panose="02020603050405020304" pitchFamily="18" charset="0"/>
              </a:rPr>
              <a:t>This implies that the </a:t>
            </a:r>
            <a:r>
              <a:rPr lang="en-US" altLang="en-US" sz="1600" b="0" i="1">
                <a:latin typeface="Times New Roman" panose="02020603050405020304" pitchFamily="18" charset="0"/>
              </a:rPr>
              <a:t>normal form</a:t>
            </a:r>
            <a:r>
              <a:rPr lang="en-US" altLang="en-US" sz="1600" b="0">
                <a:latin typeface="Times New Roman" panose="02020603050405020304" pitchFamily="18" charset="0"/>
              </a:rPr>
              <a:t> for any expression is unique.  If an expression had two normal forms M and N, then the CR  theorem says that both M and N can be reduced to some other expression, violating the assumption of irreducibility. </a:t>
            </a:r>
          </a:p>
          <a:p>
            <a:pPr lvl="1">
              <a:lnSpc>
                <a:spcPct val="100000"/>
              </a:lnSpc>
            </a:pPr>
            <a:r>
              <a:rPr lang="en-US" altLang="en-US" sz="1600" b="0">
                <a:latin typeface="Times New Roman" panose="02020603050405020304" pitchFamily="18" charset="0"/>
              </a:rPr>
              <a:t>The normal form may not be reachable, but if reduction terminates it will reach a unique normal form. </a:t>
            </a:r>
          </a:p>
        </p:txBody>
      </p:sp>
    </p:spTree>
    <p:extLst>
      <p:ext uri="{BB962C8B-B14F-4D97-AF65-F5344CB8AC3E}">
        <p14:creationId xmlns:p14="http://schemas.microsoft.com/office/powerpoint/2010/main" val="388824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828D601-8672-42EC-A40D-F6094AD1D07D}"/>
              </a:ext>
            </a:extLst>
          </p:cNvPr>
          <p:cNvSpPr>
            <a:spLocks noGrp="1" noChangeArrowheads="1"/>
          </p:cNvSpPr>
          <p:nvPr>
            <p:ph type="title"/>
          </p:nvPr>
        </p:nvSpPr>
        <p:spPr>
          <a:xfrm>
            <a:off x="701675" y="527050"/>
            <a:ext cx="7772400" cy="325438"/>
          </a:xfrm>
          <a:noFill/>
          <a:ln/>
        </p:spPr>
        <p:txBody>
          <a:bodyPr wrap="square" lIns="92075" tIns="46038" rIns="92075" bIns="46038" anchor="ctr">
            <a:normAutofit fontScale="90000"/>
          </a:bodyPr>
          <a:lstStyle/>
          <a:p>
            <a:r>
              <a:rPr lang="en-US" altLang="en-US" sz="4400">
                <a:solidFill>
                  <a:schemeClr val="tx1"/>
                </a:solidFill>
              </a:rPr>
              <a:t>More Expressions</a:t>
            </a:r>
          </a:p>
        </p:txBody>
      </p:sp>
      <p:sp>
        <p:nvSpPr>
          <p:cNvPr id="111619" name="Rectangle 3">
            <a:extLst>
              <a:ext uri="{FF2B5EF4-FFF2-40B4-BE49-F238E27FC236}">
                <a16:creationId xmlns:a16="http://schemas.microsoft.com/office/drawing/2014/main" id="{0DEF2E8E-A633-4813-BC52-4F08D964C655}"/>
              </a:ext>
            </a:extLst>
          </p:cNvPr>
          <p:cNvSpPr>
            <a:spLocks noGrp="1" noChangeArrowheads="1"/>
          </p:cNvSpPr>
          <p:nvPr>
            <p:ph type="body" idx="1"/>
          </p:nvPr>
        </p:nvSpPr>
        <p:spPr bwMode="auto">
          <a:xfrm>
            <a:off x="463550" y="1147763"/>
            <a:ext cx="8318500" cy="540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fontScale="92500" lnSpcReduction="10000"/>
          </a:bodyPr>
          <a:lstStyle/>
          <a:p>
            <a:pPr marL="238125" indent="-238125">
              <a:buFontTx/>
              <a:buNone/>
            </a:pPr>
            <a:r>
              <a:rPr lang="en-US" altLang="en-US" sz="2800" b="0">
                <a:latin typeface="Times New Roman" panose="02020603050405020304" pitchFamily="18" charset="0"/>
              </a:rPr>
              <a:t>With </a:t>
            </a:r>
            <a:r>
              <a:rPr lang="en-US" altLang="en-US" sz="2800" b="0" u="sng">
                <a:latin typeface="Times New Roman" panose="02020603050405020304" pitchFamily="18" charset="0"/>
              </a:rPr>
              <a:t>Church-Rosser</a:t>
            </a:r>
            <a:endParaRPr lang="en-US" altLang="en-US" sz="2800" b="0">
              <a:latin typeface="Times New Roman" panose="02020603050405020304" pitchFamily="18" charset="0"/>
            </a:endParaRPr>
          </a:p>
          <a:p>
            <a:pPr marL="576263" lvl="1" indent="-223838"/>
            <a:r>
              <a:rPr lang="en-US" altLang="en-US" sz="2400" b="0">
                <a:latin typeface="Times New Roman" panose="02020603050405020304" pitchFamily="18" charset="0"/>
              </a:rPr>
              <a:t>reasoning about expressions is easier</a:t>
            </a:r>
          </a:p>
          <a:p>
            <a:pPr marL="576263" lvl="1" indent="-223838"/>
            <a:r>
              <a:rPr lang="en-US" altLang="en-US" sz="2400" b="0">
                <a:latin typeface="Times New Roman" panose="02020603050405020304" pitchFamily="18" charset="0"/>
              </a:rPr>
              <a:t>order independence supports fine-grained parallelism</a:t>
            </a:r>
          </a:p>
          <a:p>
            <a:pPr marL="576263" lvl="1" indent="-223838"/>
            <a:r>
              <a:rPr lang="en-US" altLang="en-US" sz="2400" b="0">
                <a:latin typeface="Times New Roman" panose="02020603050405020304" pitchFamily="18" charset="0"/>
              </a:rPr>
              <a:t>Diamond property (order independence) is quite useful</a:t>
            </a:r>
          </a:p>
          <a:p>
            <a:pPr marL="238125" indent="-238125">
              <a:buFontTx/>
              <a:buNone/>
            </a:pPr>
            <a:r>
              <a:rPr lang="en-US" altLang="en-US" sz="2800" b="0" u="sng">
                <a:latin typeface="Times New Roman" panose="02020603050405020304" pitchFamily="18" charset="0"/>
              </a:rPr>
              <a:t>Referential transparency</a:t>
            </a:r>
            <a:endParaRPr lang="en-US" altLang="en-US" sz="2800" b="0">
              <a:latin typeface="Times New Roman" panose="02020603050405020304" pitchFamily="18" charset="0"/>
            </a:endParaRPr>
          </a:p>
          <a:p>
            <a:pPr marL="576263" lvl="1" indent="-223838"/>
            <a:r>
              <a:rPr lang="en-US" altLang="en-US" sz="2400" b="0">
                <a:latin typeface="Times New Roman" panose="02020603050405020304" pitchFamily="18" charset="0"/>
              </a:rPr>
              <a:t>In a fixed context, the replacement of a subexpression by its value is completely independent of the surrounding expression</a:t>
            </a:r>
          </a:p>
          <a:p>
            <a:pPr marL="1031875" lvl="2" indent="-341313"/>
            <a:r>
              <a:rPr lang="en-US" altLang="en-US" sz="2400" b="0">
                <a:latin typeface="Times New Roman" panose="02020603050405020304" pitchFamily="18" charset="0"/>
              </a:rPr>
              <a:t>having once evaluated an expression in a given context, shouldn’t have to do it again.</a:t>
            </a:r>
          </a:p>
          <a:p>
            <a:pPr marL="576263" lvl="1" indent="-223838"/>
            <a:r>
              <a:rPr lang="en-US" altLang="en-US" sz="2400" b="0">
                <a:latin typeface="Times New Roman" panose="02020603050405020304" pitchFamily="18" charset="0"/>
              </a:rPr>
              <a:t>Alternative: referential transparency is the universal ability to substitute equals for equals (useful in common subexpression optimizations and mathematical reasoning)</a:t>
            </a:r>
          </a:p>
        </p:txBody>
      </p:sp>
    </p:spTree>
    <p:extLst>
      <p:ext uri="{BB962C8B-B14F-4D97-AF65-F5344CB8AC3E}">
        <p14:creationId xmlns:p14="http://schemas.microsoft.com/office/powerpoint/2010/main" val="328603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D6BEE08-6FF4-40F2-881C-F80CD3422643}"/>
              </a:ext>
            </a:extLst>
          </p:cNvPr>
          <p:cNvSpPr>
            <a:spLocks noGrp="1" noChangeArrowheads="1"/>
          </p:cNvSpPr>
          <p:nvPr>
            <p:ph type="title"/>
          </p:nvPr>
        </p:nvSpPr>
        <p:spPr>
          <a:xfrm>
            <a:off x="685800" y="338138"/>
            <a:ext cx="7772400" cy="631825"/>
          </a:xfrm>
          <a:noFill/>
          <a:ln/>
        </p:spPr>
        <p:txBody>
          <a:bodyPr wrap="square" lIns="92075" tIns="46038" rIns="92075" bIns="46038" anchor="ctr">
            <a:normAutofit fontScale="90000"/>
          </a:bodyPr>
          <a:lstStyle/>
          <a:p>
            <a:r>
              <a:rPr lang="en-US" altLang="en-US" sz="3200">
                <a:solidFill>
                  <a:schemeClr val="tx1"/>
                </a:solidFill>
              </a:rPr>
              <a:t>FPLs address C.A.R. Hoare's </a:t>
            </a:r>
            <a:br>
              <a:rPr lang="en-US" altLang="en-US" sz="3200">
                <a:solidFill>
                  <a:schemeClr val="tx1"/>
                </a:solidFill>
              </a:rPr>
            </a:br>
            <a:r>
              <a:rPr lang="en-US" altLang="en-US" sz="3200">
                <a:solidFill>
                  <a:schemeClr val="tx1"/>
                </a:solidFill>
              </a:rPr>
              <a:t>Principles of Structuring</a:t>
            </a:r>
          </a:p>
        </p:txBody>
      </p:sp>
      <p:sp>
        <p:nvSpPr>
          <p:cNvPr id="113667" name="Rectangle 3">
            <a:extLst>
              <a:ext uri="{FF2B5EF4-FFF2-40B4-BE49-F238E27FC236}">
                <a16:creationId xmlns:a16="http://schemas.microsoft.com/office/drawing/2014/main" id="{7EE22304-6914-4FB8-BA89-91F9244B6C18}"/>
              </a:ext>
            </a:extLst>
          </p:cNvPr>
          <p:cNvSpPr>
            <a:spLocks noGrp="1" noChangeArrowheads="1"/>
          </p:cNvSpPr>
          <p:nvPr>
            <p:ph type="body" idx="1"/>
          </p:nvPr>
        </p:nvSpPr>
        <p:spPr bwMode="auto">
          <a:xfrm>
            <a:off x="461963" y="1295400"/>
            <a:ext cx="8220075" cy="4899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lnSpcReduction="10000"/>
          </a:bodyPr>
          <a:lstStyle/>
          <a:p>
            <a:pPr marL="238125" indent="-238125">
              <a:lnSpc>
                <a:spcPct val="80000"/>
              </a:lnSpc>
              <a:buFontTx/>
              <a:buNone/>
            </a:pPr>
            <a:r>
              <a:rPr lang="en-US" altLang="en-US" sz="1600" b="0" dirty="0">
                <a:latin typeface="Times New Roman" panose="02020603050405020304" pitchFamily="18" charset="0"/>
              </a:rPr>
              <a:t>1) Transparency of meaning</a:t>
            </a:r>
          </a:p>
          <a:p>
            <a:pPr marL="576263" lvl="1" indent="-223838">
              <a:lnSpc>
                <a:spcPct val="80000"/>
              </a:lnSpc>
            </a:pPr>
            <a:r>
              <a:rPr lang="en-US" altLang="en-US" sz="1600" b="0" dirty="0">
                <a:latin typeface="Times New Roman" panose="02020603050405020304" pitchFamily="18" charset="0"/>
              </a:rPr>
              <a:t>Meaning of whole expression can be understood in terms of   meanings of its subexpressions.</a:t>
            </a:r>
          </a:p>
          <a:p>
            <a:pPr marL="238125" indent="-238125">
              <a:lnSpc>
                <a:spcPct val="80000"/>
              </a:lnSpc>
              <a:buFontTx/>
              <a:buNone/>
            </a:pPr>
            <a:r>
              <a:rPr lang="en-US" altLang="en-US" sz="1600" b="0" dirty="0">
                <a:latin typeface="Times New Roman" panose="02020603050405020304" pitchFamily="18" charset="0"/>
              </a:rPr>
              <a:t>2) Transparency of Purpose</a:t>
            </a:r>
          </a:p>
          <a:p>
            <a:pPr marL="576263" lvl="1" indent="-223838">
              <a:lnSpc>
                <a:spcPct val="80000"/>
              </a:lnSpc>
            </a:pPr>
            <a:r>
              <a:rPr lang="en-US" altLang="en-US" sz="1600" b="0" dirty="0">
                <a:latin typeface="Times New Roman" panose="02020603050405020304" pitchFamily="18" charset="0"/>
              </a:rPr>
              <a:t>Purpose of each part consists solely of its contribution to the purpose of the whole.  =&gt; No side effects.</a:t>
            </a:r>
          </a:p>
          <a:p>
            <a:pPr marL="238125" indent="-238125">
              <a:lnSpc>
                <a:spcPct val="80000"/>
              </a:lnSpc>
              <a:buFontTx/>
              <a:buNone/>
            </a:pPr>
            <a:r>
              <a:rPr lang="en-US" altLang="en-US" sz="1600" b="0" dirty="0">
                <a:latin typeface="Times New Roman" panose="02020603050405020304" pitchFamily="18" charset="0"/>
              </a:rPr>
              <a:t>3) Independence of Parts</a:t>
            </a:r>
          </a:p>
          <a:p>
            <a:pPr marL="576263" lvl="1" indent="-223838">
              <a:lnSpc>
                <a:spcPct val="80000"/>
              </a:lnSpc>
            </a:pPr>
            <a:r>
              <a:rPr lang="en-US" altLang="en-US" sz="1600" b="0" dirty="0">
                <a:latin typeface="Times New Roman" panose="02020603050405020304" pitchFamily="18" charset="0"/>
              </a:rPr>
              <a:t>Meaning of independent parts can be understood completely independently.</a:t>
            </a:r>
          </a:p>
          <a:p>
            <a:pPr marL="576263" lvl="1" indent="-223838">
              <a:lnSpc>
                <a:spcPct val="80000"/>
              </a:lnSpc>
            </a:pPr>
            <a:r>
              <a:rPr lang="en-US" altLang="en-US" sz="1600" b="0" dirty="0">
                <a:latin typeface="Times New Roman" panose="02020603050405020304" pitchFamily="18" charset="0"/>
              </a:rPr>
              <a:t>In E + F, E can be understood independently of F.</a:t>
            </a:r>
            <a:endParaRPr lang="en-US" altLang="en-US" sz="1200" b="0" dirty="0">
              <a:latin typeface="Times New Roman" panose="02020603050405020304" pitchFamily="18" charset="0"/>
            </a:endParaRPr>
          </a:p>
          <a:p>
            <a:pPr marL="238125" indent="-238125">
              <a:lnSpc>
                <a:spcPct val="80000"/>
              </a:lnSpc>
              <a:buFontTx/>
              <a:buNone/>
            </a:pPr>
            <a:r>
              <a:rPr lang="en-US" altLang="en-US" sz="1600" b="0" dirty="0">
                <a:latin typeface="Times New Roman" panose="02020603050405020304" pitchFamily="18" charset="0"/>
              </a:rPr>
              <a:t>4) Recursive Application</a:t>
            </a:r>
          </a:p>
          <a:p>
            <a:pPr marL="576263" lvl="1" indent="-223838">
              <a:lnSpc>
                <a:spcPct val="80000"/>
              </a:lnSpc>
            </a:pPr>
            <a:r>
              <a:rPr lang="en-US" altLang="en-US" sz="1600" b="0" dirty="0">
                <a:latin typeface="Times New Roman" panose="02020603050405020304" pitchFamily="18" charset="0"/>
              </a:rPr>
              <a:t>Both construction and analysis of structure (e.g. expressions) can be accomplished through recursive application of uniform rules.</a:t>
            </a:r>
          </a:p>
          <a:p>
            <a:pPr marL="238125" indent="-238125">
              <a:lnSpc>
                <a:spcPct val="80000"/>
              </a:lnSpc>
              <a:buFontTx/>
              <a:buNone/>
            </a:pPr>
            <a:r>
              <a:rPr lang="en-US" altLang="en-US" sz="1600" b="0" dirty="0">
                <a:latin typeface="Times New Roman" panose="02020603050405020304" pitchFamily="18" charset="0"/>
              </a:rPr>
              <a:t>5) Narrow Interfaces</a:t>
            </a:r>
          </a:p>
          <a:p>
            <a:pPr marL="576263" lvl="1" indent="-223838">
              <a:lnSpc>
                <a:spcPct val="80000"/>
              </a:lnSpc>
            </a:pPr>
            <a:r>
              <a:rPr lang="en-US" altLang="en-US" sz="1600" b="0" dirty="0">
                <a:latin typeface="Times New Roman" panose="02020603050405020304" pitchFamily="18" charset="0"/>
              </a:rPr>
              <a:t>Interface between parts is </a:t>
            </a:r>
            <a:r>
              <a:rPr lang="en-US" altLang="en-US" sz="1600" b="0" u="sng" dirty="0">
                <a:latin typeface="Times New Roman" panose="02020603050405020304" pitchFamily="18" charset="0"/>
              </a:rPr>
              <a:t>clear</a:t>
            </a:r>
            <a:r>
              <a:rPr lang="en-US" altLang="en-US" sz="1600" b="0" dirty="0">
                <a:latin typeface="Times New Roman" panose="02020603050405020304" pitchFamily="18" charset="0"/>
              </a:rPr>
              <a:t>, narrow (minimal number of inputs and outputs) and well controlled.</a:t>
            </a:r>
          </a:p>
          <a:p>
            <a:pPr marL="238125" indent="-238125">
              <a:lnSpc>
                <a:spcPct val="80000"/>
              </a:lnSpc>
              <a:buFontTx/>
              <a:buNone/>
            </a:pPr>
            <a:r>
              <a:rPr lang="en-US" altLang="en-US" sz="1600" b="0" dirty="0">
                <a:latin typeface="Times New Roman" panose="02020603050405020304" pitchFamily="18" charset="0"/>
              </a:rPr>
              <a:t>6) </a:t>
            </a:r>
            <a:r>
              <a:rPr lang="en-US" altLang="en-US" sz="1600" b="0" dirty="0" err="1">
                <a:latin typeface="Times New Roman" panose="02020603050405020304" pitchFamily="18" charset="0"/>
              </a:rPr>
              <a:t>Manifestness</a:t>
            </a:r>
            <a:r>
              <a:rPr lang="en-US" altLang="en-US" sz="1600" b="0" dirty="0">
                <a:latin typeface="Times New Roman" panose="02020603050405020304" pitchFamily="18" charset="0"/>
              </a:rPr>
              <a:t> of Structure</a:t>
            </a:r>
          </a:p>
          <a:p>
            <a:pPr marL="576263" lvl="1" indent="-223838">
              <a:lnSpc>
                <a:spcPct val="80000"/>
              </a:lnSpc>
            </a:pPr>
            <a:r>
              <a:rPr lang="en-US" altLang="en-US" sz="1600" b="0" dirty="0">
                <a:latin typeface="Times New Roman" panose="02020603050405020304" pitchFamily="18" charset="0"/>
              </a:rPr>
              <a:t>Structural relationships among parts are obvious.  e.g. one expression is subexpression of another if the first is textually embedded in the second. Expressions are unrelated if they are not structurally related.</a:t>
            </a:r>
            <a:br>
              <a:rPr lang="en-US" altLang="en-US" sz="1600" b="0" dirty="0">
                <a:latin typeface="Times New Roman" panose="02020603050405020304" pitchFamily="18" charset="0"/>
              </a:rPr>
            </a:br>
            <a:endParaRPr lang="en-US" altLang="en-US" sz="1600" b="0" dirty="0">
              <a:latin typeface="Times New Roman" panose="02020603050405020304" pitchFamily="18" charset="0"/>
            </a:endParaRPr>
          </a:p>
        </p:txBody>
      </p:sp>
      <p:sp>
        <p:nvSpPr>
          <p:cNvPr id="113669" name="Text Box 5">
            <a:extLst>
              <a:ext uri="{FF2B5EF4-FFF2-40B4-BE49-F238E27FC236}">
                <a16:creationId xmlns:a16="http://schemas.microsoft.com/office/drawing/2014/main" id="{945D6AC5-171A-4800-A4D9-A2BF8E34BBBB}"/>
              </a:ext>
            </a:extLst>
          </p:cNvPr>
          <p:cNvSpPr txBox="1">
            <a:spLocks noChangeArrowheads="1"/>
          </p:cNvSpPr>
          <p:nvPr/>
        </p:nvSpPr>
        <p:spPr bwMode="auto">
          <a:xfrm>
            <a:off x="3048000" y="6019800"/>
            <a:ext cx="5959475"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0">
                <a:latin typeface="Times New Roman" panose="02020603050405020304" pitchFamily="18" charset="0"/>
              </a:rPr>
              <a:t>Hoare, Charles Antony Richard. </a:t>
            </a:r>
            <a:r>
              <a:rPr lang="en-US" altLang="en-US" sz="1400" b="0" i="1">
                <a:latin typeface="Times New Roman" panose="02020603050405020304" pitchFamily="18" charset="0"/>
              </a:rPr>
              <a:t>“Hints on programming language design.”,</a:t>
            </a:r>
            <a:r>
              <a:rPr lang="en-US" altLang="en-US" sz="1400" b="0">
                <a:latin typeface="Times New Roman" panose="02020603050405020304" pitchFamily="18" charset="0"/>
              </a:rPr>
              <a:t> In SIGACT/SIGPLAN Symposium on principles of programming languages, October 1973.</a:t>
            </a:r>
          </a:p>
        </p:txBody>
      </p:sp>
    </p:spTree>
    <p:extLst>
      <p:ext uri="{BB962C8B-B14F-4D97-AF65-F5344CB8AC3E}">
        <p14:creationId xmlns:p14="http://schemas.microsoft.com/office/powerpoint/2010/main" val="284672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0AF595DA-9DFD-46D6-8D1E-BDD109C6AEF8}"/>
              </a:ext>
            </a:extLst>
          </p:cNvPr>
          <p:cNvSpPr>
            <a:spLocks noGrp="1" noChangeArrowheads="1"/>
          </p:cNvSpPr>
          <p:nvPr>
            <p:ph type="title"/>
          </p:nvPr>
        </p:nvSpPr>
        <p:spPr>
          <a:xfrm>
            <a:off x="668338" y="406400"/>
            <a:ext cx="7772400" cy="682625"/>
          </a:xfrm>
          <a:noFill/>
          <a:ln/>
        </p:spPr>
        <p:txBody>
          <a:bodyPr wrap="square" lIns="92075" tIns="46038" rIns="92075" bIns="46038" anchor="ctr"/>
          <a:lstStyle/>
          <a:p>
            <a:r>
              <a:rPr lang="en-US" altLang="en-US" sz="4000">
                <a:solidFill>
                  <a:schemeClr val="tx1"/>
                </a:solidFill>
              </a:rPr>
              <a:t>Properties of Pure Expressions</a:t>
            </a:r>
          </a:p>
        </p:txBody>
      </p:sp>
      <p:sp>
        <p:nvSpPr>
          <p:cNvPr id="117763" name="Rectangle 3">
            <a:extLst>
              <a:ext uri="{FF2B5EF4-FFF2-40B4-BE49-F238E27FC236}">
                <a16:creationId xmlns:a16="http://schemas.microsoft.com/office/drawing/2014/main" id="{BAD77E0C-DE59-45D9-8EB2-9B73F1816A9D}"/>
              </a:ext>
            </a:extLst>
          </p:cNvPr>
          <p:cNvSpPr>
            <a:spLocks noGrp="1" noChangeArrowheads="1"/>
          </p:cNvSpPr>
          <p:nvPr>
            <p:ph type="body" idx="1"/>
          </p:nvPr>
        </p:nvSpPr>
        <p:spPr bwMode="auto">
          <a:xfrm>
            <a:off x="685800" y="1317625"/>
            <a:ext cx="8153400" cy="4778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marL="238125" indent="-238125">
              <a:lnSpc>
                <a:spcPct val="110000"/>
              </a:lnSpc>
            </a:pPr>
            <a:r>
              <a:rPr lang="en-US" altLang="en-US" sz="2800" b="0">
                <a:latin typeface="Times New Roman" panose="02020603050405020304" pitchFamily="18" charset="0"/>
              </a:rPr>
              <a:t>Value is independent of evaluation order</a:t>
            </a:r>
          </a:p>
          <a:p>
            <a:pPr marL="238125" indent="-238125">
              <a:lnSpc>
                <a:spcPct val="110000"/>
              </a:lnSpc>
            </a:pPr>
            <a:r>
              <a:rPr lang="en-US" altLang="en-US" sz="2800" b="0">
                <a:latin typeface="Times New Roman" panose="02020603050405020304" pitchFamily="18" charset="0"/>
              </a:rPr>
              <a:t>Expressions can be evaluated in parallel</a:t>
            </a:r>
          </a:p>
          <a:p>
            <a:pPr marL="238125" indent="-238125">
              <a:lnSpc>
                <a:spcPct val="110000"/>
              </a:lnSpc>
            </a:pPr>
            <a:r>
              <a:rPr lang="en-US" altLang="en-US" sz="2800" b="0">
                <a:latin typeface="Times New Roman" panose="02020603050405020304" pitchFamily="18" charset="0"/>
              </a:rPr>
              <a:t>Referential transparency</a:t>
            </a:r>
          </a:p>
          <a:p>
            <a:pPr marL="238125" indent="-238125">
              <a:lnSpc>
                <a:spcPct val="110000"/>
              </a:lnSpc>
            </a:pPr>
            <a:r>
              <a:rPr lang="en-US" altLang="en-US" sz="2800" b="0">
                <a:latin typeface="Times New Roman" panose="02020603050405020304" pitchFamily="18" charset="0"/>
              </a:rPr>
              <a:t>No side-effects (Church Rosser)</a:t>
            </a:r>
          </a:p>
          <a:p>
            <a:pPr marL="238125" indent="-238125">
              <a:lnSpc>
                <a:spcPct val="110000"/>
              </a:lnSpc>
            </a:pPr>
            <a:r>
              <a:rPr lang="en-US" altLang="en-US" sz="2800" b="0">
                <a:latin typeface="Times New Roman" panose="02020603050405020304" pitchFamily="18" charset="0"/>
              </a:rPr>
              <a:t>Inputs to an expression are obvious from written form</a:t>
            </a:r>
          </a:p>
          <a:p>
            <a:pPr marL="238125" indent="-238125">
              <a:lnSpc>
                <a:spcPct val="110000"/>
              </a:lnSpc>
            </a:pPr>
            <a:r>
              <a:rPr lang="en-US" altLang="en-US" sz="2800" b="0">
                <a:latin typeface="Times New Roman" panose="02020603050405020304" pitchFamily="18" charset="0"/>
              </a:rPr>
              <a:t>Effects of operation are obvious from written form</a:t>
            </a:r>
          </a:p>
          <a:p>
            <a:pPr marL="742950" lvl="1" indent="-285750">
              <a:buFontTx/>
              <a:buNone/>
            </a:pPr>
            <a:r>
              <a:rPr lang="en-US" altLang="en-US" sz="2800" b="0">
                <a:latin typeface="Times New Roman" panose="02020603050405020304" pitchFamily="18" charset="0"/>
              </a:rPr>
              <a:t>=&gt;  Meet Hoare's principles well</a:t>
            </a:r>
          </a:p>
          <a:p>
            <a:pPr marL="742950" lvl="1" indent="-285750">
              <a:buFontTx/>
              <a:buNone/>
            </a:pPr>
            <a:r>
              <a:rPr lang="en-US" altLang="en-US" sz="2800" b="0">
                <a:latin typeface="Times New Roman" panose="02020603050405020304" pitchFamily="18" charset="0"/>
              </a:rPr>
              <a:t>=&gt; Good attributes to extend to all programming  (?)</a:t>
            </a:r>
          </a:p>
          <a:p>
            <a:pPr marL="238125" indent="-238125">
              <a:buFontTx/>
              <a:buNone/>
            </a:pPr>
            <a:endParaRPr lang="en-US" altLang="en-US" sz="3600" b="0">
              <a:latin typeface="Times New Roman" panose="02020603050405020304" pitchFamily="18" charset="0"/>
            </a:endParaRPr>
          </a:p>
        </p:txBody>
      </p:sp>
    </p:spTree>
    <p:extLst>
      <p:ext uri="{BB962C8B-B14F-4D97-AF65-F5344CB8AC3E}">
        <p14:creationId xmlns:p14="http://schemas.microsoft.com/office/powerpoint/2010/main" val="38669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5EAD-90BF-4B9A-9B6E-E501247D6F33}"/>
              </a:ext>
            </a:extLst>
          </p:cNvPr>
          <p:cNvSpPr>
            <a:spLocks noGrp="1"/>
          </p:cNvSpPr>
          <p:nvPr>
            <p:ph type="title"/>
          </p:nvPr>
        </p:nvSpPr>
        <p:spPr/>
        <p:txBody>
          <a:bodyPr/>
          <a:lstStyle/>
          <a:p>
            <a:r>
              <a:rPr lang="en-US" dirty="0"/>
              <a:t>First, though, some course introductory things</a:t>
            </a:r>
          </a:p>
        </p:txBody>
      </p:sp>
      <p:sp>
        <p:nvSpPr>
          <p:cNvPr id="3" name="Content Placeholder 2">
            <a:extLst>
              <a:ext uri="{FF2B5EF4-FFF2-40B4-BE49-F238E27FC236}">
                <a16:creationId xmlns:a16="http://schemas.microsoft.com/office/drawing/2014/main" id="{047500EB-C92A-4129-989D-47A1BCF5C090}"/>
              </a:ext>
            </a:extLst>
          </p:cNvPr>
          <p:cNvSpPr>
            <a:spLocks noGrp="1"/>
          </p:cNvSpPr>
          <p:nvPr>
            <p:ph idx="1"/>
          </p:nvPr>
        </p:nvSpPr>
        <p:spPr>
          <a:xfrm>
            <a:off x="304800" y="2249486"/>
            <a:ext cx="8458200" cy="3998913"/>
          </a:xfrm>
        </p:spPr>
        <p:txBody>
          <a:bodyPr>
            <a:normAutofit/>
          </a:bodyPr>
          <a:lstStyle/>
          <a:p>
            <a:r>
              <a:rPr lang="en-US" dirty="0"/>
              <a:t>There are no textbooks that you need to buy, everything is online as a resource.</a:t>
            </a:r>
          </a:p>
          <a:p>
            <a:pPr marL="0" indent="0">
              <a:spcBef>
                <a:spcPts val="0"/>
              </a:spcBef>
              <a:buNone/>
            </a:pPr>
            <a:r>
              <a:rPr lang="en-US" dirty="0"/>
              <a:t>Learn You A Haskell (http://learnyouahaskell.com/)</a:t>
            </a:r>
          </a:p>
          <a:p>
            <a:pPr marL="0" indent="0">
              <a:spcBef>
                <a:spcPts val="0"/>
              </a:spcBef>
              <a:buNone/>
            </a:pPr>
            <a:r>
              <a:rPr lang="en-US" dirty="0"/>
              <a:t>Learn R Programming (https://www.tutorialspoint.com/r/)</a:t>
            </a:r>
          </a:p>
          <a:p>
            <a:pPr marL="0" indent="0">
              <a:spcBef>
                <a:spcPts val="0"/>
              </a:spcBef>
              <a:buNone/>
            </a:pPr>
            <a:r>
              <a:rPr lang="en-US" dirty="0"/>
              <a:t>Learning F# (http://fsharp.org/learn.html)</a:t>
            </a:r>
          </a:p>
          <a:p>
            <a:pPr marL="0" indent="0">
              <a:spcBef>
                <a:spcPts val="0"/>
              </a:spcBef>
              <a:buNone/>
            </a:pPr>
            <a:r>
              <a:rPr lang="en-US" dirty="0"/>
              <a:t>Learn F# (http://www.tutorialspoint.com/fsharp/)</a:t>
            </a:r>
          </a:p>
          <a:p>
            <a:endParaRPr lang="en-US" dirty="0"/>
          </a:p>
          <a:p>
            <a:r>
              <a:rPr lang="en-US" b="1" i="1" dirty="0"/>
              <a:t>Seriously consider brining your laptops to class to follow along.</a:t>
            </a:r>
          </a:p>
        </p:txBody>
      </p:sp>
    </p:spTree>
    <p:extLst>
      <p:ext uri="{BB962C8B-B14F-4D97-AF65-F5344CB8AC3E}">
        <p14:creationId xmlns:p14="http://schemas.microsoft.com/office/powerpoint/2010/main" val="3699538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a:extLst>
              <a:ext uri="{FF2B5EF4-FFF2-40B4-BE49-F238E27FC236}">
                <a16:creationId xmlns:a16="http://schemas.microsoft.com/office/drawing/2014/main" id="{F7D1C87C-507F-466F-8D15-C525BD09EC8C}"/>
              </a:ext>
            </a:extLst>
          </p:cNvPr>
          <p:cNvSpPr>
            <a:spLocks noGrp="1" noChangeArrowheads="1"/>
          </p:cNvSpPr>
          <p:nvPr>
            <p:ph type="title"/>
          </p:nvPr>
        </p:nvSpPr>
        <p:spPr>
          <a:xfrm>
            <a:off x="2359025" y="228600"/>
            <a:ext cx="4425950" cy="587375"/>
          </a:xfrm>
        </p:spPr>
        <p:txBody>
          <a:bodyPr>
            <a:normAutofit fontScale="90000"/>
          </a:bodyPr>
          <a:lstStyle/>
          <a:p>
            <a:r>
              <a:rPr lang="en-US" altLang="en-US"/>
              <a:t>What are some FPLs?</a:t>
            </a:r>
          </a:p>
        </p:txBody>
      </p:sp>
      <p:sp>
        <p:nvSpPr>
          <p:cNvPr id="163843" name="Rectangle 1027">
            <a:extLst>
              <a:ext uri="{FF2B5EF4-FFF2-40B4-BE49-F238E27FC236}">
                <a16:creationId xmlns:a16="http://schemas.microsoft.com/office/drawing/2014/main" id="{2399CAE4-4C28-4D29-826E-FB647292C847}"/>
              </a:ext>
            </a:extLst>
          </p:cNvPr>
          <p:cNvSpPr>
            <a:spLocks noGrp="1" noChangeArrowheads="1"/>
          </p:cNvSpPr>
          <p:nvPr>
            <p:ph type="body" idx="1"/>
          </p:nvPr>
        </p:nvSpPr>
        <p:spPr bwMode="auto">
          <a:xfrm>
            <a:off x="685800" y="13716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r>
              <a:rPr lang="en-US" altLang="en-US" sz="3200" b="0">
                <a:latin typeface="Times New Roman" panose="02020603050405020304" pitchFamily="18" charset="0"/>
              </a:rPr>
              <a:t>LISP – the first FPL, ~1958</a:t>
            </a:r>
          </a:p>
          <a:p>
            <a:r>
              <a:rPr lang="en-US" altLang="en-US" sz="3200" b="0">
                <a:latin typeface="Times New Roman" panose="02020603050405020304" pitchFamily="18" charset="0"/>
              </a:rPr>
              <a:t>Pure FPLs have no side effects</a:t>
            </a:r>
          </a:p>
          <a:p>
            <a:pPr lvl="1"/>
            <a:r>
              <a:rPr lang="en-US" altLang="en-US" sz="2400" b="0">
                <a:latin typeface="Times New Roman" panose="02020603050405020304" pitchFamily="18" charset="0"/>
              </a:rPr>
              <a:t>Haskell and Miranda are the two most popular examples</a:t>
            </a:r>
          </a:p>
          <a:p>
            <a:r>
              <a:rPr lang="en-US" altLang="en-US" sz="3200" b="0">
                <a:latin typeface="Times New Roman" panose="02020603050405020304" pitchFamily="18" charset="0"/>
              </a:rPr>
              <a:t>Some FPLs try to be more practical and do allow some side effects  </a:t>
            </a:r>
          </a:p>
          <a:p>
            <a:pPr lvl="1"/>
            <a:r>
              <a:rPr lang="en-US" altLang="en-US" sz="2400" b="0">
                <a:latin typeface="Times New Roman" panose="02020603050405020304" pitchFamily="18" charset="0"/>
              </a:rPr>
              <a:t>Lisp and its dialects (e.g. Scheme)</a:t>
            </a:r>
          </a:p>
          <a:p>
            <a:pPr lvl="1"/>
            <a:r>
              <a:rPr lang="en-US" altLang="en-US" sz="2400" b="0">
                <a:latin typeface="Times New Roman" panose="02020603050405020304" pitchFamily="18" charset="0"/>
              </a:rPr>
              <a:t>ML (Meta Language) and SML (Standard ML)</a:t>
            </a:r>
          </a:p>
        </p:txBody>
      </p:sp>
    </p:spTree>
    <p:extLst>
      <p:ext uri="{BB962C8B-B14F-4D97-AF65-F5344CB8AC3E}">
        <p14:creationId xmlns:p14="http://schemas.microsoft.com/office/powerpoint/2010/main" val="217398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72E8E81-FAD6-45B2-9D83-3ABF7EC93B8C}"/>
              </a:ext>
            </a:extLst>
          </p:cNvPr>
          <p:cNvSpPr>
            <a:spLocks noGrp="1" noChangeArrowheads="1"/>
          </p:cNvSpPr>
          <p:nvPr>
            <p:ph type="title"/>
          </p:nvPr>
        </p:nvSpPr>
        <p:spPr>
          <a:xfrm>
            <a:off x="3997325" y="457200"/>
            <a:ext cx="1152525" cy="708025"/>
          </a:xfrm>
        </p:spPr>
        <p:txBody>
          <a:bodyPr/>
          <a:lstStyle/>
          <a:p>
            <a:r>
              <a:rPr lang="en-US" altLang="en-US" sz="4400"/>
              <a:t>Lisp</a:t>
            </a:r>
          </a:p>
        </p:txBody>
      </p:sp>
      <p:sp>
        <p:nvSpPr>
          <p:cNvPr id="122883" name="Rectangle 3">
            <a:extLst>
              <a:ext uri="{FF2B5EF4-FFF2-40B4-BE49-F238E27FC236}">
                <a16:creationId xmlns:a16="http://schemas.microsoft.com/office/drawing/2014/main" id="{F2D52817-6D71-424B-A760-683D6F9B8B60}"/>
              </a:ext>
            </a:extLst>
          </p:cNvPr>
          <p:cNvSpPr>
            <a:spLocks noGrp="1" noChangeArrowheads="1"/>
          </p:cNvSpPr>
          <p:nvPr>
            <p:ph type="body" idx="1"/>
          </p:nvPr>
        </p:nvSpPr>
        <p:spPr bwMode="auto">
          <a:xfrm>
            <a:off x="685800" y="1371600"/>
            <a:ext cx="8077200" cy="449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marL="227013" indent="-227013">
              <a:lnSpc>
                <a:spcPct val="100000"/>
              </a:lnSpc>
              <a:spcBef>
                <a:spcPct val="0"/>
              </a:spcBef>
              <a:buSzTx/>
            </a:pPr>
            <a:r>
              <a:rPr lang="en-US" altLang="en-US" b="0">
                <a:latin typeface="Times New Roman" panose="02020603050405020304" pitchFamily="18" charset="0"/>
              </a:rPr>
              <a:t>Defined by John McCarthy</a:t>
            </a:r>
            <a:r>
              <a:rPr lang="en-US" altLang="en-US" b="0">
                <a:solidFill>
                  <a:schemeClr val="accent1"/>
                </a:solidFill>
                <a:latin typeface="Times New Roman" panose="02020603050405020304" pitchFamily="18" charset="0"/>
              </a:rPr>
              <a:t>*</a:t>
            </a:r>
            <a:r>
              <a:rPr lang="en-US" altLang="en-US" b="0">
                <a:latin typeface="Times New Roman" panose="02020603050405020304" pitchFamily="18" charset="0"/>
              </a:rPr>
              <a:t> ~1958 as a language for AI. </a:t>
            </a:r>
          </a:p>
          <a:p>
            <a:pPr marL="227013" indent="-227013">
              <a:lnSpc>
                <a:spcPct val="100000"/>
              </a:lnSpc>
              <a:spcBef>
                <a:spcPct val="0"/>
              </a:spcBef>
              <a:buSzTx/>
            </a:pPr>
            <a:r>
              <a:rPr lang="en-US" altLang="en-US" b="0">
                <a:latin typeface="Times New Roman" panose="02020603050405020304" pitchFamily="18" charset="0"/>
              </a:rPr>
              <a:t>Originally, LISP was a typeless language with only two data types: atom and list</a:t>
            </a:r>
          </a:p>
          <a:p>
            <a:pPr marL="227013" indent="-227013">
              <a:lnSpc>
                <a:spcPct val="100000"/>
              </a:lnSpc>
              <a:spcBef>
                <a:spcPct val="0"/>
              </a:spcBef>
              <a:buSzTx/>
            </a:pPr>
            <a:r>
              <a:rPr lang="en-US" altLang="en-US" b="0">
                <a:latin typeface="Times New Roman" panose="02020603050405020304" pitchFamily="18" charset="0"/>
              </a:rPr>
              <a:t>LISP’s lists are stored internally as single-linked lists</a:t>
            </a:r>
          </a:p>
          <a:p>
            <a:pPr marL="227013" indent="-227013">
              <a:lnSpc>
                <a:spcPct val="100000"/>
              </a:lnSpc>
              <a:spcBef>
                <a:spcPct val="0"/>
              </a:spcBef>
              <a:buSzTx/>
            </a:pPr>
            <a:r>
              <a:rPr lang="en-US" altLang="en-US" b="0">
                <a:latin typeface="Times New Roman" panose="02020603050405020304" pitchFamily="18" charset="0"/>
              </a:rPr>
              <a:t>Lambda notation was used to specify functions.</a:t>
            </a:r>
          </a:p>
          <a:p>
            <a:pPr marL="227013" indent="-227013">
              <a:lnSpc>
                <a:spcPct val="100000"/>
              </a:lnSpc>
              <a:spcBef>
                <a:spcPct val="0"/>
              </a:spcBef>
              <a:buSzTx/>
            </a:pPr>
            <a:r>
              <a:rPr lang="en-US" altLang="en-US" b="0">
                <a:latin typeface="Times New Roman" panose="02020603050405020304" pitchFamily="18" charset="0"/>
              </a:rPr>
              <a:t>Function definitions, function applications, and data all have the same form</a:t>
            </a:r>
          </a:p>
          <a:p>
            <a:pPr marL="454025" lvl="1" indent="3175">
              <a:lnSpc>
                <a:spcPct val="100000"/>
              </a:lnSpc>
              <a:spcBef>
                <a:spcPct val="0"/>
              </a:spcBef>
              <a:buSzTx/>
              <a:buFontTx/>
              <a:buNone/>
            </a:pPr>
            <a:r>
              <a:rPr lang="en-US" altLang="en-US" sz="2000" b="0">
                <a:latin typeface="Times New Roman" panose="02020603050405020304" pitchFamily="18" charset="0"/>
              </a:rPr>
              <a:t>If the list (A B C) is interpreted as data it is a simple list of three atoms, A, B, and C but if interpreted as a function application, it means that the function named A is applied to the two parameters, B and C.</a:t>
            </a:r>
          </a:p>
          <a:p>
            <a:pPr marL="227013" indent="-227013">
              <a:lnSpc>
                <a:spcPct val="100000"/>
              </a:lnSpc>
              <a:spcBef>
                <a:spcPct val="0"/>
              </a:spcBef>
              <a:buSzTx/>
            </a:pPr>
            <a:r>
              <a:rPr lang="en-US" altLang="en-US" b="0">
                <a:latin typeface="Times New Roman" panose="02020603050405020304" pitchFamily="18" charset="0"/>
              </a:rPr>
              <a:t>Example (early Lisp):</a:t>
            </a:r>
          </a:p>
          <a:p>
            <a:pPr marL="454025" lvl="1" indent="3175">
              <a:lnSpc>
                <a:spcPct val="100000"/>
              </a:lnSpc>
              <a:spcBef>
                <a:spcPct val="0"/>
              </a:spcBef>
              <a:buSzTx/>
              <a:buFontTx/>
              <a:buNone/>
            </a:pPr>
            <a:r>
              <a:rPr lang="en-US" altLang="en-US" b="0">
                <a:latin typeface="Times New Roman" panose="02020603050405020304" pitchFamily="18" charset="0"/>
              </a:rPr>
              <a:t>(defun fact (n) (cond ((lessp n 2) 1)(T (times n (fact (sub1 n))))))</a:t>
            </a:r>
          </a:p>
          <a:p>
            <a:pPr marL="227013" indent="-227013">
              <a:lnSpc>
                <a:spcPct val="100000"/>
              </a:lnSpc>
              <a:spcBef>
                <a:spcPct val="0"/>
              </a:spcBef>
              <a:buSzTx/>
            </a:pPr>
            <a:r>
              <a:rPr lang="en-US" altLang="en-US" b="0">
                <a:latin typeface="Times New Roman" panose="02020603050405020304" pitchFamily="18" charset="0"/>
              </a:rPr>
              <a:t>Common Lisp is the ANSI standard Lisp specification</a:t>
            </a:r>
            <a:endParaRPr lang="en-US" altLang="en-US" sz="1800">
              <a:latin typeface="Times New Roman" panose="02020603050405020304" pitchFamily="18" charset="0"/>
            </a:endParaRPr>
          </a:p>
        </p:txBody>
      </p:sp>
      <p:sp>
        <p:nvSpPr>
          <p:cNvPr id="122884" name="Text Box 4">
            <a:extLst>
              <a:ext uri="{FF2B5EF4-FFF2-40B4-BE49-F238E27FC236}">
                <a16:creationId xmlns:a16="http://schemas.microsoft.com/office/drawing/2014/main" id="{1CE281B2-36EB-4F28-B6E1-8206E7E9CBDF}"/>
              </a:ext>
            </a:extLst>
          </p:cNvPr>
          <p:cNvSpPr txBox="1">
            <a:spLocks noChangeArrowheads="1"/>
          </p:cNvSpPr>
          <p:nvPr/>
        </p:nvSpPr>
        <p:spPr bwMode="auto">
          <a:xfrm>
            <a:off x="1752600" y="6019800"/>
            <a:ext cx="7239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0" i="1">
                <a:solidFill>
                  <a:schemeClr val="accent1"/>
                </a:solidFill>
                <a:latin typeface="Times New Roman" panose="02020603050405020304" pitchFamily="18" charset="0"/>
              </a:rPr>
              <a:t>* Recursive Functions of Symbolic Expressions and their Computation by Machine (Part I),</a:t>
            </a:r>
            <a:r>
              <a:rPr lang="en-US" altLang="en-US" sz="1400" b="0">
                <a:solidFill>
                  <a:schemeClr val="accent1"/>
                </a:solidFill>
                <a:latin typeface="Times New Roman" panose="02020603050405020304" pitchFamily="18" charset="0"/>
              </a:rPr>
              <a:t> John  McCarthy, CACM, April 1960.  http://www-formal.stanford.edu/jmc/recursive.html</a:t>
            </a:r>
          </a:p>
        </p:txBody>
      </p:sp>
    </p:spTree>
    <p:extLst>
      <p:ext uri="{BB962C8B-B14F-4D97-AF65-F5344CB8AC3E}">
        <p14:creationId xmlns:p14="http://schemas.microsoft.com/office/powerpoint/2010/main" val="346417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26">
            <a:extLst>
              <a:ext uri="{FF2B5EF4-FFF2-40B4-BE49-F238E27FC236}">
                <a16:creationId xmlns:a16="http://schemas.microsoft.com/office/drawing/2014/main" id="{382814D8-0938-43C0-ACB4-C6541F425DD0}"/>
              </a:ext>
            </a:extLst>
          </p:cNvPr>
          <p:cNvSpPr>
            <a:spLocks noGrp="1" noChangeArrowheads="1"/>
          </p:cNvSpPr>
          <p:nvPr>
            <p:ph type="title"/>
          </p:nvPr>
        </p:nvSpPr>
        <p:spPr>
          <a:xfrm>
            <a:off x="3775075" y="228600"/>
            <a:ext cx="1593850" cy="587375"/>
          </a:xfrm>
        </p:spPr>
        <p:txBody>
          <a:bodyPr>
            <a:normAutofit fontScale="90000"/>
          </a:bodyPr>
          <a:lstStyle/>
          <a:p>
            <a:r>
              <a:rPr lang="en-US" altLang="en-US"/>
              <a:t>Scheme</a:t>
            </a:r>
          </a:p>
        </p:txBody>
      </p:sp>
      <p:sp>
        <p:nvSpPr>
          <p:cNvPr id="169987" name="Rectangle 1027">
            <a:extLst>
              <a:ext uri="{FF2B5EF4-FFF2-40B4-BE49-F238E27FC236}">
                <a16:creationId xmlns:a16="http://schemas.microsoft.com/office/drawing/2014/main" id="{FBB8027C-F945-4651-8325-EAABE675A1AB}"/>
              </a:ext>
            </a:extLst>
          </p:cNvPr>
          <p:cNvSpPr>
            <a:spLocks noGrp="1" noChangeArrowheads="1"/>
          </p:cNvSpPr>
          <p:nvPr>
            <p:ph type="body" idx="1"/>
          </p:nvPr>
        </p:nvSpPr>
        <p:spPr bwMode="auto">
          <a:xfrm>
            <a:off x="838200" y="1371600"/>
            <a:ext cx="77724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27013" indent="-227013">
              <a:lnSpc>
                <a:spcPct val="100000"/>
              </a:lnSpc>
              <a:spcBef>
                <a:spcPct val="0"/>
              </a:spcBef>
              <a:buSzTx/>
            </a:pPr>
            <a:r>
              <a:rPr lang="en-US" altLang="en-US" sz="2000" b="0">
                <a:latin typeface="Times New Roman" panose="02020603050405020304" pitchFamily="18" charset="0"/>
              </a:rPr>
              <a:t>In the mid 70’s Sussman and Steele (MIT) defined Scheme as a new LISP-like Language </a:t>
            </a:r>
          </a:p>
          <a:p>
            <a:pPr marL="227013" indent="-227013">
              <a:lnSpc>
                <a:spcPct val="100000"/>
              </a:lnSpc>
              <a:spcBef>
                <a:spcPct val="0"/>
              </a:spcBef>
              <a:buSzTx/>
            </a:pPr>
            <a:r>
              <a:rPr lang="en-US" altLang="en-US" sz="2000" b="0">
                <a:latin typeface="Times New Roman" panose="02020603050405020304" pitchFamily="18" charset="0"/>
              </a:rPr>
              <a:t>Goal was to move Lisp back toward it’s simpler roots and incorporate ideas which had been developed in the PL community since 1960.</a:t>
            </a:r>
          </a:p>
          <a:p>
            <a:pPr marL="571500" lvl="1" indent="-230188">
              <a:lnSpc>
                <a:spcPct val="100000"/>
              </a:lnSpc>
              <a:spcBef>
                <a:spcPct val="0"/>
              </a:spcBef>
              <a:buSzTx/>
            </a:pPr>
            <a:r>
              <a:rPr lang="en-US" altLang="en-US" sz="1600" b="0">
                <a:latin typeface="Times New Roman" panose="02020603050405020304" pitchFamily="18" charset="0"/>
              </a:rPr>
              <a:t>Uses only static scoping</a:t>
            </a:r>
          </a:p>
          <a:p>
            <a:pPr marL="571500" lvl="1" indent="-230188">
              <a:lnSpc>
                <a:spcPct val="100000"/>
              </a:lnSpc>
              <a:spcBef>
                <a:spcPct val="0"/>
              </a:spcBef>
              <a:buSzTx/>
            </a:pPr>
            <a:r>
              <a:rPr lang="en-US" altLang="en-US" sz="1600" b="0">
                <a:latin typeface="Times New Roman" panose="02020603050405020304" pitchFamily="18" charset="0"/>
              </a:rPr>
              <a:t>More  uniform in treating functions as first-class objects which can be the values of expressions and elements of lists, assigned to variables and passed as parameters.</a:t>
            </a:r>
          </a:p>
          <a:p>
            <a:pPr marL="571500" lvl="1" indent="-230188">
              <a:lnSpc>
                <a:spcPct val="100000"/>
              </a:lnSpc>
              <a:spcBef>
                <a:spcPct val="0"/>
              </a:spcBef>
              <a:buSzTx/>
            </a:pPr>
            <a:r>
              <a:rPr lang="en-US" altLang="en-US" sz="1600" b="0">
                <a:latin typeface="Times New Roman" panose="02020603050405020304" pitchFamily="18" charset="0"/>
              </a:rPr>
              <a:t>Includes the ability to create and manipulate </a:t>
            </a:r>
            <a:r>
              <a:rPr lang="en-US" altLang="en-US" sz="1600" b="0" i="1">
                <a:latin typeface="Times New Roman" panose="02020603050405020304" pitchFamily="18" charset="0"/>
              </a:rPr>
              <a:t>closures</a:t>
            </a:r>
            <a:r>
              <a:rPr lang="en-US" altLang="en-US" sz="1600" b="0">
                <a:latin typeface="Times New Roman" panose="02020603050405020304" pitchFamily="18" charset="0"/>
              </a:rPr>
              <a:t> and </a:t>
            </a:r>
            <a:r>
              <a:rPr lang="en-US" altLang="en-US" sz="1600" b="0" i="1">
                <a:latin typeface="Times New Roman" panose="02020603050405020304" pitchFamily="18" charset="0"/>
              </a:rPr>
              <a:t>continuations</a:t>
            </a:r>
            <a:r>
              <a:rPr lang="en-US" altLang="en-US" sz="1600" b="0">
                <a:latin typeface="Times New Roman" panose="02020603050405020304" pitchFamily="18" charset="0"/>
              </a:rPr>
              <a:t>.</a:t>
            </a:r>
          </a:p>
          <a:p>
            <a:pPr marL="915988" lvl="2" indent="-230188">
              <a:lnSpc>
                <a:spcPct val="100000"/>
              </a:lnSpc>
              <a:spcBef>
                <a:spcPct val="0"/>
              </a:spcBef>
              <a:buSzTx/>
            </a:pPr>
            <a:r>
              <a:rPr lang="en-US" altLang="en-US" sz="1600" b="0">
                <a:latin typeface="Times New Roman" panose="02020603050405020304" pitchFamily="18" charset="0"/>
              </a:rPr>
              <a:t>A </a:t>
            </a:r>
            <a:r>
              <a:rPr lang="en-US" altLang="en-US" sz="1600" b="0" i="1">
                <a:latin typeface="Times New Roman" panose="02020603050405020304" pitchFamily="18" charset="0"/>
              </a:rPr>
              <a:t>closure</a:t>
            </a:r>
            <a:r>
              <a:rPr lang="en-US" altLang="en-US" sz="1600" b="0">
                <a:latin typeface="Times New Roman" panose="02020603050405020304" pitchFamily="18" charset="0"/>
              </a:rPr>
              <a:t> is a data structure that holds an expression and an environment of variable bindings in which it’s to be evaluated. Closures are used to represent unevaluated expressions when implementing FPLs with lazy evaluation. </a:t>
            </a:r>
          </a:p>
          <a:p>
            <a:pPr marL="915988" lvl="2" indent="-230188">
              <a:lnSpc>
                <a:spcPct val="100000"/>
              </a:lnSpc>
              <a:spcBef>
                <a:spcPct val="0"/>
              </a:spcBef>
              <a:buSzTx/>
            </a:pPr>
            <a:r>
              <a:rPr lang="en-US" altLang="en-US" sz="1600" b="0">
                <a:latin typeface="Times New Roman" panose="02020603050405020304" pitchFamily="18" charset="0"/>
              </a:rPr>
              <a:t>A </a:t>
            </a:r>
            <a:r>
              <a:rPr lang="en-US" altLang="en-US" sz="1600" b="0" i="1">
                <a:latin typeface="Times New Roman" panose="02020603050405020304" pitchFamily="18" charset="0"/>
              </a:rPr>
              <a:t>continuation</a:t>
            </a:r>
            <a:r>
              <a:rPr lang="en-US" altLang="en-US" sz="1600" b="0">
                <a:latin typeface="Times New Roman" panose="02020603050405020304" pitchFamily="18" charset="0"/>
              </a:rPr>
              <a:t> is a data structure which represents “the rest of a computation”</a:t>
            </a:r>
          </a:p>
          <a:p>
            <a:pPr marL="227013" indent="-227013">
              <a:lnSpc>
                <a:spcPct val="100000"/>
              </a:lnSpc>
              <a:spcBef>
                <a:spcPct val="0"/>
              </a:spcBef>
              <a:buSzTx/>
            </a:pPr>
            <a:r>
              <a:rPr lang="en-US" altLang="en-US" sz="2000" b="0">
                <a:latin typeface="Times New Roman" panose="02020603050405020304" pitchFamily="18" charset="0"/>
              </a:rPr>
              <a:t>Example: (define (fact n) (if (&lt; n 2) 1 (* n (fact (- n 1)))))</a:t>
            </a:r>
          </a:p>
          <a:p>
            <a:pPr marL="227013" indent="-227013">
              <a:lnSpc>
                <a:spcPct val="100000"/>
              </a:lnSpc>
              <a:spcBef>
                <a:spcPct val="0"/>
              </a:spcBef>
              <a:buSzTx/>
            </a:pPr>
            <a:r>
              <a:rPr lang="en-US" altLang="en-US" sz="2000" b="0">
                <a:latin typeface="Times New Roman" panose="02020603050405020304" pitchFamily="18" charset="0"/>
              </a:rPr>
              <a:t>Scheme has mostly been used as a language for teaching Computer programming concepts where as Common Lisp is widely used as a practical language.</a:t>
            </a:r>
            <a:endParaRPr lang="en-US" altLang="en-US" sz="2800" b="0">
              <a:latin typeface="Times New Roman" panose="02020603050405020304" pitchFamily="18" charset="0"/>
            </a:endParaRPr>
          </a:p>
        </p:txBody>
      </p:sp>
    </p:spTree>
    <p:extLst>
      <p:ext uri="{BB962C8B-B14F-4D97-AF65-F5344CB8AC3E}">
        <p14:creationId xmlns:p14="http://schemas.microsoft.com/office/powerpoint/2010/main" val="275488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050">
            <a:extLst>
              <a:ext uri="{FF2B5EF4-FFF2-40B4-BE49-F238E27FC236}">
                <a16:creationId xmlns:a16="http://schemas.microsoft.com/office/drawing/2014/main" id="{5898B310-59E0-46D8-B9CA-7C35461461DD}"/>
              </a:ext>
            </a:extLst>
          </p:cNvPr>
          <p:cNvSpPr>
            <a:spLocks noGrp="1" noChangeArrowheads="1"/>
          </p:cNvSpPr>
          <p:nvPr>
            <p:ph type="ctrTitle"/>
          </p:nvPr>
        </p:nvSpPr>
        <p:spPr>
          <a:xfrm>
            <a:off x="4160838" y="269875"/>
            <a:ext cx="831850" cy="587375"/>
          </a:xfrm>
          <a:noFill/>
          <a:ln/>
        </p:spPr>
        <p:txBody>
          <a:bodyPr anchor="ctr"/>
          <a:lstStyle/>
          <a:p>
            <a:r>
              <a:rPr lang="en-US" altLang="en-US" sz="3600"/>
              <a:t>ML</a:t>
            </a:r>
          </a:p>
        </p:txBody>
      </p:sp>
      <p:sp>
        <p:nvSpPr>
          <p:cNvPr id="167939" name="Rectangle 2051">
            <a:extLst>
              <a:ext uri="{FF2B5EF4-FFF2-40B4-BE49-F238E27FC236}">
                <a16:creationId xmlns:a16="http://schemas.microsoft.com/office/drawing/2014/main" id="{E515E048-E3A6-4279-B9AB-1F776420A409}"/>
              </a:ext>
            </a:extLst>
          </p:cNvPr>
          <p:cNvSpPr>
            <a:spLocks noChangeArrowheads="1"/>
          </p:cNvSpPr>
          <p:nvPr/>
        </p:nvSpPr>
        <p:spPr bwMode="auto">
          <a:xfrm>
            <a:off x="790575" y="979488"/>
            <a:ext cx="75628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28600" indent="-228600">
              <a:defRPr sz="2400">
                <a:solidFill>
                  <a:schemeClr val="tx1"/>
                </a:solidFill>
                <a:latin typeface="Times New Roman" panose="02020603050405020304" pitchFamily="18" charset="0"/>
              </a:defRPr>
            </a:lvl1pPr>
            <a:lvl2pPr marL="571500" indent="-2286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buFontTx/>
              <a:buChar char="•"/>
            </a:pPr>
            <a:r>
              <a:rPr lang="en-US" altLang="en-US" b="0"/>
              <a:t>ML (Meta Language) is a strict, static-scoped functional language with a Pascal-like syntax that was defined by Robin Milner et. al. in 1973.</a:t>
            </a:r>
          </a:p>
          <a:p>
            <a:pPr>
              <a:lnSpc>
                <a:spcPct val="100000"/>
              </a:lnSpc>
              <a:buFontTx/>
              <a:buChar char="•"/>
            </a:pPr>
            <a:r>
              <a:rPr lang="en-US" altLang="en-US" b="0"/>
              <a:t>It was the first language to include statically checked polymorphic typing. </a:t>
            </a:r>
          </a:p>
          <a:p>
            <a:pPr lvl="1">
              <a:lnSpc>
                <a:spcPct val="100000"/>
              </a:lnSpc>
              <a:buFontTx/>
              <a:buChar char="•"/>
            </a:pPr>
            <a:r>
              <a:rPr lang="en-US" altLang="en-US" sz="2000" b="0"/>
              <a:t>Uses type declarations, but also does type inferencing to determine the types of undeclared variables</a:t>
            </a:r>
          </a:p>
          <a:p>
            <a:pPr lvl="1">
              <a:lnSpc>
                <a:spcPct val="100000"/>
              </a:lnSpc>
              <a:buFontTx/>
              <a:buChar char="•"/>
            </a:pPr>
            <a:r>
              <a:rPr lang="en-US" altLang="en-US" sz="2000" b="0"/>
              <a:t>Strongly typed (whereas Scheme is essentially typeless) and has no type coercions</a:t>
            </a:r>
          </a:p>
          <a:p>
            <a:pPr>
              <a:lnSpc>
                <a:spcPct val="100000"/>
              </a:lnSpc>
              <a:buFontTx/>
              <a:buChar char="•"/>
            </a:pPr>
            <a:r>
              <a:rPr lang="en-US" altLang="en-US" b="0"/>
              <a:t>Includes exception handling and a module facility for implementing abstract data types, garbage collection and a formal semantics. </a:t>
            </a:r>
          </a:p>
          <a:p>
            <a:pPr>
              <a:lnSpc>
                <a:spcPct val="100000"/>
              </a:lnSpc>
              <a:buFontTx/>
              <a:buChar char="•"/>
            </a:pPr>
            <a:r>
              <a:rPr lang="en-US" altLang="en-US" b="0"/>
              <a:t>Most common dialect is Standard ML (SML)</a:t>
            </a:r>
          </a:p>
          <a:p>
            <a:pPr>
              <a:lnSpc>
                <a:spcPct val="100000"/>
              </a:lnSpc>
              <a:buFontTx/>
              <a:buChar char="•"/>
            </a:pPr>
            <a:r>
              <a:rPr lang="en-US" altLang="en-US" b="0"/>
              <a:t>Example:</a:t>
            </a:r>
            <a:br>
              <a:rPr lang="en-US" altLang="en-US" sz="2000" b="0"/>
            </a:br>
            <a:r>
              <a:rPr lang="en-US" altLang="en-US" b="0"/>
              <a:t>fun cube (x : int) = x * x * x;</a:t>
            </a:r>
          </a:p>
        </p:txBody>
      </p:sp>
    </p:spTree>
    <p:extLst>
      <p:ext uri="{BB962C8B-B14F-4D97-AF65-F5344CB8AC3E}">
        <p14:creationId xmlns:p14="http://schemas.microsoft.com/office/powerpoint/2010/main" val="15666389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26">
            <a:extLst>
              <a:ext uri="{FF2B5EF4-FFF2-40B4-BE49-F238E27FC236}">
                <a16:creationId xmlns:a16="http://schemas.microsoft.com/office/drawing/2014/main" id="{4E2AFB78-1B28-4925-84C2-E31A598043C0}"/>
              </a:ext>
            </a:extLst>
          </p:cNvPr>
          <p:cNvSpPr>
            <a:spLocks noGrp="1" noChangeArrowheads="1"/>
          </p:cNvSpPr>
          <p:nvPr>
            <p:ph type="ctrTitle"/>
          </p:nvPr>
        </p:nvSpPr>
        <p:spPr>
          <a:xfrm>
            <a:off x="3589338" y="212725"/>
            <a:ext cx="2049462" cy="587375"/>
          </a:xfrm>
          <a:noFill/>
          <a:ln/>
        </p:spPr>
        <p:txBody>
          <a:bodyPr anchor="ctr">
            <a:normAutofit/>
          </a:bodyPr>
          <a:lstStyle/>
          <a:p>
            <a:r>
              <a:rPr lang="en-US" altLang="en-US" sz="3600" dirty="0"/>
              <a:t>Haskell</a:t>
            </a:r>
          </a:p>
        </p:txBody>
      </p:sp>
      <p:sp>
        <p:nvSpPr>
          <p:cNvPr id="168963" name="Rectangle 1027">
            <a:extLst>
              <a:ext uri="{FF2B5EF4-FFF2-40B4-BE49-F238E27FC236}">
                <a16:creationId xmlns:a16="http://schemas.microsoft.com/office/drawing/2014/main" id="{2F138657-19D7-4DDF-A0BA-64AF7AF36921}"/>
              </a:ext>
            </a:extLst>
          </p:cNvPr>
          <p:cNvSpPr>
            <a:spLocks noChangeArrowheads="1"/>
          </p:cNvSpPr>
          <p:nvPr/>
        </p:nvSpPr>
        <p:spPr bwMode="auto">
          <a:xfrm>
            <a:off x="1143000" y="1219200"/>
            <a:ext cx="71818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28600" indent="-228600">
              <a:defRPr sz="2400">
                <a:solidFill>
                  <a:schemeClr val="tx1"/>
                </a:solidFill>
                <a:latin typeface="Times New Roman" panose="02020603050405020304" pitchFamily="18" charset="0"/>
              </a:defRPr>
            </a:lvl1pPr>
            <a:lvl2pPr marL="571500" indent="-2286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buFontTx/>
              <a:buChar char="•"/>
            </a:pPr>
            <a:r>
              <a:rPr lang="en-US" altLang="en-US" b="0"/>
              <a:t>Similar to ML (syntax, static scoped, strongly  typed, type inferencing)</a:t>
            </a:r>
          </a:p>
          <a:p>
            <a:pPr>
              <a:lnSpc>
                <a:spcPct val="100000"/>
              </a:lnSpc>
              <a:buFontTx/>
              <a:buChar char="•"/>
            </a:pPr>
            <a:r>
              <a:rPr lang="en-US" altLang="en-US" b="0"/>
              <a:t>Different from ML and most other FPLs in that it is </a:t>
            </a:r>
            <a:r>
              <a:rPr lang="en-US" altLang="en-US"/>
              <a:t>purely</a:t>
            </a:r>
            <a:r>
              <a:rPr lang="en-US" altLang="en-US" b="0"/>
              <a:t> functional -- no variables, no assignment statements, and no side effects of any kind</a:t>
            </a:r>
          </a:p>
          <a:p>
            <a:pPr>
              <a:lnSpc>
                <a:spcPct val="100000"/>
              </a:lnSpc>
              <a:buFontTx/>
              <a:buChar char="•"/>
            </a:pPr>
            <a:r>
              <a:rPr lang="en-US" altLang="en-US" b="0"/>
              <a:t>Some key features:</a:t>
            </a:r>
          </a:p>
          <a:p>
            <a:pPr lvl="1">
              <a:lnSpc>
                <a:spcPct val="100000"/>
              </a:lnSpc>
              <a:buFontTx/>
              <a:buChar char="-"/>
            </a:pPr>
            <a:r>
              <a:rPr lang="en-US" altLang="en-US" b="0"/>
              <a:t>Uses lazy evaluation (evaluate no subexpression until the value is needed)</a:t>
            </a:r>
          </a:p>
          <a:p>
            <a:pPr lvl="1">
              <a:lnSpc>
                <a:spcPct val="100000"/>
              </a:lnSpc>
              <a:buFontTx/>
              <a:buChar char="-"/>
            </a:pPr>
            <a:r>
              <a:rPr lang="en-US" altLang="en-US" b="0"/>
              <a:t>Has “list comprehensions,” which allow it to deal with infinite lists</a:t>
            </a:r>
            <a:endParaRPr lang="en-US" altLang="en-US" b="0" i="1"/>
          </a:p>
          <a:p>
            <a:pPr>
              <a:lnSpc>
                <a:spcPct val="100000"/>
              </a:lnSpc>
              <a:buFontTx/>
              <a:buChar char="•"/>
            </a:pPr>
            <a:r>
              <a:rPr lang="en-US" altLang="en-US" b="0"/>
              <a:t>Example:</a:t>
            </a:r>
          </a:p>
          <a:p>
            <a:pPr lvl="1">
              <a:lnSpc>
                <a:spcPct val="100000"/>
              </a:lnSpc>
            </a:pPr>
            <a:r>
              <a:rPr lang="en-US" altLang="en-US" b="0"/>
              <a:t>fib 0 = 1</a:t>
            </a:r>
          </a:p>
          <a:p>
            <a:pPr lvl="1">
              <a:lnSpc>
                <a:spcPct val="100000"/>
              </a:lnSpc>
            </a:pPr>
            <a:r>
              <a:rPr lang="en-US" altLang="en-US" b="0"/>
              <a:t>fib 1 = 1</a:t>
            </a:r>
          </a:p>
          <a:p>
            <a:pPr lvl="1">
              <a:lnSpc>
                <a:spcPct val="100000"/>
              </a:lnSpc>
            </a:pPr>
            <a:r>
              <a:rPr lang="en-US" altLang="en-US" b="0"/>
              <a:t>fib (n + 2) = fib (n + 1) + fib n</a:t>
            </a:r>
            <a:endParaRPr lang="en-US" altLang="en-US" sz="2800" b="0"/>
          </a:p>
        </p:txBody>
      </p:sp>
    </p:spTree>
    <p:extLst>
      <p:ext uri="{BB962C8B-B14F-4D97-AF65-F5344CB8AC3E}">
        <p14:creationId xmlns:p14="http://schemas.microsoft.com/office/powerpoint/2010/main" val="41808076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D58CB46E-BEDC-4E76-BFBF-7911C75D0481}"/>
              </a:ext>
            </a:extLst>
          </p:cNvPr>
          <p:cNvSpPr>
            <a:spLocks noGrp="1" noChangeArrowheads="1"/>
          </p:cNvSpPr>
          <p:nvPr>
            <p:ph type="title"/>
          </p:nvPr>
        </p:nvSpPr>
        <p:spPr>
          <a:xfrm>
            <a:off x="3200400" y="304800"/>
            <a:ext cx="3962400" cy="587375"/>
          </a:xfrm>
        </p:spPr>
        <p:txBody>
          <a:bodyPr>
            <a:normAutofit fontScale="90000"/>
          </a:bodyPr>
          <a:lstStyle/>
          <a:p>
            <a:r>
              <a:rPr lang="en-US" altLang="en-US" dirty="0"/>
              <a:t>Some FP concepts</a:t>
            </a:r>
          </a:p>
        </p:txBody>
      </p:sp>
      <p:sp>
        <p:nvSpPr>
          <p:cNvPr id="175107" name="Rectangle 3">
            <a:extLst>
              <a:ext uri="{FF2B5EF4-FFF2-40B4-BE49-F238E27FC236}">
                <a16:creationId xmlns:a16="http://schemas.microsoft.com/office/drawing/2014/main" id="{64346D71-43FD-4C55-81D5-B40F4B2B8BED}"/>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0">
                <a:latin typeface="Times New Roman" panose="02020603050405020304" pitchFamily="18" charset="0"/>
              </a:rPr>
              <a:t>A number of interesting programming language concepts have arisen, including:</a:t>
            </a:r>
          </a:p>
          <a:p>
            <a:pPr lvl="1"/>
            <a:r>
              <a:rPr lang="en-US" altLang="en-US" sz="2400" b="0">
                <a:latin typeface="Times New Roman" panose="02020603050405020304" pitchFamily="18" charset="0"/>
              </a:rPr>
              <a:t>Curried functions</a:t>
            </a:r>
          </a:p>
          <a:p>
            <a:pPr lvl="1"/>
            <a:r>
              <a:rPr lang="en-US" altLang="en-US" sz="2400" b="0">
                <a:latin typeface="Times New Roman" panose="02020603050405020304" pitchFamily="18" charset="0"/>
              </a:rPr>
              <a:t>Type inferencing</a:t>
            </a:r>
          </a:p>
          <a:p>
            <a:pPr lvl="1"/>
            <a:r>
              <a:rPr lang="en-US" altLang="en-US" sz="2400" b="0">
                <a:latin typeface="Times New Roman" panose="02020603050405020304" pitchFamily="18" charset="0"/>
              </a:rPr>
              <a:t>Polymorphism</a:t>
            </a:r>
          </a:p>
          <a:p>
            <a:pPr lvl="1"/>
            <a:r>
              <a:rPr lang="en-US" altLang="en-US" sz="2400" b="0">
                <a:latin typeface="Times New Roman" panose="02020603050405020304" pitchFamily="18" charset="0"/>
              </a:rPr>
              <a:t>Higher-order functions</a:t>
            </a:r>
          </a:p>
          <a:p>
            <a:pPr lvl="1"/>
            <a:r>
              <a:rPr lang="en-US" altLang="en-US" sz="2400" b="0">
                <a:latin typeface="Times New Roman" panose="02020603050405020304" pitchFamily="18" charset="0"/>
              </a:rPr>
              <a:t>Functional abstraction</a:t>
            </a:r>
          </a:p>
          <a:p>
            <a:pPr lvl="1"/>
            <a:r>
              <a:rPr lang="en-US" altLang="en-US" sz="2400" b="0">
                <a:latin typeface="Times New Roman" panose="02020603050405020304" pitchFamily="18" charset="0"/>
              </a:rPr>
              <a:t>Lazy evaluation</a:t>
            </a:r>
          </a:p>
          <a:p>
            <a:pPr lvl="1"/>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391263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a:extLst>
              <a:ext uri="{FF2B5EF4-FFF2-40B4-BE49-F238E27FC236}">
                <a16:creationId xmlns:a16="http://schemas.microsoft.com/office/drawing/2014/main" id="{2774D425-8806-43A8-B626-6C970ADBAF54}"/>
              </a:ext>
            </a:extLst>
          </p:cNvPr>
          <p:cNvSpPr>
            <a:spLocks noGrp="1" noChangeArrowheads="1"/>
          </p:cNvSpPr>
          <p:nvPr>
            <p:ph type="title"/>
          </p:nvPr>
        </p:nvSpPr>
        <p:spPr>
          <a:xfrm>
            <a:off x="2714625" y="457200"/>
            <a:ext cx="3714750" cy="587375"/>
          </a:xfrm>
        </p:spPr>
        <p:txBody>
          <a:bodyPr>
            <a:normAutofit fontScale="90000"/>
          </a:bodyPr>
          <a:lstStyle/>
          <a:p>
            <a:r>
              <a:rPr lang="en-US" altLang="en-US"/>
              <a:t>Curried Functions</a:t>
            </a:r>
          </a:p>
        </p:txBody>
      </p:sp>
      <p:sp>
        <p:nvSpPr>
          <p:cNvPr id="164867" name="Rectangle 1027">
            <a:extLst>
              <a:ext uri="{FF2B5EF4-FFF2-40B4-BE49-F238E27FC236}">
                <a16:creationId xmlns:a16="http://schemas.microsoft.com/office/drawing/2014/main" id="{DC42B4BC-936B-46D4-A333-012A852B3711}"/>
              </a:ext>
            </a:extLst>
          </p:cNvPr>
          <p:cNvSpPr>
            <a:spLocks noGrp="1" noChangeArrowheads="1"/>
          </p:cNvSpPr>
          <p:nvPr>
            <p:ph type="body" idx="1"/>
          </p:nvPr>
        </p:nvSpPr>
        <p:spPr bwMode="auto">
          <a:xfrm>
            <a:off x="685800" y="1524000"/>
            <a:ext cx="7772400" cy="464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lang="en-US" altLang="en-US" b="0">
                <a:latin typeface="Times New Roman" panose="02020603050405020304" pitchFamily="18" charset="0"/>
              </a:rPr>
              <a:t>The logician Frege noted in 1883 that we only need functions of one argument.</a:t>
            </a:r>
          </a:p>
          <a:p>
            <a:pPr lvl="1"/>
            <a:r>
              <a:rPr lang="en-US" altLang="en-US" b="0">
                <a:latin typeface="Times New Roman" panose="02020603050405020304" pitchFamily="18" charset="0"/>
              </a:rPr>
              <a:t>We can replace a function f(x,y) by a new function f’(x) that when called produces a function of another argument to compute f(x,Y).</a:t>
            </a:r>
          </a:p>
          <a:p>
            <a:pPr lvl="1"/>
            <a:r>
              <a:rPr lang="en-US" altLang="en-US" b="0">
                <a:latin typeface="Times New Roman" panose="02020603050405020304" pitchFamily="18" charset="0"/>
              </a:rPr>
              <a:t>That is: (f'(x))(y) = f (x,y)</a:t>
            </a:r>
          </a:p>
          <a:p>
            <a:r>
              <a:rPr lang="en-US" altLang="en-US" b="0">
                <a:latin typeface="Times New Roman" panose="02020603050405020304" pitchFamily="18" charset="0"/>
              </a:rPr>
              <a:t>Haskell Curry developed combinatorial logic which used this idea.</a:t>
            </a:r>
          </a:p>
          <a:p>
            <a:r>
              <a:rPr lang="en-US" altLang="en-US" b="0">
                <a:latin typeface="Times New Roman" panose="02020603050405020304" pitchFamily="18" charset="0"/>
              </a:rPr>
              <a:t>We call f’ a “curried” form of the function f.</a:t>
            </a:r>
          </a:p>
          <a:p>
            <a:r>
              <a:rPr lang="en-US" altLang="en-US" b="0">
                <a:latin typeface="Times New Roman" panose="02020603050405020304" pitchFamily="18" charset="0"/>
              </a:rPr>
              <a:t>Two operations:</a:t>
            </a:r>
          </a:p>
          <a:p>
            <a:pPr lvl="1"/>
            <a:r>
              <a:rPr lang="en-US" altLang="en-US" b="0">
                <a:latin typeface="Times New Roman" panose="02020603050405020304" pitchFamily="18" charset="0"/>
              </a:rPr>
              <a:t>To curry : ((a,b) -&gt; c) -&gt; (a -&gt; b -&gt; c)</a:t>
            </a:r>
          </a:p>
          <a:p>
            <a:pPr lvl="1"/>
            <a:r>
              <a:rPr lang="en-US" altLang="en-US" b="0">
                <a:latin typeface="Times New Roman" panose="02020603050405020304" pitchFamily="18" charset="0"/>
              </a:rPr>
              <a:t>To uncurry : (a -&gt; b -&gt; c) -&gt; ((a,b) -&gt; c)</a:t>
            </a:r>
          </a:p>
        </p:txBody>
      </p:sp>
    </p:spTree>
    <p:extLst>
      <p:ext uri="{BB962C8B-B14F-4D97-AF65-F5344CB8AC3E}">
        <p14:creationId xmlns:p14="http://schemas.microsoft.com/office/powerpoint/2010/main" val="1101261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9D52666-49FF-48B2-9DF3-0D213360D5B1}"/>
              </a:ext>
            </a:extLst>
          </p:cNvPr>
          <p:cNvSpPr>
            <a:spLocks noGrp="1" noChangeArrowheads="1"/>
          </p:cNvSpPr>
          <p:nvPr>
            <p:ph type="title"/>
          </p:nvPr>
        </p:nvSpPr>
        <p:spPr>
          <a:xfrm>
            <a:off x="652463" y="320675"/>
            <a:ext cx="7772400" cy="565150"/>
          </a:xfrm>
          <a:noFill/>
          <a:ln/>
        </p:spPr>
        <p:txBody>
          <a:bodyPr wrap="square" lIns="92075" tIns="46038" rIns="92075" bIns="46038" anchor="ctr">
            <a:normAutofit fontScale="90000"/>
          </a:bodyPr>
          <a:lstStyle/>
          <a:p>
            <a:r>
              <a:rPr lang="en-US" altLang="en-US" sz="4400"/>
              <a:t>Type Inferencing</a:t>
            </a:r>
          </a:p>
        </p:txBody>
      </p:sp>
      <p:sp>
        <p:nvSpPr>
          <p:cNvPr id="135171" name="Rectangle 3">
            <a:extLst>
              <a:ext uri="{FF2B5EF4-FFF2-40B4-BE49-F238E27FC236}">
                <a16:creationId xmlns:a16="http://schemas.microsoft.com/office/drawing/2014/main" id="{B60AFDA0-885F-44AA-A3CE-D5D20778302B}"/>
              </a:ext>
            </a:extLst>
          </p:cNvPr>
          <p:cNvSpPr>
            <a:spLocks noGrp="1" noChangeArrowheads="1"/>
          </p:cNvSpPr>
          <p:nvPr>
            <p:ph type="body" idx="1"/>
          </p:nvPr>
        </p:nvSpPr>
        <p:spPr bwMode="auto">
          <a:xfrm>
            <a:off x="606425" y="1143000"/>
            <a:ext cx="793115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lnSpcReduction="10000"/>
          </a:bodyPr>
          <a:lstStyle/>
          <a:p>
            <a:pPr>
              <a:lnSpc>
                <a:spcPct val="110000"/>
              </a:lnSpc>
            </a:pPr>
            <a:r>
              <a:rPr lang="en-US" altLang="en-US" sz="2000" b="0">
                <a:latin typeface="Times New Roman" panose="02020603050405020304" pitchFamily="18" charset="0"/>
              </a:rPr>
              <a:t>Def:  ability of the language to infer types without having programmer provide type signatures.</a:t>
            </a:r>
            <a:endParaRPr lang="en-US" altLang="en-US" b="0">
              <a:latin typeface="Times New Roman" panose="02020603050405020304" pitchFamily="18" charset="0"/>
            </a:endParaRPr>
          </a:p>
          <a:p>
            <a:pPr>
              <a:lnSpc>
                <a:spcPct val="110000"/>
              </a:lnSpc>
            </a:pPr>
            <a:r>
              <a:rPr lang="en-US" altLang="en-US" sz="2000" b="0">
                <a:latin typeface="Times New Roman" panose="02020603050405020304" pitchFamily="18" charset="0"/>
              </a:rPr>
              <a:t>SML ex:</a:t>
            </a:r>
            <a:r>
              <a:rPr lang="en-US" altLang="en-US" sz="1200" b="0">
                <a:latin typeface="Times New Roman" panose="02020603050405020304" pitchFamily="18" charset="0"/>
              </a:rPr>
              <a:t>  </a:t>
            </a:r>
            <a:r>
              <a:rPr lang="en-US" altLang="en-US" sz="2000" b="0">
                <a:solidFill>
                  <a:schemeClr val="accent1"/>
                </a:solidFill>
                <a:latin typeface="Times New Roman" panose="02020603050405020304" pitchFamily="18" charset="0"/>
              </a:rPr>
              <a:t>fun min(a:real,b) =  if  a  &gt;  b then  b else  a</a:t>
            </a:r>
          </a:p>
          <a:p>
            <a:pPr lvl="1">
              <a:lnSpc>
                <a:spcPct val="80000"/>
              </a:lnSpc>
            </a:pPr>
            <a:r>
              <a:rPr lang="en-US" altLang="en-US" sz="1600" b="0">
                <a:latin typeface="Times New Roman" panose="02020603050405020304" pitchFamily="18" charset="0"/>
              </a:rPr>
              <a:t>type of </a:t>
            </a:r>
            <a:r>
              <a:rPr lang="en-US" altLang="en-US" sz="1600" b="0">
                <a:solidFill>
                  <a:schemeClr val="accent1"/>
                </a:solidFill>
                <a:latin typeface="Times New Roman" panose="02020603050405020304" pitchFamily="18" charset="0"/>
              </a:rPr>
              <a:t>a</a:t>
            </a:r>
            <a:r>
              <a:rPr lang="en-US" altLang="en-US" sz="1600" b="0">
                <a:latin typeface="Times New Roman" panose="02020603050405020304" pitchFamily="18" charset="0"/>
              </a:rPr>
              <a:t> has to be given, but then that’s sufficient to figure out the type of </a:t>
            </a:r>
            <a:r>
              <a:rPr lang="en-US" altLang="en-US" sz="1600" b="0">
                <a:solidFill>
                  <a:schemeClr val="accent2"/>
                </a:solidFill>
                <a:latin typeface="Times New Roman" panose="02020603050405020304" pitchFamily="18" charset="0"/>
              </a:rPr>
              <a:t>b</a:t>
            </a:r>
            <a:r>
              <a:rPr lang="en-US" altLang="en-US" sz="1600" b="0">
                <a:latin typeface="Times New Roman" panose="02020603050405020304" pitchFamily="18" charset="0"/>
              </a:rPr>
              <a:t> and the type of </a:t>
            </a:r>
            <a:r>
              <a:rPr lang="en-US" altLang="en-US" sz="1600" b="0">
                <a:solidFill>
                  <a:schemeClr val="accent1"/>
                </a:solidFill>
                <a:latin typeface="Times New Roman" panose="02020603050405020304" pitchFamily="18" charset="0"/>
              </a:rPr>
              <a:t>min</a:t>
            </a:r>
          </a:p>
          <a:p>
            <a:pPr lvl="1">
              <a:lnSpc>
                <a:spcPct val="80000"/>
              </a:lnSpc>
            </a:pPr>
            <a:r>
              <a:rPr lang="en-US" altLang="en-US" sz="1600" b="0">
                <a:latin typeface="Times New Roman" panose="02020603050405020304" pitchFamily="18" charset="0"/>
              </a:rPr>
              <a:t>What if type of </a:t>
            </a:r>
            <a:r>
              <a:rPr lang="en-US" altLang="en-US" sz="1600" b="0">
                <a:solidFill>
                  <a:schemeClr val="accent1"/>
                </a:solidFill>
                <a:latin typeface="Times New Roman" panose="02020603050405020304" pitchFamily="18" charset="0"/>
              </a:rPr>
              <a:t>a</a:t>
            </a:r>
            <a:r>
              <a:rPr lang="en-US" altLang="en-US" sz="1600" b="0">
                <a:latin typeface="Times New Roman" panose="02020603050405020304" pitchFamily="18" charset="0"/>
              </a:rPr>
              <a:t> is not specified? Could be </a:t>
            </a:r>
            <a:r>
              <a:rPr lang="en-US" altLang="en-US" sz="1600" b="0">
                <a:solidFill>
                  <a:schemeClr val="accent1"/>
                </a:solidFill>
                <a:latin typeface="Times New Roman" panose="02020603050405020304" pitchFamily="18" charset="0"/>
              </a:rPr>
              <a:t>ints</a:t>
            </a:r>
            <a:r>
              <a:rPr lang="en-US" altLang="en-US" sz="1600" b="0">
                <a:latin typeface="Times New Roman" panose="02020603050405020304" pitchFamily="18" charset="0"/>
              </a:rPr>
              <a:t> or </a:t>
            </a:r>
            <a:r>
              <a:rPr lang="en-US" altLang="en-US" sz="1600" b="0">
                <a:solidFill>
                  <a:schemeClr val="accent1"/>
                </a:solidFill>
                <a:latin typeface="Times New Roman" panose="02020603050405020304" pitchFamily="18" charset="0"/>
              </a:rPr>
              <a:t>bools</a:t>
            </a:r>
            <a:r>
              <a:rPr lang="en-US" altLang="en-US" sz="1600" b="0">
                <a:latin typeface="Times New Roman" panose="02020603050405020304" pitchFamily="18" charset="0"/>
              </a:rPr>
              <a:t> or …</a:t>
            </a:r>
          </a:p>
          <a:p>
            <a:pPr>
              <a:lnSpc>
                <a:spcPct val="110000"/>
              </a:lnSpc>
            </a:pPr>
            <a:r>
              <a:rPr lang="en-US" altLang="en-US" sz="2000" b="0">
                <a:latin typeface="Times New Roman" panose="02020603050405020304" pitchFamily="18" charset="0"/>
              </a:rPr>
              <a:t>Haskell (as with ML) guarantees type safety (if it compiles, then it’s type safe)</a:t>
            </a:r>
          </a:p>
          <a:p>
            <a:pPr lvl="1">
              <a:lnSpc>
                <a:spcPct val="110000"/>
              </a:lnSpc>
            </a:pPr>
            <a:r>
              <a:rPr lang="en-US" altLang="en-US" sz="2000" b="0">
                <a:latin typeface="Times New Roman" panose="02020603050405020304" pitchFamily="18" charset="0"/>
              </a:rPr>
              <a:t>Haskell ex: </a:t>
            </a:r>
            <a:r>
              <a:rPr lang="en-US" altLang="en-US" sz="2000" b="0">
                <a:solidFill>
                  <a:schemeClr val="accent2"/>
                </a:solidFill>
                <a:latin typeface="Times New Roman" panose="02020603050405020304" pitchFamily="18" charset="0"/>
              </a:rPr>
              <a:t>eq  =  (a = b)</a:t>
            </a:r>
          </a:p>
          <a:p>
            <a:pPr lvl="1">
              <a:lnSpc>
                <a:spcPct val="80000"/>
              </a:lnSpc>
            </a:pPr>
            <a:r>
              <a:rPr lang="en-US" altLang="en-US" sz="2000" b="0">
                <a:latin typeface="Times New Roman" panose="02020603050405020304" pitchFamily="18" charset="0"/>
              </a:rPr>
              <a:t>a polymorphic function that has a return type of bool, assumes only that its two arguments are of the same type and can have the equality operator applied to them.</a:t>
            </a:r>
          </a:p>
          <a:p>
            <a:pPr>
              <a:lnSpc>
                <a:spcPct val="80000"/>
              </a:lnSpc>
            </a:pPr>
            <a:r>
              <a:rPr lang="en-US" altLang="en-US" sz="2000" b="0">
                <a:latin typeface="Times New Roman" panose="02020603050405020304" pitchFamily="18" charset="0"/>
              </a:rPr>
              <a:t>Overuse of type inferencing in both languages is discouraged</a:t>
            </a:r>
          </a:p>
          <a:p>
            <a:pPr lvl="1">
              <a:lnSpc>
                <a:spcPct val="80000"/>
              </a:lnSpc>
            </a:pPr>
            <a:r>
              <a:rPr lang="en-US" altLang="en-US" sz="2000" b="0">
                <a:latin typeface="Times New Roman" panose="02020603050405020304" pitchFamily="18" charset="0"/>
              </a:rPr>
              <a:t>declarations are a design aid</a:t>
            </a:r>
          </a:p>
          <a:p>
            <a:pPr lvl="1">
              <a:lnSpc>
                <a:spcPct val="80000"/>
              </a:lnSpc>
            </a:pPr>
            <a:r>
              <a:rPr lang="en-US" altLang="en-US" sz="2000" b="0">
                <a:latin typeface="Times New Roman" panose="02020603050405020304" pitchFamily="18" charset="0"/>
              </a:rPr>
              <a:t>declarations are a documentation aid</a:t>
            </a:r>
          </a:p>
          <a:p>
            <a:pPr lvl="1">
              <a:lnSpc>
                <a:spcPct val="80000"/>
              </a:lnSpc>
            </a:pPr>
            <a:r>
              <a:rPr lang="en-US" altLang="en-US" sz="2000" b="0">
                <a:latin typeface="Times New Roman" panose="02020603050405020304" pitchFamily="18" charset="0"/>
              </a:rPr>
              <a:t>declarations are a debugging aid</a:t>
            </a:r>
            <a:endParaRPr lang="en-US" altLang="en-US" sz="1600" b="0">
              <a:latin typeface="Times New Roman" panose="02020603050405020304" pitchFamily="18" charset="0"/>
            </a:endParaRPr>
          </a:p>
        </p:txBody>
      </p:sp>
    </p:spTree>
    <p:extLst>
      <p:ext uri="{BB962C8B-B14F-4D97-AF65-F5344CB8AC3E}">
        <p14:creationId xmlns:p14="http://schemas.microsoft.com/office/powerpoint/2010/main" val="2302327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4F38245-80AE-4898-B2D3-65ACD01DDCD6}"/>
              </a:ext>
            </a:extLst>
          </p:cNvPr>
          <p:cNvSpPr>
            <a:spLocks noGrp="1" noChangeArrowheads="1"/>
          </p:cNvSpPr>
          <p:nvPr>
            <p:ph type="title"/>
          </p:nvPr>
        </p:nvSpPr>
        <p:spPr>
          <a:xfrm>
            <a:off x="652463" y="320675"/>
            <a:ext cx="7772400" cy="565150"/>
          </a:xfrm>
          <a:noFill/>
          <a:ln/>
        </p:spPr>
        <p:txBody>
          <a:bodyPr wrap="square" lIns="92075" tIns="46038" rIns="92075" bIns="46038" anchor="ctr">
            <a:normAutofit fontScale="90000"/>
          </a:bodyPr>
          <a:lstStyle/>
          <a:p>
            <a:r>
              <a:rPr lang="en-US" altLang="en-US" sz="4800"/>
              <a:t>Polymorphism</a:t>
            </a:r>
          </a:p>
        </p:txBody>
      </p:sp>
      <p:sp>
        <p:nvSpPr>
          <p:cNvPr id="139267" name="Rectangle 3">
            <a:extLst>
              <a:ext uri="{FF2B5EF4-FFF2-40B4-BE49-F238E27FC236}">
                <a16:creationId xmlns:a16="http://schemas.microsoft.com/office/drawing/2014/main" id="{CAEFB6AD-5271-4D5F-B814-EDADE1F3FA85}"/>
              </a:ext>
            </a:extLst>
          </p:cNvPr>
          <p:cNvSpPr>
            <a:spLocks noGrp="1" noChangeArrowheads="1"/>
          </p:cNvSpPr>
          <p:nvPr>
            <p:ph type="body" idx="1"/>
          </p:nvPr>
        </p:nvSpPr>
        <p:spPr bwMode="auto">
          <a:xfrm>
            <a:off x="293688" y="1233488"/>
            <a:ext cx="8453437" cy="5299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110000"/>
              </a:lnSpc>
            </a:pPr>
            <a:r>
              <a:rPr lang="en-US" altLang="en-US" sz="2800" b="0">
                <a:latin typeface="Times New Roman" panose="02020603050405020304" pitchFamily="18" charset="0"/>
              </a:rPr>
              <a:t>ML:</a:t>
            </a:r>
          </a:p>
          <a:p>
            <a:pPr>
              <a:lnSpc>
                <a:spcPct val="110000"/>
              </a:lnSpc>
              <a:buFontTx/>
              <a:buNone/>
            </a:pPr>
            <a:r>
              <a:rPr lang="en-US" altLang="en-US" sz="2800" b="0">
                <a:latin typeface="Times New Roman" panose="02020603050405020304" pitchFamily="18" charset="0"/>
              </a:rPr>
              <a:t>		</a:t>
            </a:r>
            <a:r>
              <a:rPr lang="en-US" altLang="en-US" sz="2800" b="0">
                <a:solidFill>
                  <a:schemeClr val="accent2"/>
                </a:solidFill>
                <a:latin typeface="Times New Roman" panose="02020603050405020304" pitchFamily="18" charset="0"/>
              </a:rPr>
              <a:t>fun factorial (0)  =  1 |  </a:t>
            </a:r>
          </a:p>
          <a:p>
            <a:pPr>
              <a:lnSpc>
                <a:spcPct val="110000"/>
              </a:lnSpc>
              <a:buFontTx/>
              <a:buNone/>
            </a:pPr>
            <a:r>
              <a:rPr lang="en-US" altLang="en-US" sz="2800" b="0">
                <a:solidFill>
                  <a:schemeClr val="accent2"/>
                </a:solidFill>
                <a:latin typeface="Times New Roman" panose="02020603050405020304" pitchFamily="18" charset="0"/>
              </a:rPr>
              <a:t>		factorial (n)  =  n * factorial (n - 1);</a:t>
            </a:r>
            <a:endParaRPr lang="en-US" altLang="en-US" sz="2800" b="0">
              <a:latin typeface="Times New Roman" panose="02020603050405020304" pitchFamily="18" charset="0"/>
            </a:endParaRPr>
          </a:p>
          <a:p>
            <a:pPr lvl="1">
              <a:lnSpc>
                <a:spcPct val="110000"/>
              </a:lnSpc>
            </a:pPr>
            <a:r>
              <a:rPr lang="en-US" altLang="en-US" sz="2800" b="0">
                <a:latin typeface="Times New Roman" panose="02020603050405020304" pitchFamily="18" charset="0"/>
              </a:rPr>
              <a:t>ML infers </a:t>
            </a:r>
            <a:r>
              <a:rPr lang="en-US" altLang="en-US" sz="2800" b="0">
                <a:solidFill>
                  <a:schemeClr val="accent2"/>
                </a:solidFill>
                <a:latin typeface="Times New Roman" panose="02020603050405020304" pitchFamily="18" charset="0"/>
              </a:rPr>
              <a:t>factorial</a:t>
            </a:r>
            <a:r>
              <a:rPr lang="en-US" altLang="en-US" sz="2800" b="0">
                <a:latin typeface="Times New Roman" panose="02020603050405020304" pitchFamily="18" charset="0"/>
              </a:rPr>
              <a:t> is an integer function:  </a:t>
            </a:r>
            <a:r>
              <a:rPr lang="en-US" altLang="en-US" sz="2800" b="0">
                <a:solidFill>
                  <a:schemeClr val="accent2"/>
                </a:solidFill>
                <a:latin typeface="Times New Roman" panose="02020603050405020304" pitchFamily="18" charset="0"/>
              </a:rPr>
              <a:t>int -&gt; int</a:t>
            </a:r>
            <a:endParaRPr lang="en-US" altLang="en-US" sz="2800" b="0">
              <a:latin typeface="Times New Roman" panose="02020603050405020304" pitchFamily="18" charset="0"/>
            </a:endParaRPr>
          </a:p>
          <a:p>
            <a:pPr>
              <a:lnSpc>
                <a:spcPct val="110000"/>
              </a:lnSpc>
            </a:pPr>
            <a:r>
              <a:rPr lang="en-US" altLang="en-US" sz="2800" b="0">
                <a:latin typeface="Times New Roman" panose="02020603050405020304" pitchFamily="18" charset="0"/>
              </a:rPr>
              <a:t>Haskell:</a:t>
            </a:r>
          </a:p>
          <a:p>
            <a:pPr>
              <a:lnSpc>
                <a:spcPct val="110000"/>
              </a:lnSpc>
              <a:buFontTx/>
              <a:buNone/>
            </a:pPr>
            <a:r>
              <a:rPr lang="en-US" altLang="en-US" sz="2800" b="0">
                <a:latin typeface="Times New Roman" panose="02020603050405020304" pitchFamily="18" charset="0"/>
              </a:rPr>
              <a:t>		</a:t>
            </a:r>
            <a:r>
              <a:rPr lang="en-US" altLang="en-US" sz="2800" b="0">
                <a:solidFill>
                  <a:schemeClr val="accent2"/>
                </a:solidFill>
                <a:latin typeface="Times New Roman" panose="02020603050405020304" pitchFamily="18" charset="0"/>
              </a:rPr>
              <a:t>factorial (0)  =  1</a:t>
            </a:r>
          </a:p>
          <a:p>
            <a:pPr>
              <a:lnSpc>
                <a:spcPct val="110000"/>
              </a:lnSpc>
              <a:buFontTx/>
              <a:buNone/>
            </a:pPr>
            <a:r>
              <a:rPr lang="en-US" altLang="en-US" sz="2800" b="0">
                <a:solidFill>
                  <a:schemeClr val="accent2"/>
                </a:solidFill>
                <a:latin typeface="Times New Roman" panose="02020603050405020304" pitchFamily="18" charset="0"/>
              </a:rPr>
              <a:t>		factorial (n) = n * factorial (n - 1)</a:t>
            </a:r>
            <a:endParaRPr lang="en-US" altLang="en-US" sz="2800" b="0">
              <a:latin typeface="Times New Roman" panose="02020603050405020304" pitchFamily="18" charset="0"/>
            </a:endParaRPr>
          </a:p>
          <a:p>
            <a:pPr lvl="1">
              <a:lnSpc>
                <a:spcPct val="110000"/>
              </a:lnSpc>
            </a:pPr>
            <a:r>
              <a:rPr lang="en-US" altLang="en-US" sz="2800" b="0">
                <a:latin typeface="Times New Roman" panose="02020603050405020304" pitchFamily="18" charset="0"/>
              </a:rPr>
              <a:t>Haskell infers </a:t>
            </a:r>
            <a:r>
              <a:rPr lang="en-US" altLang="en-US" sz="2800" b="0">
                <a:solidFill>
                  <a:schemeClr val="accent2"/>
                </a:solidFill>
                <a:latin typeface="Times New Roman" panose="02020603050405020304" pitchFamily="18" charset="0"/>
              </a:rPr>
              <a:t>factorial</a:t>
            </a:r>
            <a:r>
              <a:rPr lang="en-US" altLang="en-US" sz="2800" b="0">
                <a:latin typeface="Times New Roman" panose="02020603050405020304" pitchFamily="18" charset="0"/>
              </a:rPr>
              <a:t> is a (numerical) function:  </a:t>
            </a:r>
            <a:r>
              <a:rPr lang="en-US" altLang="en-US" sz="2800" b="0">
                <a:solidFill>
                  <a:schemeClr val="accent2"/>
                </a:solidFill>
                <a:latin typeface="Times New Roman" panose="02020603050405020304" pitchFamily="18" charset="0"/>
              </a:rPr>
              <a:t>Num a =&gt; a -&gt; a</a:t>
            </a:r>
          </a:p>
        </p:txBody>
      </p:sp>
    </p:spTree>
    <p:extLst>
      <p:ext uri="{BB962C8B-B14F-4D97-AF65-F5344CB8AC3E}">
        <p14:creationId xmlns:p14="http://schemas.microsoft.com/office/powerpoint/2010/main" val="905793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DAEC8DAA-D526-4425-976C-C6BCE5529CE0}"/>
              </a:ext>
            </a:extLst>
          </p:cNvPr>
          <p:cNvSpPr>
            <a:spLocks noGrp="1" noChangeArrowheads="1"/>
          </p:cNvSpPr>
          <p:nvPr>
            <p:ph type="title"/>
          </p:nvPr>
        </p:nvSpPr>
        <p:spPr>
          <a:xfrm>
            <a:off x="652463" y="320675"/>
            <a:ext cx="7772400" cy="565150"/>
          </a:xfrm>
          <a:noFill/>
          <a:ln/>
        </p:spPr>
        <p:txBody>
          <a:bodyPr wrap="square" lIns="92075" tIns="46038" rIns="92075" bIns="46038" anchor="ctr">
            <a:normAutofit fontScale="90000"/>
          </a:bodyPr>
          <a:lstStyle/>
          <a:p>
            <a:r>
              <a:rPr lang="en-US" altLang="en-US" sz="4400"/>
              <a:t>Polymorphism</a:t>
            </a:r>
          </a:p>
        </p:txBody>
      </p:sp>
      <p:sp>
        <p:nvSpPr>
          <p:cNvPr id="141315" name="Rectangle 3">
            <a:extLst>
              <a:ext uri="{FF2B5EF4-FFF2-40B4-BE49-F238E27FC236}">
                <a16:creationId xmlns:a16="http://schemas.microsoft.com/office/drawing/2014/main" id="{411BFD9E-CDFF-41B8-A5C8-C210A91A60E6}"/>
              </a:ext>
            </a:extLst>
          </p:cNvPr>
          <p:cNvSpPr>
            <a:spLocks noGrp="1" noChangeArrowheads="1"/>
          </p:cNvSpPr>
          <p:nvPr>
            <p:ph type="body" idx="1"/>
          </p:nvPr>
        </p:nvSpPr>
        <p:spPr bwMode="auto">
          <a:xfrm>
            <a:off x="293688" y="1233488"/>
            <a:ext cx="8453437" cy="5299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110000"/>
              </a:lnSpc>
            </a:pPr>
            <a:r>
              <a:rPr lang="en-US" altLang="en-US" sz="2800" b="0">
                <a:latin typeface="Times New Roman" panose="02020603050405020304" pitchFamily="18" charset="0"/>
              </a:rPr>
              <a:t>ML:</a:t>
            </a:r>
          </a:p>
          <a:p>
            <a:pPr>
              <a:lnSpc>
                <a:spcPct val="110000"/>
              </a:lnSpc>
              <a:buFontTx/>
              <a:buNone/>
            </a:pPr>
            <a:r>
              <a:rPr lang="en-US" altLang="en-US" sz="2800" b="0">
                <a:latin typeface="Times New Roman" panose="02020603050405020304" pitchFamily="18" charset="0"/>
              </a:rPr>
              <a:t>		</a:t>
            </a:r>
            <a:r>
              <a:rPr lang="en-US" altLang="en-US" sz="2800" b="0">
                <a:solidFill>
                  <a:schemeClr val="accent2"/>
                </a:solidFill>
                <a:latin typeface="Times New Roman" panose="02020603050405020304" pitchFamily="18" charset="0"/>
              </a:rPr>
              <a:t>fun mymax(x,y) = if x &gt; y then x else y;</a:t>
            </a:r>
            <a:endParaRPr lang="en-US" altLang="en-US" sz="2800" b="0">
              <a:latin typeface="Times New Roman" panose="02020603050405020304" pitchFamily="18" charset="0"/>
            </a:endParaRPr>
          </a:p>
          <a:p>
            <a:pPr lvl="1">
              <a:lnSpc>
                <a:spcPct val="110000"/>
              </a:lnSpc>
            </a:pPr>
            <a:r>
              <a:rPr lang="en-US" altLang="en-US" sz="2800" b="0">
                <a:latin typeface="Times New Roman" panose="02020603050405020304" pitchFamily="18" charset="0"/>
              </a:rPr>
              <a:t>SML infers </a:t>
            </a:r>
            <a:r>
              <a:rPr lang="en-US" altLang="en-US" sz="2800" b="0">
                <a:solidFill>
                  <a:schemeClr val="accent2"/>
                </a:solidFill>
                <a:latin typeface="Times New Roman" panose="02020603050405020304" pitchFamily="18" charset="0"/>
              </a:rPr>
              <a:t>mymax</a:t>
            </a:r>
            <a:r>
              <a:rPr lang="en-US" altLang="en-US" sz="2800" b="0">
                <a:latin typeface="Times New Roman" panose="02020603050405020304" pitchFamily="18" charset="0"/>
              </a:rPr>
              <a:t> is an integer function:  </a:t>
            </a:r>
            <a:r>
              <a:rPr lang="en-US" altLang="en-US" sz="2800" b="0">
                <a:solidFill>
                  <a:schemeClr val="accent2"/>
                </a:solidFill>
                <a:latin typeface="Times New Roman" panose="02020603050405020304" pitchFamily="18" charset="0"/>
              </a:rPr>
              <a:t>int -&gt; int</a:t>
            </a:r>
          </a:p>
          <a:p>
            <a:pPr lvl="2">
              <a:lnSpc>
                <a:spcPct val="110000"/>
              </a:lnSpc>
              <a:buFontTx/>
              <a:buNone/>
            </a:pPr>
            <a:r>
              <a:rPr lang="en-US" altLang="en-US" sz="2800" b="0">
                <a:solidFill>
                  <a:schemeClr val="accent2"/>
                </a:solidFill>
                <a:latin typeface="Times New Roman" panose="02020603050405020304" pitchFamily="18" charset="0"/>
              </a:rPr>
              <a:t>fun mymax(x: real ,y) = if x &gt; y then x else y;</a:t>
            </a:r>
          </a:p>
          <a:p>
            <a:pPr lvl="1">
              <a:lnSpc>
                <a:spcPct val="110000"/>
              </a:lnSpc>
            </a:pPr>
            <a:r>
              <a:rPr lang="en-US" altLang="en-US" sz="2800" b="0">
                <a:latin typeface="Times New Roman" panose="02020603050405020304" pitchFamily="18" charset="0"/>
              </a:rPr>
              <a:t>SML infers </a:t>
            </a:r>
            <a:r>
              <a:rPr lang="en-US" altLang="en-US" sz="2800" b="0">
                <a:solidFill>
                  <a:schemeClr val="accent2"/>
                </a:solidFill>
                <a:latin typeface="Times New Roman" panose="02020603050405020304" pitchFamily="18" charset="0"/>
              </a:rPr>
              <a:t>mymax</a:t>
            </a:r>
            <a:r>
              <a:rPr lang="en-US" altLang="en-US" sz="2800" b="0">
                <a:latin typeface="Times New Roman" panose="02020603050405020304" pitchFamily="18" charset="0"/>
              </a:rPr>
              <a:t> is real</a:t>
            </a:r>
          </a:p>
          <a:p>
            <a:pPr>
              <a:lnSpc>
                <a:spcPct val="110000"/>
              </a:lnSpc>
            </a:pPr>
            <a:r>
              <a:rPr lang="en-US" altLang="en-US" sz="2800" b="0">
                <a:latin typeface="Times New Roman" panose="02020603050405020304" pitchFamily="18" charset="0"/>
              </a:rPr>
              <a:t>Haskell:</a:t>
            </a:r>
          </a:p>
          <a:p>
            <a:pPr>
              <a:lnSpc>
                <a:spcPct val="110000"/>
              </a:lnSpc>
              <a:buFontTx/>
              <a:buNone/>
            </a:pPr>
            <a:r>
              <a:rPr lang="en-US" altLang="en-US" sz="2800" b="0">
                <a:latin typeface="Times New Roman" panose="02020603050405020304" pitchFamily="18" charset="0"/>
              </a:rPr>
              <a:t>		</a:t>
            </a:r>
            <a:r>
              <a:rPr lang="en-US" altLang="en-US" sz="2800" b="0">
                <a:solidFill>
                  <a:schemeClr val="accent2"/>
                </a:solidFill>
                <a:latin typeface="Times New Roman" panose="02020603050405020304" pitchFamily="18" charset="0"/>
              </a:rPr>
              <a:t>mymax(x,y) = if x &gt; y then x else y;</a:t>
            </a:r>
            <a:endParaRPr lang="en-US" altLang="en-US" sz="2800" b="0">
              <a:latin typeface="Times New Roman" panose="02020603050405020304" pitchFamily="18" charset="0"/>
            </a:endParaRPr>
          </a:p>
          <a:p>
            <a:pPr lvl="1">
              <a:lnSpc>
                <a:spcPct val="110000"/>
              </a:lnSpc>
            </a:pPr>
            <a:r>
              <a:rPr lang="en-US" altLang="en-US" sz="2800" b="0">
                <a:latin typeface="Times New Roman" panose="02020603050405020304" pitchFamily="18" charset="0"/>
              </a:rPr>
              <a:t>Haskell infers </a:t>
            </a:r>
            <a:r>
              <a:rPr lang="en-US" altLang="en-US" sz="2800" b="0">
                <a:solidFill>
                  <a:schemeClr val="accent2"/>
                </a:solidFill>
                <a:latin typeface="Times New Roman" panose="02020603050405020304" pitchFamily="18" charset="0"/>
              </a:rPr>
              <a:t>factorial</a:t>
            </a:r>
            <a:r>
              <a:rPr lang="en-US" altLang="en-US" sz="2800" b="0">
                <a:latin typeface="Times New Roman" panose="02020603050405020304" pitchFamily="18" charset="0"/>
              </a:rPr>
              <a:t> is an Ord function</a:t>
            </a:r>
          </a:p>
        </p:txBody>
      </p:sp>
    </p:spTree>
    <p:extLst>
      <p:ext uri="{BB962C8B-B14F-4D97-AF65-F5344CB8AC3E}">
        <p14:creationId xmlns:p14="http://schemas.microsoft.com/office/powerpoint/2010/main" val="276146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0EA5-B547-4F32-A5C6-25BBDBCB940C}"/>
              </a:ext>
            </a:extLst>
          </p:cNvPr>
          <p:cNvSpPr>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38B217F1-C4E6-4FA9-A36E-54C4CF5774C9}"/>
              </a:ext>
            </a:extLst>
          </p:cNvPr>
          <p:cNvSpPr>
            <a:spLocks noGrp="1"/>
          </p:cNvSpPr>
          <p:nvPr>
            <p:ph idx="1"/>
          </p:nvPr>
        </p:nvSpPr>
        <p:spPr>
          <a:xfrm>
            <a:off x="856060" y="2249486"/>
            <a:ext cx="7429499" cy="4303713"/>
          </a:xfrm>
        </p:spPr>
        <p:txBody>
          <a:bodyPr>
            <a:normAutofit lnSpcReduction="10000"/>
          </a:bodyPr>
          <a:lstStyle/>
          <a:p>
            <a:r>
              <a:rPr lang="en-US" dirty="0" err="1"/>
              <a:t>Yifan</a:t>
            </a:r>
            <a:r>
              <a:rPr lang="en-US" dirty="0"/>
              <a:t> Ding yf.ding@knights.ucf.edu</a:t>
            </a:r>
          </a:p>
          <a:p>
            <a:r>
              <a:rPr lang="en-US" dirty="0"/>
              <a:t>Tuesday 9AM-11AM in HEC 254</a:t>
            </a:r>
          </a:p>
          <a:p>
            <a:endParaRPr lang="en-US" dirty="0"/>
          </a:p>
          <a:p>
            <a:r>
              <a:rPr lang="en-US" dirty="0" err="1"/>
              <a:t>BingBing</a:t>
            </a:r>
            <a:r>
              <a:rPr lang="en-US" dirty="0"/>
              <a:t> Rao robin.rao@knights.ucf.edu</a:t>
            </a:r>
          </a:p>
          <a:p>
            <a:r>
              <a:rPr lang="en-US" dirty="0"/>
              <a:t>Tuesday/Thursday 9AM-11AM in HEC 213</a:t>
            </a:r>
          </a:p>
          <a:p>
            <a:endParaRPr lang="en-US" b="1" i="1" dirty="0"/>
          </a:p>
          <a:p>
            <a:r>
              <a:rPr lang="en-US" b="1" i="1" dirty="0"/>
              <a:t>For questions regarding assignment and test grading, contact TAs</a:t>
            </a:r>
            <a:endParaRPr lang="en-US" dirty="0"/>
          </a:p>
          <a:p>
            <a:endParaRPr lang="en-US" dirty="0"/>
          </a:p>
        </p:txBody>
      </p:sp>
    </p:spTree>
    <p:extLst>
      <p:ext uri="{BB962C8B-B14F-4D97-AF65-F5344CB8AC3E}">
        <p14:creationId xmlns:p14="http://schemas.microsoft.com/office/powerpoint/2010/main" val="319688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D8F5A3C-2E55-4E85-882F-B2ED51CB32B3}"/>
              </a:ext>
            </a:extLst>
          </p:cNvPr>
          <p:cNvSpPr>
            <a:spLocks noGrp="1" noChangeArrowheads="1"/>
          </p:cNvSpPr>
          <p:nvPr>
            <p:ph type="title"/>
          </p:nvPr>
        </p:nvSpPr>
        <p:spPr>
          <a:xfrm>
            <a:off x="652463" y="320675"/>
            <a:ext cx="7772400" cy="565150"/>
          </a:xfrm>
          <a:noFill/>
          <a:ln/>
        </p:spPr>
        <p:txBody>
          <a:bodyPr wrap="square" lIns="92075" tIns="46038" rIns="92075" bIns="46038" anchor="ctr">
            <a:normAutofit fontScale="90000"/>
          </a:bodyPr>
          <a:lstStyle/>
          <a:p>
            <a:r>
              <a:rPr lang="en-US" altLang="en-US" sz="4000">
                <a:solidFill>
                  <a:schemeClr val="tx1"/>
                </a:solidFill>
              </a:rPr>
              <a:t>Higher Order Functions</a:t>
            </a:r>
          </a:p>
        </p:txBody>
      </p:sp>
      <p:sp>
        <p:nvSpPr>
          <p:cNvPr id="143363" name="Rectangle 3">
            <a:extLst>
              <a:ext uri="{FF2B5EF4-FFF2-40B4-BE49-F238E27FC236}">
                <a16:creationId xmlns:a16="http://schemas.microsoft.com/office/drawing/2014/main" id="{405704BF-F7C8-4AD2-905A-89F333176197}"/>
              </a:ext>
            </a:extLst>
          </p:cNvPr>
          <p:cNvSpPr>
            <a:spLocks noGrp="1" noChangeArrowheads="1"/>
          </p:cNvSpPr>
          <p:nvPr>
            <p:ph type="body" idx="1"/>
          </p:nvPr>
        </p:nvSpPr>
        <p:spPr bwMode="auto">
          <a:xfrm>
            <a:off x="344488" y="1295400"/>
            <a:ext cx="8453437"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marL="238125" indent="-238125">
              <a:lnSpc>
                <a:spcPct val="80000"/>
              </a:lnSpc>
            </a:pPr>
            <a:r>
              <a:rPr lang="en-US" altLang="en-US" b="0">
                <a:latin typeface="Times New Roman" panose="02020603050405020304" pitchFamily="18" charset="0"/>
              </a:rPr>
              <a:t>Definitions:</a:t>
            </a:r>
          </a:p>
          <a:p>
            <a:pPr marL="576263" lvl="1" indent="-223838">
              <a:lnSpc>
                <a:spcPct val="80000"/>
              </a:lnSpc>
            </a:pPr>
            <a:r>
              <a:rPr lang="en-US" altLang="en-US" sz="2400" b="0" i="1">
                <a:latin typeface="Times New Roman" panose="02020603050405020304" pitchFamily="18" charset="0"/>
              </a:rPr>
              <a:t>zero-order functions</a:t>
            </a:r>
            <a:r>
              <a:rPr lang="en-US" altLang="en-US" sz="2400" b="0">
                <a:latin typeface="Times New Roman" panose="02020603050405020304" pitchFamily="18" charset="0"/>
              </a:rPr>
              <a:t>:  data in the traditional sense.</a:t>
            </a:r>
          </a:p>
          <a:p>
            <a:pPr marL="576263" lvl="1" indent="-223838">
              <a:lnSpc>
                <a:spcPct val="80000"/>
              </a:lnSpc>
            </a:pPr>
            <a:r>
              <a:rPr lang="en-US" altLang="en-US" sz="2400" b="0" i="1">
                <a:latin typeface="Times New Roman" panose="02020603050405020304" pitchFamily="18" charset="0"/>
              </a:rPr>
              <a:t>first-order functions</a:t>
            </a:r>
            <a:r>
              <a:rPr lang="en-US" altLang="en-US" sz="2400" b="0">
                <a:latin typeface="Times New Roman" panose="02020603050405020304" pitchFamily="18" charset="0"/>
              </a:rPr>
              <a:t>: functions that operate on zero-order functions.</a:t>
            </a:r>
          </a:p>
          <a:p>
            <a:pPr marL="576263" lvl="1" indent="-223838">
              <a:lnSpc>
                <a:spcPct val="80000"/>
              </a:lnSpc>
            </a:pPr>
            <a:r>
              <a:rPr lang="en-US" altLang="en-US" sz="2400" b="0" i="1">
                <a:latin typeface="Times New Roman" panose="02020603050405020304" pitchFamily="18" charset="0"/>
              </a:rPr>
              <a:t>second-order functions</a:t>
            </a:r>
            <a:r>
              <a:rPr lang="en-US" altLang="en-US" sz="2400" b="0">
                <a:latin typeface="Times New Roman" panose="02020603050405020304" pitchFamily="18" charset="0"/>
              </a:rPr>
              <a:t>: operate on first order</a:t>
            </a:r>
          </a:p>
          <a:p>
            <a:pPr marL="238125" indent="-238125">
              <a:lnSpc>
                <a:spcPct val="80000"/>
              </a:lnSpc>
            </a:pPr>
            <a:r>
              <a:rPr lang="en-US" altLang="en-US" b="0">
                <a:latin typeface="Times New Roman" panose="02020603050405020304" pitchFamily="18" charset="0"/>
              </a:rPr>
              <a:t>In general, higher-order functions (HOFs) are those that can operate on functions of any order as long as types match.</a:t>
            </a:r>
          </a:p>
          <a:p>
            <a:pPr marL="576263" lvl="1" indent="-223838">
              <a:lnSpc>
                <a:spcPct val="80000"/>
              </a:lnSpc>
            </a:pPr>
            <a:r>
              <a:rPr lang="en-US" altLang="en-US" sz="2400" b="0">
                <a:latin typeface="Times New Roman" panose="02020603050405020304" pitchFamily="18" charset="0"/>
              </a:rPr>
              <a:t>HOFs are usually polymorphic</a:t>
            </a:r>
          </a:p>
          <a:p>
            <a:pPr marL="238125" indent="-238125">
              <a:lnSpc>
                <a:spcPct val="80000"/>
              </a:lnSpc>
            </a:pPr>
            <a:r>
              <a:rPr lang="en-US" altLang="en-US" b="0">
                <a:latin typeface="Times New Roman" panose="02020603050405020304" pitchFamily="18" charset="0"/>
              </a:rPr>
              <a:t>Higher-order functions can take other functions as arguments and produce functions as values.</a:t>
            </a:r>
          </a:p>
          <a:p>
            <a:pPr marL="576263" lvl="1" indent="-223838">
              <a:lnSpc>
                <a:spcPct val="80000"/>
              </a:lnSpc>
            </a:pPr>
            <a:r>
              <a:rPr lang="en-US" altLang="en-US" sz="2400" b="0" i="1">
                <a:latin typeface="Times New Roman" panose="02020603050405020304" pitchFamily="18" charset="0"/>
              </a:rPr>
              <a:t>Applicative programming</a:t>
            </a:r>
            <a:r>
              <a:rPr lang="en-US" altLang="en-US" sz="2400" b="0">
                <a:latin typeface="Times New Roman" panose="02020603050405020304" pitchFamily="18" charset="0"/>
              </a:rPr>
              <a:t> has often been considered the application of first-order functions.</a:t>
            </a:r>
          </a:p>
          <a:p>
            <a:pPr marL="576263" lvl="1" indent="-223838">
              <a:lnSpc>
                <a:spcPct val="80000"/>
              </a:lnSpc>
            </a:pPr>
            <a:r>
              <a:rPr lang="en-US" altLang="en-US" sz="2400" b="0" i="1">
                <a:latin typeface="Times New Roman" panose="02020603050405020304" pitchFamily="18" charset="0"/>
              </a:rPr>
              <a:t>Functional programming</a:t>
            </a:r>
            <a:r>
              <a:rPr lang="en-US" altLang="en-US" sz="2400" b="0">
                <a:latin typeface="Times New Roman" panose="02020603050405020304" pitchFamily="18" charset="0"/>
              </a:rPr>
              <a:t> has been considered to include higher-order functions: </a:t>
            </a:r>
            <a:r>
              <a:rPr lang="en-US" altLang="en-US" sz="2400" b="0" i="1">
                <a:latin typeface="Times New Roman" panose="02020603050405020304" pitchFamily="18" charset="0"/>
              </a:rPr>
              <a:t>functionals</a:t>
            </a:r>
            <a:r>
              <a:rPr lang="en-US" altLang="en-US" sz="2400" b="0">
                <a:latin typeface="Times New Roman" panose="02020603050405020304" pitchFamily="18" charset="0"/>
              </a:rPr>
              <a:t>.</a:t>
            </a:r>
          </a:p>
        </p:txBody>
      </p:sp>
    </p:spTree>
    <p:extLst>
      <p:ext uri="{BB962C8B-B14F-4D97-AF65-F5344CB8AC3E}">
        <p14:creationId xmlns:p14="http://schemas.microsoft.com/office/powerpoint/2010/main" val="202492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358B8204-D6BA-4D8B-84A8-CB777AE4226A}"/>
              </a:ext>
            </a:extLst>
          </p:cNvPr>
          <p:cNvSpPr>
            <a:spLocks noGrp="1" noChangeArrowheads="1"/>
          </p:cNvSpPr>
          <p:nvPr>
            <p:ph type="title"/>
          </p:nvPr>
        </p:nvSpPr>
        <p:spPr>
          <a:xfrm>
            <a:off x="652463" y="320675"/>
            <a:ext cx="7772400" cy="565150"/>
          </a:xfrm>
          <a:noFill/>
          <a:ln/>
        </p:spPr>
        <p:txBody>
          <a:bodyPr wrap="square" lIns="92075" tIns="46038" rIns="92075" bIns="46038" anchor="ctr">
            <a:normAutofit fontScale="90000"/>
          </a:bodyPr>
          <a:lstStyle/>
          <a:p>
            <a:r>
              <a:rPr lang="en-US" altLang="en-US" sz="4000">
                <a:solidFill>
                  <a:schemeClr val="tx1"/>
                </a:solidFill>
              </a:rPr>
              <a:t>Functional Abstraction</a:t>
            </a:r>
          </a:p>
        </p:txBody>
      </p:sp>
      <p:sp>
        <p:nvSpPr>
          <p:cNvPr id="147459" name="Rectangle 3">
            <a:extLst>
              <a:ext uri="{FF2B5EF4-FFF2-40B4-BE49-F238E27FC236}">
                <a16:creationId xmlns:a16="http://schemas.microsoft.com/office/drawing/2014/main" id="{0D6DC607-F4B9-4A43-BCF6-8F344C60FEB9}"/>
              </a:ext>
            </a:extLst>
          </p:cNvPr>
          <p:cNvSpPr>
            <a:spLocks noGrp="1" noChangeArrowheads="1"/>
          </p:cNvSpPr>
          <p:nvPr>
            <p:ph type="body" idx="1"/>
          </p:nvPr>
        </p:nvSpPr>
        <p:spPr bwMode="auto">
          <a:xfrm>
            <a:off x="419100" y="931863"/>
            <a:ext cx="8305800" cy="5545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marL="227013" indent="-227013">
              <a:lnSpc>
                <a:spcPct val="100000"/>
              </a:lnSpc>
            </a:pPr>
            <a:r>
              <a:rPr lang="en-US" altLang="en-US" sz="2000" b="0">
                <a:latin typeface="Times New Roman" panose="02020603050405020304" pitchFamily="18" charset="0"/>
              </a:rPr>
              <a:t>Functional programming allows </a:t>
            </a:r>
            <a:r>
              <a:rPr lang="en-US" altLang="en-US" sz="2000" b="0" i="1">
                <a:latin typeface="Times New Roman" panose="02020603050405020304" pitchFamily="18" charset="0"/>
              </a:rPr>
              <a:t>functional abstraction</a:t>
            </a:r>
            <a:r>
              <a:rPr lang="en-US" altLang="en-US" sz="2000" b="0">
                <a:latin typeface="Times New Roman" panose="02020603050405020304" pitchFamily="18" charset="0"/>
              </a:rPr>
              <a:t> that is not supported in imperative languages, namely the definition and use of functions that take functions as arguments and return functions as values.</a:t>
            </a:r>
          </a:p>
          <a:p>
            <a:pPr marL="571500" lvl="1" indent="-227013">
              <a:lnSpc>
                <a:spcPct val="100000"/>
              </a:lnSpc>
            </a:pPr>
            <a:r>
              <a:rPr lang="en-US" altLang="en-US" sz="2000" b="0">
                <a:latin typeface="Times New Roman" panose="02020603050405020304" pitchFamily="18" charset="0"/>
              </a:rPr>
              <a:t> supports higher level reasoning</a:t>
            </a:r>
          </a:p>
          <a:p>
            <a:pPr marL="571500" lvl="1" indent="-227013">
              <a:lnSpc>
                <a:spcPct val="100000"/>
              </a:lnSpc>
            </a:pPr>
            <a:r>
              <a:rPr lang="en-US" altLang="en-US" sz="2000" b="0">
                <a:latin typeface="Times New Roman" panose="02020603050405020304" pitchFamily="18" charset="0"/>
              </a:rPr>
              <a:t> simplifies correctness proofs</a:t>
            </a:r>
          </a:p>
          <a:p>
            <a:pPr marL="227013" indent="-227013">
              <a:lnSpc>
                <a:spcPct val="100000"/>
              </a:lnSpc>
            </a:pPr>
            <a:r>
              <a:rPr lang="en-US" altLang="en-US" sz="2000" b="0">
                <a:latin typeface="Times New Roman" panose="02020603050405020304" pitchFamily="18" charset="0"/>
              </a:rPr>
              <a:t>Simple examples:</a:t>
            </a:r>
            <a:r>
              <a:rPr lang="en-US" altLang="en-US" sz="2800" b="0">
                <a:latin typeface="Times New Roman" panose="02020603050405020304" pitchFamily="18" charset="0"/>
              </a:rPr>
              <a:t> </a:t>
            </a:r>
            <a:r>
              <a:rPr lang="en-US" altLang="en-US" b="0">
                <a:latin typeface="Times New Roman" panose="02020603050405020304" pitchFamily="18" charset="0"/>
              </a:rPr>
              <a:t>Map and filter in Scheme</a:t>
            </a:r>
          </a:p>
          <a:p>
            <a:pPr marL="571500" lvl="1" indent="-227013">
              <a:lnSpc>
                <a:spcPct val="100000"/>
              </a:lnSpc>
            </a:pPr>
            <a:r>
              <a:rPr lang="en-US" altLang="en-US" sz="2000" b="0">
                <a:latin typeface="Times New Roman" panose="02020603050405020304" pitchFamily="18" charset="0"/>
              </a:rPr>
              <a:t>(map square ‘(1 2 3 4)) =&gt; (1 4 9 16)</a:t>
            </a:r>
          </a:p>
          <a:p>
            <a:pPr marL="571500" lvl="1" indent="-227013">
              <a:lnSpc>
                <a:spcPct val="100000"/>
              </a:lnSpc>
            </a:pPr>
            <a:r>
              <a:rPr lang="en-US" altLang="en-US" sz="2000" b="0">
                <a:latin typeface="Times New Roman" panose="02020603050405020304" pitchFamily="18" charset="0"/>
              </a:rPr>
              <a:t>(filter prime (between 1 15)) =&gt; (1 2 3 5 7 11 13)</a:t>
            </a:r>
          </a:p>
          <a:p>
            <a:pPr marL="227013" indent="-227013">
              <a:lnSpc>
                <a:spcPct val="100000"/>
              </a:lnSpc>
            </a:pPr>
            <a:r>
              <a:rPr lang="en-US" altLang="en-US" sz="1800">
                <a:latin typeface="Times New Roman" panose="02020603050405020304" pitchFamily="18" charset="0"/>
              </a:rPr>
              <a:t> </a:t>
            </a:r>
            <a:r>
              <a:rPr lang="en-US" altLang="en-US" sz="1800" b="0">
                <a:latin typeface="Times New Roman" panose="02020603050405020304" pitchFamily="18" charset="0"/>
              </a:rPr>
              <a:t>(define (map f l) </a:t>
            </a:r>
            <a:br>
              <a:rPr lang="en-US" altLang="en-US" sz="1800" b="0">
                <a:latin typeface="Times New Roman" panose="02020603050405020304" pitchFamily="18" charset="0"/>
              </a:rPr>
            </a:br>
            <a:r>
              <a:rPr lang="en-US" altLang="en-US" sz="1800" b="0">
                <a:latin typeface="Times New Roman" panose="02020603050405020304" pitchFamily="18" charset="0"/>
              </a:rPr>
              <a:t>    ; </a:t>
            </a:r>
            <a:r>
              <a:rPr lang="en-US" altLang="en-US" sz="1600" b="0">
                <a:latin typeface="Times New Roman" panose="02020603050405020304" pitchFamily="18" charset="0"/>
              </a:rPr>
              <a:t>Map applies a function f to elements of list l returning list of the results.</a:t>
            </a:r>
            <a:br>
              <a:rPr lang="en-US" altLang="en-US" sz="1600" b="0">
                <a:latin typeface="Times New Roman" panose="02020603050405020304" pitchFamily="18" charset="0"/>
              </a:rPr>
            </a:br>
            <a:r>
              <a:rPr lang="en-US" altLang="en-US" sz="1800" b="0">
                <a:latin typeface="Times New Roman" panose="02020603050405020304" pitchFamily="18" charset="0"/>
              </a:rPr>
              <a:t>    (if (null? l) nil (cons (f (first l)) (map f (rest l)))))</a:t>
            </a:r>
          </a:p>
          <a:p>
            <a:pPr marL="227013" indent="-227013">
              <a:lnSpc>
                <a:spcPct val="100000"/>
              </a:lnSpc>
            </a:pPr>
            <a:r>
              <a:rPr lang="en-US" altLang="en-US" sz="1800" b="0">
                <a:latin typeface="Times New Roman" panose="02020603050405020304" pitchFamily="18" charset="0"/>
              </a:rPr>
              <a:t> (define filter (f l) </a:t>
            </a:r>
            <a:br>
              <a:rPr lang="en-US" altLang="en-US" sz="1800" b="0">
                <a:latin typeface="Times New Roman" panose="02020603050405020304" pitchFamily="18" charset="0"/>
              </a:rPr>
            </a:br>
            <a:r>
              <a:rPr lang="en-US" altLang="en-US" sz="1800" b="0">
                <a:latin typeface="Times New Roman" panose="02020603050405020304" pitchFamily="18" charset="0"/>
              </a:rPr>
              <a:t>   ; (filter</a:t>
            </a:r>
            <a:r>
              <a:rPr lang="en-US" altLang="en-US" sz="1600" b="0">
                <a:latin typeface="Times New Roman" panose="02020603050405020304" pitchFamily="18" charset="0"/>
              </a:rPr>
              <a:t> f l)returns a list of those elements of l for which f is true</a:t>
            </a:r>
            <a:br>
              <a:rPr lang="en-US" altLang="en-US" sz="1600" b="0">
                <a:latin typeface="Times New Roman" panose="02020603050405020304" pitchFamily="18" charset="0"/>
              </a:rPr>
            </a:br>
            <a:r>
              <a:rPr lang="en-US" altLang="en-US" sz="1800" b="0">
                <a:latin typeface="Times New Roman" panose="02020603050405020304" pitchFamily="18" charset="0"/>
              </a:rPr>
              <a:t>   (if (null? L ) </a:t>
            </a:r>
            <a:br>
              <a:rPr lang="en-US" altLang="en-US" sz="1800" b="0">
                <a:latin typeface="Times New Roman" panose="02020603050405020304" pitchFamily="18" charset="0"/>
              </a:rPr>
            </a:br>
            <a:r>
              <a:rPr lang="en-US" altLang="en-US" sz="1800" b="0">
                <a:latin typeface="Times New Roman" panose="02020603050405020304" pitchFamily="18" charset="0"/>
              </a:rPr>
              <a:t>        nil </a:t>
            </a:r>
            <a:br>
              <a:rPr lang="en-US" altLang="en-US" sz="1800" b="0">
                <a:latin typeface="Times New Roman" panose="02020603050405020304" pitchFamily="18" charset="0"/>
              </a:rPr>
            </a:br>
            <a:r>
              <a:rPr lang="en-US" altLang="en-US" sz="1800" b="0">
                <a:latin typeface="Times New Roman" panose="02020603050405020304" pitchFamily="18" charset="0"/>
              </a:rPr>
              <a:t>       (if (f (first l))  (cons (first l) (filter f (cdr l)))  (filter f (cdr l)))))))</a:t>
            </a:r>
            <a:endParaRPr lang="en-US" altLang="en-US" sz="2800" b="0">
              <a:latin typeface="Times New Roman" panose="02020603050405020304" pitchFamily="18" charset="0"/>
            </a:endParaRPr>
          </a:p>
        </p:txBody>
      </p:sp>
    </p:spTree>
    <p:extLst>
      <p:ext uri="{BB962C8B-B14F-4D97-AF65-F5344CB8AC3E}">
        <p14:creationId xmlns:p14="http://schemas.microsoft.com/office/powerpoint/2010/main" val="313606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29405352-EF36-41AF-898A-0AA617FC3446}"/>
              </a:ext>
            </a:extLst>
          </p:cNvPr>
          <p:cNvSpPr>
            <a:spLocks noGrp="1" noChangeArrowheads="1"/>
          </p:cNvSpPr>
          <p:nvPr>
            <p:ph type="title"/>
          </p:nvPr>
        </p:nvSpPr>
        <p:spPr>
          <a:xfrm>
            <a:off x="2795588" y="533400"/>
            <a:ext cx="4748212" cy="647700"/>
          </a:xfrm>
        </p:spPr>
        <p:txBody>
          <a:bodyPr>
            <a:normAutofit/>
          </a:bodyPr>
          <a:lstStyle/>
          <a:p>
            <a:r>
              <a:rPr lang="en-US" altLang="en-US" sz="4000" dirty="0"/>
              <a:t>Lazy evaluation</a:t>
            </a:r>
          </a:p>
        </p:txBody>
      </p:sp>
      <p:sp>
        <p:nvSpPr>
          <p:cNvPr id="176131" name="Rectangle 3">
            <a:extLst>
              <a:ext uri="{FF2B5EF4-FFF2-40B4-BE49-F238E27FC236}">
                <a16:creationId xmlns:a16="http://schemas.microsoft.com/office/drawing/2014/main" id="{4941EA7D-2855-40D8-B6C2-C182ABFD3C7F}"/>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r>
              <a:rPr lang="en-US" altLang="en-US" b="0">
                <a:latin typeface="Times New Roman" panose="02020603050405020304" pitchFamily="18" charset="0"/>
              </a:rPr>
              <a:t>An evaluation strategy in which arguments to a function are evaluated only when needed for the computation.</a:t>
            </a:r>
          </a:p>
          <a:p>
            <a:pPr>
              <a:lnSpc>
                <a:spcPct val="80000"/>
              </a:lnSpc>
            </a:pPr>
            <a:r>
              <a:rPr lang="en-US" altLang="en-US" b="0">
                <a:latin typeface="Times New Roman" panose="02020603050405020304" pitchFamily="18" charset="0"/>
              </a:rPr>
              <a:t>Supported by many FPLs including Scheme, Haskell and Common Lisp.</a:t>
            </a:r>
          </a:p>
          <a:p>
            <a:pPr>
              <a:lnSpc>
                <a:spcPct val="80000"/>
              </a:lnSpc>
            </a:pPr>
            <a:r>
              <a:rPr lang="en-US" altLang="en-US" b="0">
                <a:latin typeface="Times New Roman" panose="02020603050405020304" pitchFamily="18" charset="0"/>
              </a:rPr>
              <a:t>Very useful for dealing with very large or infinite streams of data.</a:t>
            </a:r>
          </a:p>
          <a:p>
            <a:pPr>
              <a:lnSpc>
                <a:spcPct val="80000"/>
              </a:lnSpc>
            </a:pPr>
            <a:r>
              <a:rPr lang="en-US" altLang="en-US" b="0">
                <a:latin typeface="Times New Roman" panose="02020603050405020304" pitchFamily="18" charset="0"/>
              </a:rPr>
              <a:t>Usually implemented using closures –  data structures containing all the information required to evaluate the expression. </a:t>
            </a:r>
          </a:p>
          <a:p>
            <a:pPr>
              <a:lnSpc>
                <a:spcPct val="80000"/>
              </a:lnSpc>
            </a:pPr>
            <a:r>
              <a:rPr lang="en-US" altLang="en-US" b="0">
                <a:latin typeface="Times New Roman" panose="02020603050405020304" pitchFamily="18" charset="0"/>
              </a:rPr>
              <a:t>Its opposite, </a:t>
            </a:r>
            <a:r>
              <a:rPr lang="en-US" altLang="en-US" b="0" i="1">
                <a:latin typeface="Times New Roman" panose="02020603050405020304" pitchFamily="18" charset="0"/>
              </a:rPr>
              <a:t>eager evaluation</a:t>
            </a:r>
            <a:r>
              <a:rPr lang="en-US" altLang="en-US" b="0">
                <a:latin typeface="Times New Roman" panose="02020603050405020304" pitchFamily="18" charset="0"/>
              </a:rPr>
              <a:t>, is the usual default in a programming language in which arguments to a function are always evaluated before the function is applied.</a:t>
            </a:r>
          </a:p>
        </p:txBody>
      </p:sp>
    </p:spTree>
    <p:extLst>
      <p:ext uri="{BB962C8B-B14F-4D97-AF65-F5344CB8AC3E}">
        <p14:creationId xmlns:p14="http://schemas.microsoft.com/office/powerpoint/2010/main" val="1028376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05FB992-3794-4C89-AF52-5B770739C14E}"/>
              </a:ext>
            </a:extLst>
          </p:cNvPr>
          <p:cNvSpPr>
            <a:spLocks noGrp="1" noChangeArrowheads="1"/>
          </p:cNvSpPr>
          <p:nvPr>
            <p:ph type="ctrTitle"/>
          </p:nvPr>
        </p:nvSpPr>
        <p:spPr>
          <a:xfrm>
            <a:off x="822325" y="304800"/>
            <a:ext cx="7499350" cy="587375"/>
          </a:xfrm>
          <a:noFill/>
          <a:ln/>
        </p:spPr>
        <p:txBody>
          <a:bodyPr anchor="ctr">
            <a:normAutofit fontScale="90000"/>
          </a:bodyPr>
          <a:lstStyle/>
          <a:p>
            <a:r>
              <a:rPr lang="en-US" altLang="en-US" sz="3600">
                <a:solidFill>
                  <a:schemeClr val="tx1"/>
                </a:solidFill>
              </a:rPr>
              <a:t>Applications of Functional Languages</a:t>
            </a:r>
          </a:p>
        </p:txBody>
      </p:sp>
      <p:sp>
        <p:nvSpPr>
          <p:cNvPr id="165891" name="Rectangle 3">
            <a:extLst>
              <a:ext uri="{FF2B5EF4-FFF2-40B4-BE49-F238E27FC236}">
                <a16:creationId xmlns:a16="http://schemas.microsoft.com/office/drawing/2014/main" id="{0FBCD10F-2F9E-4E4C-A356-AC3BCF86FCE9}"/>
              </a:ext>
            </a:extLst>
          </p:cNvPr>
          <p:cNvSpPr>
            <a:spLocks noChangeArrowheads="1"/>
          </p:cNvSpPr>
          <p:nvPr/>
        </p:nvSpPr>
        <p:spPr bwMode="auto">
          <a:xfrm>
            <a:off x="1257300" y="1524000"/>
            <a:ext cx="66294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23838" indent="-223838">
              <a:defRPr sz="2400">
                <a:solidFill>
                  <a:schemeClr val="tx1"/>
                </a:solidFill>
                <a:latin typeface="Times New Roman" panose="02020603050405020304" pitchFamily="18" charset="0"/>
              </a:defRPr>
            </a:lvl1pPr>
            <a:lvl2pPr marL="576263" indent="-2381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buFontTx/>
              <a:buChar char="•"/>
            </a:pPr>
            <a:r>
              <a:rPr lang="en-US" altLang="en-US" b="0"/>
              <a:t>Lisp is used for artificial intelligence applications</a:t>
            </a:r>
          </a:p>
          <a:p>
            <a:pPr lvl="1">
              <a:lnSpc>
                <a:spcPct val="100000"/>
              </a:lnSpc>
              <a:buFontTx/>
              <a:buChar char="•"/>
            </a:pPr>
            <a:r>
              <a:rPr lang="en-US" altLang="en-US" b="0"/>
              <a:t>Knowledge representation</a:t>
            </a:r>
          </a:p>
          <a:p>
            <a:pPr lvl="1">
              <a:lnSpc>
                <a:spcPct val="100000"/>
              </a:lnSpc>
              <a:buFontTx/>
              <a:buChar char="•"/>
            </a:pPr>
            <a:r>
              <a:rPr lang="en-US" altLang="en-US" b="0"/>
              <a:t>Machine learning</a:t>
            </a:r>
          </a:p>
          <a:p>
            <a:pPr lvl="1">
              <a:lnSpc>
                <a:spcPct val="100000"/>
              </a:lnSpc>
              <a:buFontTx/>
              <a:buChar char="•"/>
            </a:pPr>
            <a:r>
              <a:rPr lang="en-US" altLang="en-US" b="0"/>
              <a:t>Natural language processing</a:t>
            </a:r>
          </a:p>
          <a:p>
            <a:pPr lvl="1">
              <a:lnSpc>
                <a:spcPct val="100000"/>
              </a:lnSpc>
              <a:buFontTx/>
              <a:buChar char="•"/>
            </a:pPr>
            <a:r>
              <a:rPr lang="en-US" altLang="en-US" b="0"/>
              <a:t>Modeling of speech and vision</a:t>
            </a:r>
          </a:p>
          <a:p>
            <a:pPr>
              <a:lnSpc>
                <a:spcPct val="100000"/>
              </a:lnSpc>
              <a:buFontTx/>
              <a:buChar char="•"/>
            </a:pPr>
            <a:r>
              <a:rPr lang="en-US" altLang="en-US" b="0"/>
              <a:t>Embedded Lisp interpreters  add programmability to some systems, such as Emacs</a:t>
            </a:r>
          </a:p>
          <a:p>
            <a:pPr>
              <a:lnSpc>
                <a:spcPct val="100000"/>
              </a:lnSpc>
              <a:buFontTx/>
              <a:buChar char="•"/>
            </a:pPr>
            <a:r>
              <a:rPr lang="en-US" altLang="en-US" b="0"/>
              <a:t>Scheme is used to teach introductory programming at many universities</a:t>
            </a:r>
          </a:p>
          <a:p>
            <a:pPr>
              <a:lnSpc>
                <a:spcPct val="100000"/>
              </a:lnSpc>
              <a:buFontTx/>
              <a:buChar char="•"/>
            </a:pPr>
            <a:r>
              <a:rPr lang="en-US" altLang="en-US" b="0"/>
              <a:t>FPLs are often used where rapid prototyping is desired.</a:t>
            </a:r>
          </a:p>
          <a:p>
            <a:pPr>
              <a:lnSpc>
                <a:spcPct val="100000"/>
              </a:lnSpc>
              <a:buFontTx/>
              <a:buChar char="•"/>
            </a:pPr>
            <a:r>
              <a:rPr lang="en-US" altLang="en-US" b="0"/>
              <a:t>Pure FPLs like Haskell are useful in contexts requiring some degree of program verification</a:t>
            </a:r>
          </a:p>
        </p:txBody>
      </p:sp>
    </p:spTree>
    <p:extLst>
      <p:ext uri="{BB962C8B-B14F-4D97-AF65-F5344CB8AC3E}">
        <p14:creationId xmlns:p14="http://schemas.microsoft.com/office/powerpoint/2010/main" val="11010749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a:extLst>
              <a:ext uri="{FF2B5EF4-FFF2-40B4-BE49-F238E27FC236}">
                <a16:creationId xmlns:a16="http://schemas.microsoft.com/office/drawing/2014/main" id="{815503D3-B041-43F7-9221-81CA9392CD23}"/>
              </a:ext>
            </a:extLst>
          </p:cNvPr>
          <p:cNvSpPr>
            <a:spLocks noGrp="1" noChangeArrowheads="1"/>
          </p:cNvSpPr>
          <p:nvPr>
            <p:ph type="title"/>
          </p:nvPr>
        </p:nvSpPr>
        <p:spPr>
          <a:xfrm>
            <a:off x="1844675" y="457200"/>
            <a:ext cx="5637213" cy="708025"/>
          </a:xfrm>
        </p:spPr>
        <p:txBody>
          <a:bodyPr/>
          <a:lstStyle/>
          <a:p>
            <a:r>
              <a:rPr lang="en-US" altLang="en-US" sz="4400"/>
              <a:t>Summary: ILs vs FPLs</a:t>
            </a:r>
          </a:p>
        </p:txBody>
      </p:sp>
      <p:sp>
        <p:nvSpPr>
          <p:cNvPr id="166915" name="Rectangle 1027">
            <a:extLst>
              <a:ext uri="{FF2B5EF4-FFF2-40B4-BE49-F238E27FC236}">
                <a16:creationId xmlns:a16="http://schemas.microsoft.com/office/drawing/2014/main" id="{377A74D6-2C48-4A67-9F6F-A93531B8300B}"/>
              </a:ext>
            </a:extLst>
          </p:cNvPr>
          <p:cNvSpPr>
            <a:spLocks noGrp="1" noChangeArrowheads="1"/>
          </p:cNvSpPr>
          <p:nvPr>
            <p:ph type="body" idx="1"/>
          </p:nvPr>
        </p:nvSpPr>
        <p:spPr bwMode="auto">
          <a:xfrm>
            <a:off x="838200" y="1676400"/>
            <a:ext cx="7772400" cy="3886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marL="227013" indent="-227013">
              <a:lnSpc>
                <a:spcPct val="100000"/>
              </a:lnSpc>
              <a:spcBef>
                <a:spcPct val="0"/>
              </a:spcBef>
              <a:buSzTx/>
              <a:buFontTx/>
              <a:buNone/>
            </a:pPr>
            <a:r>
              <a:rPr lang="en-US" altLang="en-US" b="0" i="1">
                <a:latin typeface="Times New Roman" panose="02020603050405020304" pitchFamily="18" charset="0"/>
              </a:rPr>
              <a:t>Imperative Languages:</a:t>
            </a:r>
            <a:endParaRPr lang="en-US" altLang="en-US" b="0">
              <a:latin typeface="Times New Roman" panose="02020603050405020304" pitchFamily="18" charset="0"/>
            </a:endParaRPr>
          </a:p>
          <a:p>
            <a:pPr marL="571500" lvl="1" indent="-230188">
              <a:lnSpc>
                <a:spcPct val="100000"/>
              </a:lnSpc>
              <a:spcBef>
                <a:spcPct val="0"/>
              </a:spcBef>
              <a:buSzTx/>
            </a:pPr>
            <a:r>
              <a:rPr lang="en-US" altLang="en-US" sz="2400" b="0">
                <a:latin typeface="Times New Roman" panose="02020603050405020304" pitchFamily="18" charset="0"/>
              </a:rPr>
              <a:t>Efficient execution</a:t>
            </a:r>
          </a:p>
          <a:p>
            <a:pPr marL="571500" lvl="1" indent="-230188">
              <a:lnSpc>
                <a:spcPct val="100000"/>
              </a:lnSpc>
              <a:spcBef>
                <a:spcPct val="0"/>
              </a:spcBef>
              <a:buSzTx/>
            </a:pPr>
            <a:r>
              <a:rPr lang="en-US" altLang="en-US" sz="2400" b="0">
                <a:latin typeface="Times New Roman" panose="02020603050405020304" pitchFamily="18" charset="0"/>
              </a:rPr>
              <a:t>Complex semantics</a:t>
            </a:r>
          </a:p>
          <a:p>
            <a:pPr marL="571500" lvl="1" indent="-230188">
              <a:lnSpc>
                <a:spcPct val="100000"/>
              </a:lnSpc>
              <a:spcBef>
                <a:spcPct val="0"/>
              </a:spcBef>
              <a:buSzTx/>
            </a:pPr>
            <a:r>
              <a:rPr lang="en-US" altLang="en-US" sz="2400" b="0">
                <a:latin typeface="Times New Roman" panose="02020603050405020304" pitchFamily="18" charset="0"/>
              </a:rPr>
              <a:t>Complex syntax</a:t>
            </a:r>
          </a:p>
          <a:p>
            <a:pPr marL="571500" lvl="1" indent="-230188">
              <a:lnSpc>
                <a:spcPct val="100000"/>
              </a:lnSpc>
              <a:spcBef>
                <a:spcPct val="0"/>
              </a:spcBef>
              <a:buSzTx/>
            </a:pPr>
            <a:r>
              <a:rPr lang="en-US" altLang="en-US" sz="2400" b="0">
                <a:latin typeface="Times New Roman" panose="02020603050405020304" pitchFamily="18" charset="0"/>
              </a:rPr>
              <a:t>Concurrency is programmer designed</a:t>
            </a:r>
          </a:p>
          <a:p>
            <a:pPr marL="227013" indent="-227013">
              <a:lnSpc>
                <a:spcPct val="100000"/>
              </a:lnSpc>
              <a:spcBef>
                <a:spcPct val="0"/>
              </a:spcBef>
              <a:buSzTx/>
            </a:pPr>
            <a:endParaRPr lang="en-US" altLang="en-US" sz="3200" b="0">
              <a:latin typeface="Times New Roman" panose="02020603050405020304" pitchFamily="18" charset="0"/>
            </a:endParaRPr>
          </a:p>
          <a:p>
            <a:pPr marL="227013" indent="-227013">
              <a:lnSpc>
                <a:spcPct val="100000"/>
              </a:lnSpc>
              <a:spcBef>
                <a:spcPct val="0"/>
              </a:spcBef>
              <a:buSzTx/>
              <a:buFontTx/>
              <a:buNone/>
            </a:pPr>
            <a:r>
              <a:rPr lang="en-US" altLang="en-US" b="0" i="1">
                <a:latin typeface="Times New Roman" panose="02020603050405020304" pitchFamily="18" charset="0"/>
              </a:rPr>
              <a:t>Functional Languages:</a:t>
            </a:r>
            <a:endParaRPr lang="en-US" altLang="en-US" b="0">
              <a:latin typeface="Times New Roman" panose="02020603050405020304" pitchFamily="18" charset="0"/>
            </a:endParaRPr>
          </a:p>
          <a:p>
            <a:pPr marL="571500" lvl="1" indent="-230188">
              <a:lnSpc>
                <a:spcPct val="100000"/>
              </a:lnSpc>
              <a:spcBef>
                <a:spcPct val="0"/>
              </a:spcBef>
              <a:buSzTx/>
            </a:pPr>
            <a:r>
              <a:rPr lang="en-US" altLang="en-US" sz="2400" b="0">
                <a:latin typeface="Times New Roman" panose="02020603050405020304" pitchFamily="18" charset="0"/>
              </a:rPr>
              <a:t>Simple semantics</a:t>
            </a:r>
          </a:p>
          <a:p>
            <a:pPr marL="571500" lvl="1" indent="-230188">
              <a:lnSpc>
                <a:spcPct val="100000"/>
              </a:lnSpc>
              <a:spcBef>
                <a:spcPct val="0"/>
              </a:spcBef>
              <a:buSzTx/>
            </a:pPr>
            <a:r>
              <a:rPr lang="en-US" altLang="en-US" sz="2400" b="0">
                <a:latin typeface="Times New Roman" panose="02020603050405020304" pitchFamily="18" charset="0"/>
              </a:rPr>
              <a:t>Simple syntax</a:t>
            </a:r>
          </a:p>
          <a:p>
            <a:pPr marL="571500" lvl="1" indent="-230188">
              <a:lnSpc>
                <a:spcPct val="100000"/>
              </a:lnSpc>
              <a:spcBef>
                <a:spcPct val="0"/>
              </a:spcBef>
              <a:buSzTx/>
            </a:pPr>
            <a:r>
              <a:rPr lang="en-US" altLang="en-US" sz="2400" b="0">
                <a:latin typeface="Times New Roman" panose="02020603050405020304" pitchFamily="18" charset="0"/>
              </a:rPr>
              <a:t>Inefficient execution</a:t>
            </a:r>
          </a:p>
          <a:p>
            <a:pPr marL="571500" lvl="1" indent="-230188">
              <a:lnSpc>
                <a:spcPct val="100000"/>
              </a:lnSpc>
              <a:spcBef>
                <a:spcPct val="0"/>
              </a:spcBef>
              <a:buSzTx/>
            </a:pPr>
            <a:r>
              <a:rPr lang="en-US" altLang="en-US" sz="2400" b="0">
                <a:latin typeface="Times New Roman" panose="02020603050405020304" pitchFamily="18" charset="0"/>
              </a:rPr>
              <a:t>Programs can automatically be made concurrent</a:t>
            </a:r>
            <a:r>
              <a:rPr lang="en-US" altLang="en-US" b="0">
                <a:latin typeface="Times New Roman" panose="02020603050405020304" pitchFamily="18" charset="0"/>
              </a:rPr>
              <a:t> </a:t>
            </a:r>
          </a:p>
        </p:txBody>
      </p:sp>
    </p:spTree>
    <p:extLst>
      <p:ext uri="{BB962C8B-B14F-4D97-AF65-F5344CB8AC3E}">
        <p14:creationId xmlns:p14="http://schemas.microsoft.com/office/powerpoint/2010/main" val="286818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B1C0-0590-4D4C-8F56-978CA098DA9B}"/>
              </a:ext>
            </a:extLst>
          </p:cNvPr>
          <p:cNvSpPr>
            <a:spLocks noGrp="1"/>
          </p:cNvSpPr>
          <p:nvPr>
            <p:ph type="title"/>
          </p:nvPr>
        </p:nvSpPr>
        <p:spPr/>
        <p:txBody>
          <a:bodyPr/>
          <a:lstStyle/>
          <a:p>
            <a:r>
              <a:rPr lang="en-US" dirty="0"/>
              <a:t>Download and </a:t>
            </a:r>
            <a:r>
              <a:rPr lang="en-US" dirty="0" err="1"/>
              <a:t>INstall</a:t>
            </a:r>
            <a:endParaRPr lang="en-US" dirty="0"/>
          </a:p>
        </p:txBody>
      </p:sp>
      <p:sp>
        <p:nvSpPr>
          <p:cNvPr id="3" name="Content Placeholder 2">
            <a:extLst>
              <a:ext uri="{FF2B5EF4-FFF2-40B4-BE49-F238E27FC236}">
                <a16:creationId xmlns:a16="http://schemas.microsoft.com/office/drawing/2014/main" id="{746D49DA-CD6A-48B2-985C-F7B9D24E32DD}"/>
              </a:ext>
            </a:extLst>
          </p:cNvPr>
          <p:cNvSpPr>
            <a:spLocks noGrp="1"/>
          </p:cNvSpPr>
          <p:nvPr>
            <p:ph idx="1"/>
          </p:nvPr>
        </p:nvSpPr>
        <p:spPr/>
        <p:txBody>
          <a:bodyPr/>
          <a:lstStyle/>
          <a:p>
            <a:r>
              <a:rPr lang="en-US" dirty="0"/>
              <a:t>You need to download and install Haskell (https://www.haskell.org/platform/)</a:t>
            </a:r>
          </a:p>
          <a:p>
            <a:r>
              <a:rPr lang="en-US" dirty="0"/>
              <a:t>You need to download and install R (https://www.rstudio.com/products/rstudio/download/)</a:t>
            </a:r>
          </a:p>
          <a:p>
            <a:r>
              <a:rPr lang="en-US" dirty="0"/>
              <a:t>You need to download and install F# (fsharp.org)</a:t>
            </a:r>
          </a:p>
          <a:p>
            <a:endParaRPr lang="en-US" dirty="0"/>
          </a:p>
        </p:txBody>
      </p:sp>
    </p:spTree>
    <p:extLst>
      <p:ext uri="{BB962C8B-B14F-4D97-AF65-F5344CB8AC3E}">
        <p14:creationId xmlns:p14="http://schemas.microsoft.com/office/powerpoint/2010/main" val="3169319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4B22-F064-4AEC-9FD6-E6B089ED0625}"/>
              </a:ext>
            </a:extLst>
          </p:cNvPr>
          <p:cNvSpPr>
            <a:spLocks noGrp="1"/>
          </p:cNvSpPr>
          <p:nvPr>
            <p:ph type="title"/>
          </p:nvPr>
        </p:nvSpPr>
        <p:spPr/>
        <p:txBody>
          <a:bodyPr/>
          <a:lstStyle/>
          <a:p>
            <a:r>
              <a:rPr lang="en-US" dirty="0"/>
              <a:t>Running GHC</a:t>
            </a:r>
          </a:p>
        </p:txBody>
      </p:sp>
      <p:sp>
        <p:nvSpPr>
          <p:cNvPr id="3" name="Content Placeholder 2">
            <a:extLst>
              <a:ext uri="{FF2B5EF4-FFF2-40B4-BE49-F238E27FC236}">
                <a16:creationId xmlns:a16="http://schemas.microsoft.com/office/drawing/2014/main" id="{4BF93CFD-C6AC-451D-B1A7-41508D854518}"/>
              </a:ext>
            </a:extLst>
          </p:cNvPr>
          <p:cNvSpPr>
            <a:spLocks noGrp="1"/>
          </p:cNvSpPr>
          <p:nvPr>
            <p:ph idx="1"/>
          </p:nvPr>
        </p:nvSpPr>
        <p:spPr/>
        <p:txBody>
          <a:bodyPr/>
          <a:lstStyle/>
          <a:p>
            <a:r>
              <a:rPr lang="en-US" dirty="0"/>
              <a:t>When you run GHC, you will see a prompt as follows:</a:t>
            </a:r>
          </a:p>
          <a:p>
            <a:pPr marL="0" indent="0">
              <a:buNone/>
            </a:pPr>
            <a:endParaRPr lang="en-US" dirty="0"/>
          </a:p>
        </p:txBody>
      </p:sp>
      <p:pic>
        <p:nvPicPr>
          <p:cNvPr id="4" name="Picture 3">
            <a:extLst>
              <a:ext uri="{FF2B5EF4-FFF2-40B4-BE49-F238E27FC236}">
                <a16:creationId xmlns:a16="http://schemas.microsoft.com/office/drawing/2014/main" id="{8C7A6A6A-99D1-41FE-A273-5E25FA6396CF}"/>
              </a:ext>
            </a:extLst>
          </p:cNvPr>
          <p:cNvPicPr>
            <a:picLocks noChangeAspect="1"/>
          </p:cNvPicPr>
          <p:nvPr/>
        </p:nvPicPr>
        <p:blipFill>
          <a:blip r:embed="rId2"/>
          <a:stretch>
            <a:fillRect/>
          </a:stretch>
        </p:blipFill>
        <p:spPr>
          <a:xfrm>
            <a:off x="1600200" y="3276600"/>
            <a:ext cx="5126892" cy="3124200"/>
          </a:xfrm>
          <a:prstGeom prst="rect">
            <a:avLst/>
          </a:prstGeom>
        </p:spPr>
      </p:pic>
    </p:spTree>
    <p:extLst>
      <p:ext uri="{BB962C8B-B14F-4D97-AF65-F5344CB8AC3E}">
        <p14:creationId xmlns:p14="http://schemas.microsoft.com/office/powerpoint/2010/main" val="3075182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050D-1859-40CB-BB5A-1C05CBA26073}"/>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B3B46B61-AEB2-4DA8-B673-1D2696587477}"/>
              </a:ext>
            </a:extLst>
          </p:cNvPr>
          <p:cNvSpPr>
            <a:spLocks noGrp="1"/>
          </p:cNvSpPr>
          <p:nvPr>
            <p:ph idx="1"/>
          </p:nvPr>
        </p:nvSpPr>
        <p:spPr/>
        <p:txBody>
          <a:bodyPr/>
          <a:lstStyle/>
          <a:p>
            <a:r>
              <a:rPr lang="en-US" dirty="0"/>
              <a:t>The GHC prompt acts in immediate mode.</a:t>
            </a:r>
          </a:p>
          <a:p>
            <a:r>
              <a:rPr lang="en-US" dirty="0"/>
              <a:t>If you type 5 + 7 and hit enter, you will see 12</a:t>
            </a:r>
          </a:p>
          <a:p>
            <a:r>
              <a:rPr lang="en-US" dirty="0"/>
              <a:t>3 * 22, 66</a:t>
            </a:r>
          </a:p>
          <a:p>
            <a:r>
              <a:rPr lang="en-US" dirty="0"/>
              <a:t>7 / 8, .875</a:t>
            </a:r>
          </a:p>
          <a:p>
            <a:endParaRPr lang="en-US" dirty="0"/>
          </a:p>
        </p:txBody>
      </p:sp>
      <p:pic>
        <p:nvPicPr>
          <p:cNvPr id="4" name="Picture 3">
            <a:extLst>
              <a:ext uri="{FF2B5EF4-FFF2-40B4-BE49-F238E27FC236}">
                <a16:creationId xmlns:a16="http://schemas.microsoft.com/office/drawing/2014/main" id="{9C6CE949-C2FA-46B8-A17E-0E905955408D}"/>
              </a:ext>
            </a:extLst>
          </p:cNvPr>
          <p:cNvPicPr>
            <a:picLocks noChangeAspect="1"/>
          </p:cNvPicPr>
          <p:nvPr/>
        </p:nvPicPr>
        <p:blipFill>
          <a:blip r:embed="rId2"/>
          <a:stretch>
            <a:fillRect/>
          </a:stretch>
        </p:blipFill>
        <p:spPr>
          <a:xfrm>
            <a:off x="2133600" y="4467903"/>
            <a:ext cx="3960507" cy="2161497"/>
          </a:xfrm>
          <a:prstGeom prst="rect">
            <a:avLst/>
          </a:prstGeom>
        </p:spPr>
      </p:pic>
    </p:spTree>
    <p:extLst>
      <p:ext uri="{BB962C8B-B14F-4D97-AF65-F5344CB8AC3E}">
        <p14:creationId xmlns:p14="http://schemas.microsoft.com/office/powerpoint/2010/main" val="870752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7059-CC77-432B-BEF9-2B61B61E0E64}"/>
              </a:ext>
            </a:extLst>
          </p:cNvPr>
          <p:cNvSpPr>
            <a:spLocks noGrp="1"/>
          </p:cNvSpPr>
          <p:nvPr>
            <p:ph type="title"/>
          </p:nvPr>
        </p:nvSpPr>
        <p:spPr/>
        <p:txBody>
          <a:bodyPr/>
          <a:lstStyle/>
          <a:p>
            <a:r>
              <a:rPr lang="en-US" dirty="0"/>
              <a:t>Caution with Negative Numbers</a:t>
            </a:r>
          </a:p>
        </p:txBody>
      </p:sp>
      <p:sp>
        <p:nvSpPr>
          <p:cNvPr id="3" name="Content Placeholder 2">
            <a:extLst>
              <a:ext uri="{FF2B5EF4-FFF2-40B4-BE49-F238E27FC236}">
                <a16:creationId xmlns:a16="http://schemas.microsoft.com/office/drawing/2014/main" id="{E78DADB3-934A-48C8-BB1D-0D92E16E9F28}"/>
              </a:ext>
            </a:extLst>
          </p:cNvPr>
          <p:cNvSpPr>
            <a:spLocks noGrp="1"/>
          </p:cNvSpPr>
          <p:nvPr>
            <p:ph idx="1"/>
          </p:nvPr>
        </p:nvSpPr>
        <p:spPr/>
        <p:txBody>
          <a:bodyPr/>
          <a:lstStyle/>
          <a:p>
            <a:r>
              <a:rPr lang="en-US" dirty="0"/>
              <a:t>The following expressions will cause errors:</a:t>
            </a:r>
          </a:p>
          <a:p>
            <a:pPr marL="0" indent="0">
              <a:buNone/>
            </a:pPr>
            <a:r>
              <a:rPr lang="en-US" dirty="0"/>
              <a:t>4 * -3</a:t>
            </a:r>
          </a:p>
          <a:p>
            <a:pPr marL="0" indent="0">
              <a:buNone/>
            </a:pPr>
            <a:r>
              <a:rPr lang="en-US" dirty="0"/>
              <a:t>-5 + -8.7</a:t>
            </a:r>
          </a:p>
          <a:p>
            <a:r>
              <a:rPr lang="en-US" dirty="0"/>
              <a:t>The following expressions will not cause errors:</a:t>
            </a:r>
          </a:p>
          <a:p>
            <a:pPr marL="0" indent="0">
              <a:buNone/>
            </a:pPr>
            <a:r>
              <a:rPr lang="en-US" dirty="0"/>
              <a:t>-7 / 3.5</a:t>
            </a:r>
          </a:p>
          <a:p>
            <a:pPr marL="0" indent="0">
              <a:buNone/>
            </a:pPr>
            <a:r>
              <a:rPr lang="en-US" dirty="0"/>
              <a:t>-15 - 9</a:t>
            </a:r>
          </a:p>
        </p:txBody>
      </p:sp>
    </p:spTree>
    <p:extLst>
      <p:ext uri="{BB962C8B-B14F-4D97-AF65-F5344CB8AC3E}">
        <p14:creationId xmlns:p14="http://schemas.microsoft.com/office/powerpoint/2010/main" val="922781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E45C-FA53-4C2C-A157-379254C01B4D}"/>
              </a:ext>
            </a:extLst>
          </p:cNvPr>
          <p:cNvSpPr>
            <a:spLocks noGrp="1"/>
          </p:cNvSpPr>
          <p:nvPr>
            <p:ph type="title"/>
          </p:nvPr>
        </p:nvSpPr>
        <p:spPr/>
        <p:txBody>
          <a:bodyPr/>
          <a:lstStyle/>
          <a:p>
            <a:r>
              <a:rPr lang="en-US" dirty="0"/>
              <a:t>Fixing Errors Due to Negatives</a:t>
            </a:r>
          </a:p>
        </p:txBody>
      </p:sp>
      <p:sp>
        <p:nvSpPr>
          <p:cNvPr id="3" name="Content Placeholder 2">
            <a:extLst>
              <a:ext uri="{FF2B5EF4-FFF2-40B4-BE49-F238E27FC236}">
                <a16:creationId xmlns:a16="http://schemas.microsoft.com/office/drawing/2014/main" id="{FA859C59-76DB-4490-90CD-7D4E73DCEF51}"/>
              </a:ext>
            </a:extLst>
          </p:cNvPr>
          <p:cNvSpPr>
            <a:spLocks noGrp="1"/>
          </p:cNvSpPr>
          <p:nvPr>
            <p:ph idx="1"/>
          </p:nvPr>
        </p:nvSpPr>
        <p:spPr>
          <a:xfrm>
            <a:off x="856060" y="2249486"/>
            <a:ext cx="7429499" cy="3846513"/>
          </a:xfrm>
        </p:spPr>
        <p:txBody>
          <a:bodyPr>
            <a:normAutofit lnSpcReduction="10000"/>
          </a:bodyPr>
          <a:lstStyle/>
          <a:p>
            <a:pPr marL="0" indent="0">
              <a:buNone/>
            </a:pPr>
            <a:r>
              <a:rPr lang="en-US" dirty="0"/>
              <a:t>4 * -3</a:t>
            </a:r>
          </a:p>
          <a:p>
            <a:pPr marL="0" indent="0">
              <a:buNone/>
            </a:pPr>
            <a:r>
              <a:rPr lang="en-US" dirty="0"/>
              <a:t>Should be</a:t>
            </a:r>
          </a:p>
          <a:p>
            <a:pPr marL="0" indent="0">
              <a:buNone/>
            </a:pPr>
            <a:r>
              <a:rPr lang="en-US" dirty="0"/>
              <a:t>4 * (-3)</a:t>
            </a:r>
          </a:p>
          <a:p>
            <a:pPr marL="0" indent="0">
              <a:buNone/>
            </a:pPr>
            <a:endParaRPr lang="en-US" dirty="0"/>
          </a:p>
          <a:p>
            <a:pPr marL="0" indent="0">
              <a:buNone/>
            </a:pPr>
            <a:r>
              <a:rPr lang="en-US" dirty="0"/>
              <a:t>-5 + -8.7</a:t>
            </a:r>
          </a:p>
          <a:p>
            <a:pPr marL="0" indent="0">
              <a:buNone/>
            </a:pPr>
            <a:r>
              <a:rPr lang="en-US" dirty="0"/>
              <a:t>Should be</a:t>
            </a:r>
          </a:p>
          <a:p>
            <a:pPr marL="0" indent="0">
              <a:buNone/>
            </a:pPr>
            <a:r>
              <a:rPr lang="en-US" dirty="0"/>
              <a:t>-5 + (-8.7)</a:t>
            </a:r>
          </a:p>
        </p:txBody>
      </p:sp>
    </p:spTree>
    <p:extLst>
      <p:ext uri="{BB962C8B-B14F-4D97-AF65-F5344CB8AC3E}">
        <p14:creationId xmlns:p14="http://schemas.microsoft.com/office/powerpoint/2010/main" val="369841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790B-F3AC-460C-9350-803AB581F487}"/>
              </a:ext>
            </a:extLst>
          </p:cNvPr>
          <p:cNvSpPr>
            <a:spLocks noGrp="1"/>
          </p:cNvSpPr>
          <p:nvPr>
            <p:ph type="title"/>
          </p:nvPr>
        </p:nvSpPr>
        <p:spPr/>
        <p:txBody>
          <a:bodyPr/>
          <a:lstStyle/>
          <a:p>
            <a:r>
              <a:rPr lang="en-US" dirty="0"/>
              <a:t>Tests</a:t>
            </a:r>
          </a:p>
        </p:txBody>
      </p:sp>
      <p:sp>
        <p:nvSpPr>
          <p:cNvPr id="3" name="Content Placeholder 2">
            <a:extLst>
              <a:ext uri="{FF2B5EF4-FFF2-40B4-BE49-F238E27FC236}">
                <a16:creationId xmlns:a16="http://schemas.microsoft.com/office/drawing/2014/main" id="{324F9AC0-4A1B-4CBD-8E8D-F63BE7BF3827}"/>
              </a:ext>
            </a:extLst>
          </p:cNvPr>
          <p:cNvSpPr>
            <a:spLocks noGrp="1"/>
          </p:cNvSpPr>
          <p:nvPr>
            <p:ph idx="1"/>
          </p:nvPr>
        </p:nvSpPr>
        <p:spPr>
          <a:xfrm>
            <a:off x="856060" y="2249486"/>
            <a:ext cx="7429499" cy="3770313"/>
          </a:xfrm>
        </p:spPr>
        <p:txBody>
          <a:bodyPr>
            <a:normAutofit/>
          </a:bodyPr>
          <a:lstStyle/>
          <a:p>
            <a:r>
              <a:rPr lang="en-US" dirty="0"/>
              <a:t>There are four tests, and no final exam. Each test is 15% of your final grade. There are no makeups unless you have an emergency.</a:t>
            </a:r>
          </a:p>
          <a:p>
            <a:r>
              <a:rPr lang="en-US" dirty="0"/>
              <a:t>Test schedule:</a:t>
            </a:r>
          </a:p>
          <a:p>
            <a:pPr lvl="1"/>
            <a:r>
              <a:rPr lang="en-US" dirty="0"/>
              <a:t>Haskell - Test 1 – 9/13/2017</a:t>
            </a:r>
          </a:p>
          <a:p>
            <a:pPr lvl="1"/>
            <a:r>
              <a:rPr lang="en-US" dirty="0"/>
              <a:t>Haskell - Test 2 – 10/11/2017</a:t>
            </a:r>
          </a:p>
          <a:p>
            <a:pPr lvl="1"/>
            <a:r>
              <a:rPr lang="en-US" dirty="0"/>
              <a:t>R - Test 3 – 11/8/2017</a:t>
            </a:r>
          </a:p>
          <a:p>
            <a:pPr lvl="1"/>
            <a:r>
              <a:rPr lang="en-US" dirty="0"/>
              <a:t>F# - Test 4 – 11/29/2017</a:t>
            </a:r>
          </a:p>
          <a:p>
            <a:endParaRPr lang="en-US" dirty="0"/>
          </a:p>
        </p:txBody>
      </p:sp>
    </p:spTree>
    <p:extLst>
      <p:ext uri="{BB962C8B-B14F-4D97-AF65-F5344CB8AC3E}">
        <p14:creationId xmlns:p14="http://schemas.microsoft.com/office/powerpoint/2010/main" val="310932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911-B0F2-4A9E-9D48-507E2B7FD26B}"/>
              </a:ext>
            </a:extLst>
          </p:cNvPr>
          <p:cNvSpPr>
            <a:spLocks noGrp="1"/>
          </p:cNvSpPr>
          <p:nvPr>
            <p:ph type="title"/>
          </p:nvPr>
        </p:nvSpPr>
        <p:spPr/>
        <p:txBody>
          <a:bodyPr/>
          <a:lstStyle/>
          <a:p>
            <a:r>
              <a:rPr lang="en-US" dirty="0"/>
              <a:t>Boolean Expressions</a:t>
            </a:r>
          </a:p>
        </p:txBody>
      </p:sp>
      <p:sp>
        <p:nvSpPr>
          <p:cNvPr id="3" name="Content Placeholder 2">
            <a:extLst>
              <a:ext uri="{FF2B5EF4-FFF2-40B4-BE49-F238E27FC236}">
                <a16:creationId xmlns:a16="http://schemas.microsoft.com/office/drawing/2014/main" id="{63890792-4B75-4F05-A9ED-01B994636B0E}"/>
              </a:ext>
            </a:extLst>
          </p:cNvPr>
          <p:cNvSpPr>
            <a:spLocks noGrp="1"/>
          </p:cNvSpPr>
          <p:nvPr>
            <p:ph idx="1"/>
          </p:nvPr>
        </p:nvSpPr>
        <p:spPr/>
        <p:txBody>
          <a:bodyPr/>
          <a:lstStyle/>
          <a:p>
            <a:r>
              <a:rPr lang="en-US" dirty="0"/>
              <a:t>GHC easily performs Boolean operations</a:t>
            </a:r>
          </a:p>
          <a:p>
            <a:pPr marL="0" indent="0">
              <a:buNone/>
            </a:pPr>
            <a:r>
              <a:rPr lang="en-US" dirty="0"/>
              <a:t>True &amp;&amp; False </a:t>
            </a:r>
            <a:r>
              <a:rPr lang="en-US" dirty="0">
                <a:sym typeface="Wingdings" panose="05000000000000000000" pitchFamily="2" charset="2"/>
              </a:rPr>
              <a:t> False</a:t>
            </a:r>
          </a:p>
          <a:p>
            <a:pPr marL="0" indent="0">
              <a:buNone/>
            </a:pPr>
            <a:r>
              <a:rPr lang="en-US" dirty="0">
                <a:sym typeface="Wingdings" panose="05000000000000000000" pitchFamily="2" charset="2"/>
              </a:rPr>
              <a:t>True &amp;&amp; True  True</a:t>
            </a:r>
          </a:p>
          <a:p>
            <a:pPr marL="0" indent="0">
              <a:buNone/>
            </a:pPr>
            <a:r>
              <a:rPr lang="en-US" dirty="0">
                <a:sym typeface="Wingdings" panose="05000000000000000000" pitchFamily="2" charset="2"/>
              </a:rPr>
              <a:t>False || True  True</a:t>
            </a:r>
          </a:p>
          <a:p>
            <a:pPr marL="0" indent="0">
              <a:buNone/>
            </a:pPr>
            <a:r>
              <a:rPr lang="en-US" dirty="0">
                <a:sym typeface="Wingdings" panose="05000000000000000000" pitchFamily="2" charset="2"/>
              </a:rPr>
              <a:t>not (True &amp;&amp; True)  False</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95305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3141-5D4E-40DA-A1A2-38E4CC60D899}"/>
              </a:ext>
            </a:extLst>
          </p:cNvPr>
          <p:cNvSpPr>
            <a:spLocks noGrp="1"/>
          </p:cNvSpPr>
          <p:nvPr>
            <p:ph type="title"/>
          </p:nvPr>
        </p:nvSpPr>
        <p:spPr/>
        <p:txBody>
          <a:bodyPr/>
          <a:lstStyle/>
          <a:p>
            <a:r>
              <a:rPr lang="en-US" dirty="0"/>
              <a:t>More Booleans</a:t>
            </a:r>
          </a:p>
        </p:txBody>
      </p:sp>
      <p:sp>
        <p:nvSpPr>
          <p:cNvPr id="3" name="Content Placeholder 2">
            <a:extLst>
              <a:ext uri="{FF2B5EF4-FFF2-40B4-BE49-F238E27FC236}">
                <a16:creationId xmlns:a16="http://schemas.microsoft.com/office/drawing/2014/main" id="{87F158CD-2D79-41AB-B56C-7E8C4451C408}"/>
              </a:ext>
            </a:extLst>
          </p:cNvPr>
          <p:cNvSpPr>
            <a:spLocks noGrp="1"/>
          </p:cNvSpPr>
          <p:nvPr>
            <p:ph idx="1"/>
          </p:nvPr>
        </p:nvSpPr>
        <p:spPr/>
        <p:txBody>
          <a:bodyPr/>
          <a:lstStyle/>
          <a:p>
            <a:r>
              <a:rPr lang="en-US" dirty="0"/>
              <a:t>You can get Boolean results from comparisons</a:t>
            </a:r>
          </a:p>
          <a:p>
            <a:pPr marL="0" indent="0">
              <a:buNone/>
            </a:pPr>
            <a:r>
              <a:rPr lang="en-US" dirty="0"/>
              <a:t>5 == 5 </a:t>
            </a:r>
            <a:r>
              <a:rPr lang="en-US" dirty="0">
                <a:sym typeface="Wingdings" panose="05000000000000000000" pitchFamily="2" charset="2"/>
              </a:rPr>
              <a:t> True</a:t>
            </a:r>
          </a:p>
          <a:p>
            <a:pPr marL="0" indent="0">
              <a:buNone/>
            </a:pPr>
            <a:r>
              <a:rPr lang="en-US" dirty="0">
                <a:sym typeface="Wingdings" panose="05000000000000000000" pitchFamily="2" charset="2"/>
              </a:rPr>
              <a:t>1 == 0  False</a:t>
            </a:r>
          </a:p>
          <a:p>
            <a:pPr marL="0" indent="0">
              <a:buNone/>
            </a:pPr>
            <a:r>
              <a:rPr lang="en-US" dirty="0">
                <a:sym typeface="Wingdings" panose="05000000000000000000" pitchFamily="2" charset="2"/>
              </a:rPr>
              <a:t>5 /= 5  False</a:t>
            </a:r>
          </a:p>
          <a:p>
            <a:pPr marL="0" indent="0">
              <a:buNone/>
            </a:pPr>
            <a:r>
              <a:rPr lang="en-US" dirty="0">
                <a:sym typeface="Wingdings" panose="05000000000000000000" pitchFamily="2" charset="2"/>
              </a:rPr>
              <a:t>5 /= 4  True</a:t>
            </a:r>
          </a:p>
          <a:p>
            <a:pPr marL="0" indent="0">
              <a:buNone/>
            </a:pPr>
            <a:r>
              <a:rPr lang="en-US" dirty="0">
                <a:sym typeface="Wingdings" panose="05000000000000000000" pitchFamily="2" charset="2"/>
              </a:rPr>
              <a:t>“hello” == “hello”  True</a:t>
            </a:r>
            <a:endParaRPr lang="en-US" dirty="0"/>
          </a:p>
        </p:txBody>
      </p:sp>
    </p:spTree>
    <p:extLst>
      <p:ext uri="{BB962C8B-B14F-4D97-AF65-F5344CB8AC3E}">
        <p14:creationId xmlns:p14="http://schemas.microsoft.com/office/powerpoint/2010/main" val="2643903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A32F-30E4-4282-A62D-F07AB3233302}"/>
              </a:ext>
            </a:extLst>
          </p:cNvPr>
          <p:cNvSpPr>
            <a:spLocks noGrp="1"/>
          </p:cNvSpPr>
          <p:nvPr>
            <p:ph type="title"/>
          </p:nvPr>
        </p:nvSpPr>
        <p:spPr/>
        <p:txBody>
          <a:bodyPr/>
          <a:lstStyle/>
          <a:p>
            <a:r>
              <a:rPr lang="en-US" dirty="0"/>
              <a:t>Type Mismatches</a:t>
            </a:r>
          </a:p>
        </p:txBody>
      </p:sp>
      <p:sp>
        <p:nvSpPr>
          <p:cNvPr id="3" name="Content Placeholder 2">
            <a:extLst>
              <a:ext uri="{FF2B5EF4-FFF2-40B4-BE49-F238E27FC236}">
                <a16:creationId xmlns:a16="http://schemas.microsoft.com/office/drawing/2014/main" id="{15D77BC1-3276-41F4-A85E-84FC977C6334}"/>
              </a:ext>
            </a:extLst>
          </p:cNvPr>
          <p:cNvSpPr>
            <a:spLocks noGrp="1"/>
          </p:cNvSpPr>
          <p:nvPr>
            <p:ph idx="1"/>
          </p:nvPr>
        </p:nvSpPr>
        <p:spPr/>
        <p:txBody>
          <a:bodyPr/>
          <a:lstStyle/>
          <a:p>
            <a:r>
              <a:rPr lang="en-US" dirty="0"/>
              <a:t>Errors are thrown for type mismatches</a:t>
            </a:r>
          </a:p>
          <a:p>
            <a:pPr marL="0" indent="0">
              <a:buNone/>
            </a:pPr>
            <a:r>
              <a:rPr lang="en-US" dirty="0"/>
              <a:t>5 + “cool class”</a:t>
            </a:r>
          </a:p>
          <a:p>
            <a:pPr marL="0" indent="0">
              <a:buNone/>
            </a:pPr>
            <a:r>
              <a:rPr lang="en-US" dirty="0"/>
              <a:t>17 == True</a:t>
            </a:r>
          </a:p>
          <a:p>
            <a:pPr marL="0" indent="0">
              <a:buNone/>
            </a:pPr>
            <a:endParaRPr lang="en-US" dirty="0"/>
          </a:p>
        </p:txBody>
      </p:sp>
    </p:spTree>
    <p:extLst>
      <p:ext uri="{BB962C8B-B14F-4D97-AF65-F5344CB8AC3E}">
        <p14:creationId xmlns:p14="http://schemas.microsoft.com/office/powerpoint/2010/main" val="1907410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DD96-A24C-4C5C-9B91-264056AB4B1A}"/>
              </a:ext>
            </a:extLst>
          </p:cNvPr>
          <p:cNvSpPr>
            <a:spLocks noGrp="1"/>
          </p:cNvSpPr>
          <p:nvPr>
            <p:ph type="title"/>
          </p:nvPr>
        </p:nvSpPr>
        <p:spPr/>
        <p:txBody>
          <a:bodyPr/>
          <a:lstStyle/>
          <a:p>
            <a:r>
              <a:rPr lang="en-US" dirty="0"/>
              <a:t>Easy Functions</a:t>
            </a:r>
          </a:p>
        </p:txBody>
      </p:sp>
      <p:sp>
        <p:nvSpPr>
          <p:cNvPr id="3" name="Content Placeholder 2">
            <a:extLst>
              <a:ext uri="{FF2B5EF4-FFF2-40B4-BE49-F238E27FC236}">
                <a16:creationId xmlns:a16="http://schemas.microsoft.com/office/drawing/2014/main" id="{323B9CE0-82F4-4407-8EC3-64C7E1CC196D}"/>
              </a:ext>
            </a:extLst>
          </p:cNvPr>
          <p:cNvSpPr>
            <a:spLocks noGrp="1"/>
          </p:cNvSpPr>
          <p:nvPr>
            <p:ph idx="1"/>
          </p:nvPr>
        </p:nvSpPr>
        <p:spPr>
          <a:xfrm>
            <a:off x="856060" y="2249486"/>
            <a:ext cx="7429499" cy="4227513"/>
          </a:xfrm>
        </p:spPr>
        <p:txBody>
          <a:bodyPr>
            <a:normAutofit fontScale="92500"/>
          </a:bodyPr>
          <a:lstStyle/>
          <a:p>
            <a:r>
              <a:rPr lang="en-US" dirty="0"/>
              <a:t>+ - * and / are actually functions, and are infix functions (more on this later in the class)</a:t>
            </a:r>
          </a:p>
          <a:p>
            <a:r>
              <a:rPr lang="en-US" dirty="0"/>
              <a:t>Infix functions are sandwiched between two values.</a:t>
            </a:r>
          </a:p>
          <a:p>
            <a:endParaRPr lang="en-US" dirty="0"/>
          </a:p>
          <a:p>
            <a:r>
              <a:rPr lang="en-US" dirty="0"/>
              <a:t>Prefix functions are a function name followed by parameters</a:t>
            </a:r>
          </a:p>
          <a:p>
            <a:pPr marL="0" indent="0">
              <a:buNone/>
            </a:pPr>
            <a:r>
              <a:rPr lang="en-US" dirty="0" err="1"/>
              <a:t>succ</a:t>
            </a:r>
            <a:r>
              <a:rPr lang="en-US" dirty="0"/>
              <a:t> 8 </a:t>
            </a:r>
            <a:r>
              <a:rPr lang="en-US" dirty="0">
                <a:sym typeface="Wingdings" panose="05000000000000000000" pitchFamily="2" charset="2"/>
              </a:rPr>
              <a:t> 9</a:t>
            </a:r>
          </a:p>
          <a:p>
            <a:pPr marL="0" indent="0">
              <a:buNone/>
            </a:pPr>
            <a:r>
              <a:rPr lang="en-US" dirty="0">
                <a:sym typeface="Wingdings" panose="05000000000000000000" pitchFamily="2" charset="2"/>
              </a:rPr>
              <a:t>min 9 10  9</a:t>
            </a:r>
          </a:p>
          <a:p>
            <a:pPr marL="0" indent="0">
              <a:buNone/>
            </a:pPr>
            <a:r>
              <a:rPr lang="en-US" dirty="0">
                <a:sym typeface="Wingdings" panose="05000000000000000000" pitchFamily="2" charset="2"/>
              </a:rPr>
              <a:t>max 100 101  101</a:t>
            </a:r>
            <a:endParaRPr lang="en-US" dirty="0"/>
          </a:p>
        </p:txBody>
      </p:sp>
    </p:spTree>
    <p:extLst>
      <p:ext uri="{BB962C8B-B14F-4D97-AF65-F5344CB8AC3E}">
        <p14:creationId xmlns:p14="http://schemas.microsoft.com/office/powerpoint/2010/main" val="3276642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FF17-1C8D-4CD1-AEAA-329D266524B2}"/>
              </a:ext>
            </a:extLst>
          </p:cNvPr>
          <p:cNvSpPr>
            <a:spLocks noGrp="1"/>
          </p:cNvSpPr>
          <p:nvPr>
            <p:ph type="title"/>
          </p:nvPr>
        </p:nvSpPr>
        <p:spPr/>
        <p:txBody>
          <a:bodyPr/>
          <a:lstStyle/>
          <a:p>
            <a:r>
              <a:rPr lang="en-US" dirty="0"/>
              <a:t>Function Application</a:t>
            </a:r>
          </a:p>
        </p:txBody>
      </p:sp>
      <p:sp>
        <p:nvSpPr>
          <p:cNvPr id="3" name="Content Placeholder 2">
            <a:extLst>
              <a:ext uri="{FF2B5EF4-FFF2-40B4-BE49-F238E27FC236}">
                <a16:creationId xmlns:a16="http://schemas.microsoft.com/office/drawing/2014/main" id="{DB57EC1F-991F-47B7-9268-F36A56BA5487}"/>
              </a:ext>
            </a:extLst>
          </p:cNvPr>
          <p:cNvSpPr>
            <a:spLocks noGrp="1"/>
          </p:cNvSpPr>
          <p:nvPr>
            <p:ph idx="1"/>
          </p:nvPr>
        </p:nvSpPr>
        <p:spPr/>
        <p:txBody>
          <a:bodyPr/>
          <a:lstStyle/>
          <a:p>
            <a:r>
              <a:rPr lang="en-US" dirty="0"/>
              <a:t>Functions followed by a space and then parameters are of the highest precedence</a:t>
            </a:r>
          </a:p>
          <a:p>
            <a:pPr marL="0" indent="0">
              <a:buNone/>
            </a:pPr>
            <a:r>
              <a:rPr lang="en-US" dirty="0" err="1"/>
              <a:t>succ</a:t>
            </a:r>
            <a:r>
              <a:rPr lang="en-US" dirty="0"/>
              <a:t> 9 + max 5 4 + 1</a:t>
            </a:r>
          </a:p>
          <a:p>
            <a:pPr marL="0" indent="0">
              <a:buNone/>
            </a:pPr>
            <a:r>
              <a:rPr lang="en-US" dirty="0"/>
              <a:t>Is equivalent to</a:t>
            </a:r>
          </a:p>
          <a:p>
            <a:pPr marL="0" indent="0">
              <a:buNone/>
            </a:pPr>
            <a:r>
              <a:rPr lang="en-US" dirty="0"/>
              <a:t>(</a:t>
            </a:r>
            <a:r>
              <a:rPr lang="en-US" dirty="0" err="1"/>
              <a:t>succ</a:t>
            </a:r>
            <a:r>
              <a:rPr lang="en-US" dirty="0"/>
              <a:t> 9) + (max 5 4) + 1</a:t>
            </a:r>
          </a:p>
          <a:p>
            <a:pPr marL="0" indent="0">
              <a:buNone/>
            </a:pPr>
            <a:endParaRPr lang="en-US" dirty="0"/>
          </a:p>
        </p:txBody>
      </p:sp>
    </p:spTree>
    <p:extLst>
      <p:ext uri="{BB962C8B-B14F-4D97-AF65-F5344CB8AC3E}">
        <p14:creationId xmlns:p14="http://schemas.microsoft.com/office/powerpoint/2010/main" val="131648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7FBF-51EF-40F9-95AE-870A9A608C68}"/>
              </a:ext>
            </a:extLst>
          </p:cNvPr>
          <p:cNvSpPr>
            <a:spLocks noGrp="1"/>
          </p:cNvSpPr>
          <p:nvPr>
            <p:ph type="title"/>
          </p:nvPr>
        </p:nvSpPr>
        <p:spPr/>
        <p:txBody>
          <a:bodyPr/>
          <a:lstStyle/>
          <a:p>
            <a:r>
              <a:rPr lang="en-US" dirty="0"/>
              <a:t>Clarification</a:t>
            </a:r>
          </a:p>
        </p:txBody>
      </p:sp>
      <p:sp>
        <p:nvSpPr>
          <p:cNvPr id="3" name="Content Placeholder 2">
            <a:extLst>
              <a:ext uri="{FF2B5EF4-FFF2-40B4-BE49-F238E27FC236}">
                <a16:creationId xmlns:a16="http://schemas.microsoft.com/office/drawing/2014/main" id="{C76B285C-B9D7-4394-9C19-D9B702C2C614}"/>
              </a:ext>
            </a:extLst>
          </p:cNvPr>
          <p:cNvSpPr>
            <a:spLocks noGrp="1"/>
          </p:cNvSpPr>
          <p:nvPr>
            <p:ph idx="1"/>
          </p:nvPr>
        </p:nvSpPr>
        <p:spPr/>
        <p:txBody>
          <a:bodyPr/>
          <a:lstStyle/>
          <a:p>
            <a:pPr marL="0" indent="0">
              <a:buNone/>
            </a:pPr>
            <a:r>
              <a:rPr lang="en-US" dirty="0" err="1"/>
              <a:t>succ</a:t>
            </a:r>
            <a:r>
              <a:rPr lang="en-US" dirty="0"/>
              <a:t> 9 * 10 </a:t>
            </a:r>
            <a:r>
              <a:rPr lang="en-US" dirty="0">
                <a:sym typeface="Wingdings" panose="05000000000000000000" pitchFamily="2" charset="2"/>
              </a:rPr>
              <a:t> 100</a:t>
            </a:r>
          </a:p>
          <a:p>
            <a:pPr marL="0" indent="0">
              <a:buNone/>
            </a:pPr>
            <a:r>
              <a:rPr lang="en-US" dirty="0">
                <a:sym typeface="Wingdings" panose="05000000000000000000" pitchFamily="2" charset="2"/>
              </a:rPr>
              <a:t>Is different than</a:t>
            </a:r>
          </a:p>
          <a:p>
            <a:pPr marL="0" indent="0">
              <a:buNone/>
            </a:pPr>
            <a:r>
              <a:rPr lang="en-US" dirty="0" err="1">
                <a:sym typeface="Wingdings" panose="05000000000000000000" pitchFamily="2" charset="2"/>
              </a:rPr>
              <a:t>succ</a:t>
            </a:r>
            <a:r>
              <a:rPr lang="en-US" dirty="0">
                <a:sym typeface="Wingdings" panose="05000000000000000000" pitchFamily="2" charset="2"/>
              </a:rPr>
              <a:t> (9 * 10)  91</a:t>
            </a:r>
          </a:p>
          <a:p>
            <a:pPr marL="0" indent="0">
              <a:buNone/>
            </a:pPr>
            <a:endParaRPr lang="en-US" dirty="0"/>
          </a:p>
        </p:txBody>
      </p:sp>
    </p:spTree>
    <p:extLst>
      <p:ext uri="{BB962C8B-B14F-4D97-AF65-F5344CB8AC3E}">
        <p14:creationId xmlns:p14="http://schemas.microsoft.com/office/powerpoint/2010/main" val="2396129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E629-0415-4254-A685-B2592E4F1D7D}"/>
              </a:ext>
            </a:extLst>
          </p:cNvPr>
          <p:cNvSpPr>
            <a:spLocks noGrp="1"/>
          </p:cNvSpPr>
          <p:nvPr>
            <p:ph type="title"/>
          </p:nvPr>
        </p:nvSpPr>
        <p:spPr/>
        <p:txBody>
          <a:bodyPr/>
          <a:lstStyle/>
          <a:p>
            <a:r>
              <a:rPr lang="en-US" dirty="0"/>
              <a:t>Clearing the Screen</a:t>
            </a:r>
          </a:p>
        </p:txBody>
      </p:sp>
      <p:sp>
        <p:nvSpPr>
          <p:cNvPr id="3" name="Content Placeholder 2">
            <a:extLst>
              <a:ext uri="{FF2B5EF4-FFF2-40B4-BE49-F238E27FC236}">
                <a16:creationId xmlns:a16="http://schemas.microsoft.com/office/drawing/2014/main" id="{EFF9CC15-01B7-4FF6-AC1A-B581E9C09DF7}"/>
              </a:ext>
            </a:extLst>
          </p:cNvPr>
          <p:cNvSpPr>
            <a:spLocks noGrp="1"/>
          </p:cNvSpPr>
          <p:nvPr>
            <p:ph idx="1"/>
          </p:nvPr>
        </p:nvSpPr>
        <p:spPr/>
        <p:txBody>
          <a:bodyPr/>
          <a:lstStyle/>
          <a:p>
            <a:r>
              <a:rPr lang="en-US" dirty="0"/>
              <a:t>You may want to clear the screen. To do this use Ctrl-S</a:t>
            </a:r>
          </a:p>
          <a:p>
            <a:r>
              <a:rPr lang="en-US" dirty="0"/>
              <a:t>You may also want to clear all functions and values. To do this type :load</a:t>
            </a:r>
          </a:p>
          <a:p>
            <a:r>
              <a:rPr lang="en-US" dirty="0"/>
              <a:t> </a:t>
            </a:r>
          </a:p>
        </p:txBody>
      </p:sp>
    </p:spTree>
    <p:extLst>
      <p:ext uri="{BB962C8B-B14F-4D97-AF65-F5344CB8AC3E}">
        <p14:creationId xmlns:p14="http://schemas.microsoft.com/office/powerpoint/2010/main" val="1208885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8B4F-2B89-4CFC-B2D8-149EE38DE2F9}"/>
              </a:ext>
            </a:extLst>
          </p:cNvPr>
          <p:cNvSpPr>
            <a:spLocks noGrp="1"/>
          </p:cNvSpPr>
          <p:nvPr>
            <p:ph type="title"/>
          </p:nvPr>
        </p:nvSpPr>
        <p:spPr/>
        <p:txBody>
          <a:bodyPr/>
          <a:lstStyle/>
          <a:p>
            <a:r>
              <a:rPr lang="en-US" dirty="0"/>
              <a:t>First  Function</a:t>
            </a:r>
          </a:p>
        </p:txBody>
      </p:sp>
      <p:sp>
        <p:nvSpPr>
          <p:cNvPr id="3" name="Content Placeholder 2">
            <a:extLst>
              <a:ext uri="{FF2B5EF4-FFF2-40B4-BE49-F238E27FC236}">
                <a16:creationId xmlns:a16="http://schemas.microsoft.com/office/drawing/2014/main" id="{722B07CD-5F69-4065-A1F9-0E858411D419}"/>
              </a:ext>
            </a:extLst>
          </p:cNvPr>
          <p:cNvSpPr>
            <a:spLocks noGrp="1"/>
          </p:cNvSpPr>
          <p:nvPr>
            <p:ph idx="1"/>
          </p:nvPr>
        </p:nvSpPr>
        <p:spPr>
          <a:xfrm>
            <a:off x="856060" y="2249486"/>
            <a:ext cx="7429499" cy="4456113"/>
          </a:xfrm>
        </p:spPr>
        <p:txBody>
          <a:bodyPr>
            <a:normAutofit fontScale="92500" lnSpcReduction="10000"/>
          </a:bodyPr>
          <a:lstStyle/>
          <a:p>
            <a:r>
              <a:rPr lang="en-US" dirty="0"/>
              <a:t>We will now build our first function.</a:t>
            </a:r>
          </a:p>
          <a:p>
            <a:r>
              <a:rPr lang="en-US" dirty="0"/>
              <a:t>At the prompt enter the following:</a:t>
            </a:r>
          </a:p>
          <a:p>
            <a:pPr marL="0" indent="0">
              <a:buNone/>
            </a:pPr>
            <a:r>
              <a:rPr lang="en-US" dirty="0" err="1"/>
              <a:t>doubleMe</a:t>
            </a:r>
            <a:r>
              <a:rPr lang="en-US" dirty="0"/>
              <a:t> x = x + x</a:t>
            </a:r>
          </a:p>
          <a:p>
            <a:pPr marL="0" indent="0">
              <a:buNone/>
            </a:pPr>
            <a:endParaRPr lang="en-US" dirty="0"/>
          </a:p>
          <a:p>
            <a:r>
              <a:rPr lang="en-US" dirty="0"/>
              <a:t>Then you can invoke it as</a:t>
            </a:r>
          </a:p>
          <a:p>
            <a:pPr marL="0" indent="0">
              <a:buNone/>
            </a:pPr>
            <a:r>
              <a:rPr lang="en-US" dirty="0" err="1"/>
              <a:t>doubleMe</a:t>
            </a:r>
            <a:r>
              <a:rPr lang="en-US" dirty="0"/>
              <a:t> 5 </a:t>
            </a:r>
            <a:r>
              <a:rPr lang="en-US" dirty="0">
                <a:sym typeface="Wingdings" panose="05000000000000000000" pitchFamily="2" charset="2"/>
              </a:rPr>
              <a:t> 10</a:t>
            </a:r>
          </a:p>
          <a:p>
            <a:pPr marL="0" indent="0">
              <a:buNone/>
            </a:pPr>
            <a:endParaRPr lang="en-US" dirty="0">
              <a:sym typeface="Wingdings" panose="05000000000000000000" pitchFamily="2" charset="2"/>
            </a:endParaRPr>
          </a:p>
          <a:p>
            <a:r>
              <a:rPr lang="en-US" dirty="0">
                <a:sym typeface="Wingdings" panose="05000000000000000000" pitchFamily="2" charset="2"/>
              </a:rPr>
              <a:t>Note: functions that you create stay unless you load something else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2540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0FEC-0950-4B2D-96FE-C6390876879D}"/>
              </a:ext>
            </a:extLst>
          </p:cNvPr>
          <p:cNvSpPr>
            <a:spLocks noGrp="1"/>
          </p:cNvSpPr>
          <p:nvPr>
            <p:ph type="title"/>
          </p:nvPr>
        </p:nvSpPr>
        <p:spPr/>
        <p:txBody>
          <a:bodyPr/>
          <a:lstStyle/>
          <a:p>
            <a:r>
              <a:rPr lang="en-US" dirty="0"/>
              <a:t>Second Function</a:t>
            </a:r>
          </a:p>
        </p:txBody>
      </p:sp>
      <p:sp>
        <p:nvSpPr>
          <p:cNvPr id="3" name="Content Placeholder 2">
            <a:extLst>
              <a:ext uri="{FF2B5EF4-FFF2-40B4-BE49-F238E27FC236}">
                <a16:creationId xmlns:a16="http://schemas.microsoft.com/office/drawing/2014/main" id="{BA35EA5D-8AD0-43CE-ACE6-608BC4432A1F}"/>
              </a:ext>
            </a:extLst>
          </p:cNvPr>
          <p:cNvSpPr>
            <a:spLocks noGrp="1"/>
          </p:cNvSpPr>
          <p:nvPr>
            <p:ph idx="1"/>
          </p:nvPr>
        </p:nvSpPr>
        <p:spPr/>
        <p:txBody>
          <a:bodyPr/>
          <a:lstStyle/>
          <a:p>
            <a:r>
              <a:rPr lang="en-US" dirty="0"/>
              <a:t>We will now build a second function with two parameters</a:t>
            </a:r>
          </a:p>
          <a:p>
            <a:r>
              <a:rPr lang="en-US" dirty="0"/>
              <a:t>At the prompt enter the following:</a:t>
            </a:r>
          </a:p>
          <a:p>
            <a:pPr marL="0" indent="0">
              <a:buNone/>
            </a:pPr>
            <a:r>
              <a:rPr lang="en-US" dirty="0" err="1"/>
              <a:t>doubleUs</a:t>
            </a:r>
            <a:r>
              <a:rPr lang="en-US" dirty="0"/>
              <a:t> x y = x * 2 + y * 2</a:t>
            </a:r>
          </a:p>
          <a:p>
            <a:endParaRPr lang="en-US" dirty="0"/>
          </a:p>
          <a:p>
            <a:r>
              <a:rPr lang="en-US" dirty="0"/>
              <a:t>The you invoke it as</a:t>
            </a:r>
          </a:p>
          <a:p>
            <a:pPr marL="0" indent="0">
              <a:buNone/>
            </a:pPr>
            <a:r>
              <a:rPr lang="en-US" dirty="0" err="1"/>
              <a:t>doubleUs</a:t>
            </a:r>
            <a:r>
              <a:rPr lang="en-US" dirty="0"/>
              <a:t> 4 5 </a:t>
            </a:r>
            <a:r>
              <a:rPr lang="en-US" dirty="0">
                <a:sym typeface="Wingdings" panose="05000000000000000000" pitchFamily="2" charset="2"/>
              </a:rPr>
              <a:t> 18</a:t>
            </a:r>
          </a:p>
          <a:p>
            <a:pPr marL="0" indent="0">
              <a:buNone/>
            </a:pPr>
            <a:endParaRPr lang="en-US" dirty="0"/>
          </a:p>
        </p:txBody>
      </p:sp>
    </p:spTree>
    <p:extLst>
      <p:ext uri="{BB962C8B-B14F-4D97-AF65-F5344CB8AC3E}">
        <p14:creationId xmlns:p14="http://schemas.microsoft.com/office/powerpoint/2010/main" val="27516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079E-9D0F-4386-B60B-253F3C7FD5BE}"/>
              </a:ext>
            </a:extLst>
          </p:cNvPr>
          <p:cNvSpPr>
            <a:spLocks noGrp="1"/>
          </p:cNvSpPr>
          <p:nvPr>
            <p:ph type="title"/>
          </p:nvPr>
        </p:nvSpPr>
        <p:spPr/>
        <p:txBody>
          <a:bodyPr/>
          <a:lstStyle/>
          <a:p>
            <a:r>
              <a:rPr lang="en-US" dirty="0"/>
              <a:t>Functions Together</a:t>
            </a:r>
          </a:p>
        </p:txBody>
      </p:sp>
      <p:sp>
        <p:nvSpPr>
          <p:cNvPr id="3" name="Content Placeholder 2">
            <a:extLst>
              <a:ext uri="{FF2B5EF4-FFF2-40B4-BE49-F238E27FC236}">
                <a16:creationId xmlns:a16="http://schemas.microsoft.com/office/drawing/2014/main" id="{070BD488-BD4B-40C7-8302-5FAC04881192}"/>
              </a:ext>
            </a:extLst>
          </p:cNvPr>
          <p:cNvSpPr>
            <a:spLocks noGrp="1"/>
          </p:cNvSpPr>
          <p:nvPr>
            <p:ph idx="1"/>
          </p:nvPr>
        </p:nvSpPr>
        <p:spPr/>
        <p:txBody>
          <a:bodyPr/>
          <a:lstStyle/>
          <a:p>
            <a:r>
              <a:rPr lang="en-US" dirty="0"/>
              <a:t>You can now use these two functions together as follows:</a:t>
            </a:r>
          </a:p>
          <a:p>
            <a:pPr marL="0" indent="0">
              <a:buNone/>
            </a:pPr>
            <a:r>
              <a:rPr lang="fr-FR" dirty="0" err="1"/>
              <a:t>doubleUs</a:t>
            </a:r>
            <a:r>
              <a:rPr lang="fr-FR" dirty="0"/>
              <a:t> 28 88 + </a:t>
            </a:r>
            <a:r>
              <a:rPr lang="fr-FR" dirty="0" err="1"/>
              <a:t>doubleMe</a:t>
            </a:r>
            <a:r>
              <a:rPr lang="fr-FR" dirty="0"/>
              <a:t> 123 </a:t>
            </a:r>
            <a:r>
              <a:rPr lang="fr-FR" dirty="0">
                <a:sym typeface="Wingdings" panose="05000000000000000000" pitchFamily="2" charset="2"/>
              </a:rPr>
              <a:t> 478</a:t>
            </a:r>
          </a:p>
          <a:p>
            <a:pPr marL="0" indent="0">
              <a:buNone/>
            </a:pPr>
            <a:endParaRPr lang="en-US" dirty="0"/>
          </a:p>
        </p:txBody>
      </p:sp>
    </p:spTree>
    <p:extLst>
      <p:ext uri="{BB962C8B-B14F-4D97-AF65-F5344CB8AC3E}">
        <p14:creationId xmlns:p14="http://schemas.microsoft.com/office/powerpoint/2010/main" val="22366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BD61-E228-4F48-9B07-9D58A938D8E5}"/>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A9D193CA-465B-4CE5-9A8B-ADFB6DA7A996}"/>
              </a:ext>
            </a:extLst>
          </p:cNvPr>
          <p:cNvSpPr>
            <a:spLocks noGrp="1"/>
          </p:cNvSpPr>
          <p:nvPr>
            <p:ph idx="1"/>
          </p:nvPr>
        </p:nvSpPr>
        <p:spPr>
          <a:xfrm>
            <a:off x="856060" y="2249486"/>
            <a:ext cx="7429499" cy="4532313"/>
          </a:xfrm>
        </p:spPr>
        <p:txBody>
          <a:bodyPr/>
          <a:lstStyle/>
          <a:p>
            <a:r>
              <a:rPr lang="en-US" dirty="0"/>
              <a:t>There are 8 assignments, each worth 4% of your final grade. The </a:t>
            </a:r>
            <a:r>
              <a:rPr lang="en-US" dirty="0" err="1"/>
              <a:t>webcourse</a:t>
            </a:r>
            <a:r>
              <a:rPr lang="en-US" dirty="0"/>
              <a:t> can be finicky with regards to submission times. For this reason, don’t wait until the last minute. Late assignments will not be accepted for any reason. Above all, do not email me your work.</a:t>
            </a:r>
          </a:p>
        </p:txBody>
      </p:sp>
      <p:graphicFrame>
        <p:nvGraphicFramePr>
          <p:cNvPr id="4" name="Table 3">
            <a:extLst>
              <a:ext uri="{FF2B5EF4-FFF2-40B4-BE49-F238E27FC236}">
                <a16:creationId xmlns:a16="http://schemas.microsoft.com/office/drawing/2014/main" id="{DEE92383-588A-4DB5-B9B2-0257A8510E3D}"/>
              </a:ext>
            </a:extLst>
          </p:cNvPr>
          <p:cNvGraphicFramePr>
            <a:graphicFrameLocks noGrp="1"/>
          </p:cNvGraphicFramePr>
          <p:nvPr>
            <p:extLst>
              <p:ext uri="{D42A27DB-BD31-4B8C-83A1-F6EECF244321}">
                <p14:modId xmlns:p14="http://schemas.microsoft.com/office/powerpoint/2010/main" val="77745759"/>
              </p:ext>
            </p:extLst>
          </p:nvPr>
        </p:nvGraphicFramePr>
        <p:xfrm>
          <a:off x="304800" y="4953000"/>
          <a:ext cx="8382000" cy="1600200"/>
        </p:xfrm>
        <a:graphic>
          <a:graphicData uri="http://schemas.openxmlformats.org/drawingml/2006/table">
            <a:tbl>
              <a:tblPr firstRow="1" bandRow="1">
                <a:tableStyleId>{0E3FDE45-AF77-4B5C-9715-49D594BDF05E}</a:tableStyleId>
              </a:tblPr>
              <a:tblGrid>
                <a:gridCol w="4191000">
                  <a:extLst>
                    <a:ext uri="{9D8B030D-6E8A-4147-A177-3AD203B41FA5}">
                      <a16:colId xmlns:a16="http://schemas.microsoft.com/office/drawing/2014/main" val="2320143014"/>
                    </a:ext>
                  </a:extLst>
                </a:gridCol>
                <a:gridCol w="4191000">
                  <a:extLst>
                    <a:ext uri="{9D8B030D-6E8A-4147-A177-3AD203B41FA5}">
                      <a16:colId xmlns:a16="http://schemas.microsoft.com/office/drawing/2014/main" val="339710232"/>
                    </a:ext>
                  </a:extLst>
                </a:gridCol>
              </a:tblGrid>
              <a:tr h="400050">
                <a:tc>
                  <a:txBody>
                    <a:bodyPr/>
                    <a:lstStyle/>
                    <a:p>
                      <a:r>
                        <a:rPr lang="en-US" sz="1800" b="0" kern="1200" dirty="0">
                          <a:solidFill>
                            <a:schemeClr val="bg1"/>
                          </a:solidFill>
                          <a:effectLst/>
                          <a:latin typeface="+mn-lt"/>
                          <a:ea typeface="+mn-ea"/>
                          <a:cs typeface="+mn-cs"/>
                        </a:rPr>
                        <a:t>Haskell Hello World – 8/27/2017</a:t>
                      </a:r>
                      <a:endParaRPr lang="en-US" b="0" dirty="0">
                        <a:solidFill>
                          <a:schemeClr val="bg1"/>
                        </a:solidFill>
                      </a:endParaRPr>
                    </a:p>
                  </a:txBody>
                  <a:tcPr>
                    <a:solidFill>
                      <a:schemeClr val="accent6">
                        <a:lumMod val="20000"/>
                        <a:lumOff val="80000"/>
                        <a:alpha val="66000"/>
                      </a:schemeClr>
                    </a:solidFill>
                  </a:tcPr>
                </a:tc>
                <a:tc>
                  <a:txBody>
                    <a:bodyPr/>
                    <a:lstStyle/>
                    <a:p>
                      <a:r>
                        <a:rPr lang="en-US" sz="1800" b="0" kern="1200" dirty="0">
                          <a:solidFill>
                            <a:schemeClr val="bg1"/>
                          </a:solidFill>
                          <a:effectLst/>
                          <a:latin typeface="+mn-lt"/>
                          <a:ea typeface="+mn-ea"/>
                          <a:cs typeface="+mn-cs"/>
                        </a:rPr>
                        <a:t>Haskell Math Algorithms – 9/17/2017</a:t>
                      </a:r>
                      <a:endParaRPr lang="en-US" b="0" dirty="0">
                        <a:solidFill>
                          <a:schemeClr val="bg1"/>
                        </a:solidFill>
                      </a:endParaRPr>
                    </a:p>
                  </a:txBody>
                  <a:tcPr>
                    <a:solidFill>
                      <a:schemeClr val="accent6">
                        <a:lumMod val="20000"/>
                        <a:lumOff val="80000"/>
                        <a:alpha val="66000"/>
                      </a:schemeClr>
                    </a:solidFill>
                  </a:tcPr>
                </a:tc>
                <a:extLst>
                  <a:ext uri="{0D108BD9-81ED-4DB2-BD59-A6C34878D82A}">
                    <a16:rowId xmlns:a16="http://schemas.microsoft.com/office/drawing/2014/main" val="210926409"/>
                  </a:ext>
                </a:extLst>
              </a:tr>
              <a:tr h="400050">
                <a:tc>
                  <a:txBody>
                    <a:bodyPr/>
                    <a:lstStyle/>
                    <a:p>
                      <a:r>
                        <a:rPr lang="en-US" sz="1800" kern="1200" dirty="0">
                          <a:solidFill>
                            <a:schemeClr val="bg1"/>
                          </a:solidFill>
                          <a:effectLst/>
                          <a:latin typeface="+mn-lt"/>
                          <a:ea typeface="+mn-ea"/>
                          <a:cs typeface="+mn-cs"/>
                        </a:rPr>
                        <a:t>Haskell Sorts – 9/24/2017</a:t>
                      </a:r>
                      <a:endParaRPr lang="en-US" dirty="0">
                        <a:solidFill>
                          <a:schemeClr val="bg1"/>
                        </a:solidFill>
                      </a:endParaRPr>
                    </a:p>
                  </a:txBody>
                  <a:tcPr>
                    <a:solidFill>
                      <a:schemeClr val="accent6">
                        <a:lumMod val="20000"/>
                        <a:lumOff val="80000"/>
                        <a:alpha val="66000"/>
                      </a:schemeClr>
                    </a:solidFill>
                  </a:tcPr>
                </a:tc>
                <a:tc>
                  <a:txBody>
                    <a:bodyPr/>
                    <a:lstStyle/>
                    <a:p>
                      <a:r>
                        <a:rPr lang="en-US" sz="1800" kern="1200" dirty="0">
                          <a:solidFill>
                            <a:schemeClr val="bg1"/>
                          </a:solidFill>
                          <a:effectLst/>
                          <a:latin typeface="+mn-lt"/>
                          <a:ea typeface="+mn-ea"/>
                          <a:cs typeface="+mn-cs"/>
                        </a:rPr>
                        <a:t>Haskell Caesar Cipher – 10/1/2017</a:t>
                      </a:r>
                      <a:endParaRPr lang="en-US" dirty="0">
                        <a:solidFill>
                          <a:schemeClr val="bg1"/>
                        </a:solidFill>
                      </a:endParaRPr>
                    </a:p>
                  </a:txBody>
                  <a:tcPr>
                    <a:solidFill>
                      <a:schemeClr val="accent6">
                        <a:lumMod val="20000"/>
                        <a:lumOff val="80000"/>
                        <a:alpha val="66000"/>
                      </a:schemeClr>
                    </a:solidFill>
                  </a:tcPr>
                </a:tc>
                <a:extLst>
                  <a:ext uri="{0D108BD9-81ED-4DB2-BD59-A6C34878D82A}">
                    <a16:rowId xmlns:a16="http://schemas.microsoft.com/office/drawing/2014/main" val="3310180224"/>
                  </a:ext>
                </a:extLst>
              </a:tr>
              <a:tr h="400050">
                <a:tc>
                  <a:txBody>
                    <a:bodyPr/>
                    <a:lstStyle/>
                    <a:p>
                      <a:r>
                        <a:rPr lang="en-US" sz="1800" kern="1200" dirty="0">
                          <a:solidFill>
                            <a:schemeClr val="bg1"/>
                          </a:solidFill>
                          <a:effectLst/>
                          <a:latin typeface="+mn-lt"/>
                          <a:ea typeface="+mn-ea"/>
                          <a:cs typeface="+mn-cs"/>
                        </a:rPr>
                        <a:t>R Hello World – 10/22/2017</a:t>
                      </a:r>
                      <a:endParaRPr lang="en-US" dirty="0">
                        <a:solidFill>
                          <a:schemeClr val="bg1"/>
                        </a:solidFill>
                      </a:endParaRPr>
                    </a:p>
                  </a:txBody>
                  <a:tcPr>
                    <a:solidFill>
                      <a:schemeClr val="accent6">
                        <a:lumMod val="20000"/>
                        <a:lumOff val="80000"/>
                        <a:alpha val="66000"/>
                      </a:schemeClr>
                    </a:solidFill>
                  </a:tcPr>
                </a:tc>
                <a:tc>
                  <a:txBody>
                    <a:bodyPr/>
                    <a:lstStyle/>
                    <a:p>
                      <a:r>
                        <a:rPr lang="en-US" sz="1800" kern="1200" dirty="0">
                          <a:solidFill>
                            <a:schemeClr val="bg1"/>
                          </a:solidFill>
                          <a:effectLst/>
                          <a:latin typeface="+mn-lt"/>
                          <a:ea typeface="+mn-ea"/>
                          <a:cs typeface="+mn-cs"/>
                        </a:rPr>
                        <a:t>R Analytics of Large Data – 10/29/2017</a:t>
                      </a:r>
                      <a:endParaRPr lang="en-US" dirty="0">
                        <a:solidFill>
                          <a:schemeClr val="bg1"/>
                        </a:solidFill>
                      </a:endParaRPr>
                    </a:p>
                  </a:txBody>
                  <a:tcPr>
                    <a:solidFill>
                      <a:schemeClr val="accent6">
                        <a:lumMod val="20000"/>
                        <a:lumOff val="80000"/>
                        <a:alpha val="66000"/>
                      </a:schemeClr>
                    </a:solidFill>
                  </a:tcPr>
                </a:tc>
                <a:extLst>
                  <a:ext uri="{0D108BD9-81ED-4DB2-BD59-A6C34878D82A}">
                    <a16:rowId xmlns:a16="http://schemas.microsoft.com/office/drawing/2014/main" val="375533806"/>
                  </a:ext>
                </a:extLst>
              </a:tr>
              <a:tr h="400050">
                <a:tc>
                  <a:txBody>
                    <a:bodyPr/>
                    <a:lstStyle/>
                    <a:p>
                      <a:r>
                        <a:rPr lang="en-US" sz="1800" kern="1200" dirty="0">
                          <a:solidFill>
                            <a:schemeClr val="bg1"/>
                          </a:solidFill>
                          <a:effectLst/>
                          <a:latin typeface="+mn-lt"/>
                          <a:ea typeface="+mn-ea"/>
                          <a:cs typeface="+mn-cs"/>
                        </a:rPr>
                        <a:t>F# Hello World – 11/12/2017</a:t>
                      </a:r>
                      <a:endParaRPr lang="en-US" dirty="0">
                        <a:solidFill>
                          <a:schemeClr val="bg1"/>
                        </a:solidFill>
                      </a:endParaRPr>
                    </a:p>
                  </a:txBody>
                  <a:tcPr>
                    <a:solidFill>
                      <a:schemeClr val="accent6">
                        <a:lumMod val="20000"/>
                        <a:lumOff val="80000"/>
                        <a:alpha val="66000"/>
                      </a:schemeClr>
                    </a:solidFill>
                  </a:tcPr>
                </a:tc>
                <a:tc>
                  <a:txBody>
                    <a:bodyPr/>
                    <a:lstStyle/>
                    <a:p>
                      <a:r>
                        <a:rPr lang="en-US" sz="1800" kern="1200" dirty="0">
                          <a:solidFill>
                            <a:schemeClr val="bg1"/>
                          </a:solidFill>
                          <a:effectLst/>
                          <a:latin typeface="+mn-lt"/>
                          <a:ea typeface="+mn-ea"/>
                          <a:cs typeface="+mn-cs"/>
                        </a:rPr>
                        <a:t>F# Caesar Cipher – 11/19/2017</a:t>
                      </a:r>
                      <a:endParaRPr lang="en-US" dirty="0">
                        <a:solidFill>
                          <a:schemeClr val="bg1"/>
                        </a:solidFill>
                      </a:endParaRPr>
                    </a:p>
                  </a:txBody>
                  <a:tcPr>
                    <a:solidFill>
                      <a:schemeClr val="accent6">
                        <a:lumMod val="20000"/>
                        <a:lumOff val="80000"/>
                        <a:alpha val="66000"/>
                      </a:schemeClr>
                    </a:solidFill>
                  </a:tcPr>
                </a:tc>
                <a:extLst>
                  <a:ext uri="{0D108BD9-81ED-4DB2-BD59-A6C34878D82A}">
                    <a16:rowId xmlns:a16="http://schemas.microsoft.com/office/drawing/2014/main" val="3188795849"/>
                  </a:ext>
                </a:extLst>
              </a:tr>
            </a:tbl>
          </a:graphicData>
        </a:graphic>
      </p:graphicFrame>
    </p:spTree>
    <p:extLst>
      <p:ext uri="{BB962C8B-B14F-4D97-AF65-F5344CB8AC3E}">
        <p14:creationId xmlns:p14="http://schemas.microsoft.com/office/powerpoint/2010/main" val="983316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DC35-7CCA-4EE7-9EBE-3CB20FD36FEE}"/>
              </a:ext>
            </a:extLst>
          </p:cNvPr>
          <p:cNvSpPr>
            <a:spLocks noGrp="1"/>
          </p:cNvSpPr>
          <p:nvPr>
            <p:ph type="title"/>
          </p:nvPr>
        </p:nvSpPr>
        <p:spPr/>
        <p:txBody>
          <a:bodyPr/>
          <a:lstStyle/>
          <a:p>
            <a:r>
              <a:rPr lang="en-US" dirty="0"/>
              <a:t>Conditionals In Functions</a:t>
            </a:r>
          </a:p>
        </p:txBody>
      </p:sp>
      <p:sp>
        <p:nvSpPr>
          <p:cNvPr id="3" name="Content Placeholder 2">
            <a:extLst>
              <a:ext uri="{FF2B5EF4-FFF2-40B4-BE49-F238E27FC236}">
                <a16:creationId xmlns:a16="http://schemas.microsoft.com/office/drawing/2014/main" id="{66FA1EE5-44A1-4919-99A0-9AE01EC558DF}"/>
              </a:ext>
            </a:extLst>
          </p:cNvPr>
          <p:cNvSpPr>
            <a:spLocks noGrp="1"/>
          </p:cNvSpPr>
          <p:nvPr>
            <p:ph idx="1"/>
          </p:nvPr>
        </p:nvSpPr>
        <p:spPr>
          <a:xfrm>
            <a:off x="856060" y="2249486"/>
            <a:ext cx="7429499" cy="4151313"/>
          </a:xfrm>
        </p:spPr>
        <p:txBody>
          <a:bodyPr>
            <a:normAutofit/>
          </a:bodyPr>
          <a:lstStyle/>
          <a:p>
            <a:r>
              <a:rPr lang="en-US" dirty="0"/>
              <a:t>You can use conditionals in functions as follows:</a:t>
            </a:r>
          </a:p>
          <a:p>
            <a:pPr marL="0" indent="0">
              <a:buNone/>
            </a:pPr>
            <a:r>
              <a:rPr lang="en-US" dirty="0" err="1"/>
              <a:t>doubleSmallNumber</a:t>
            </a:r>
            <a:r>
              <a:rPr lang="en-US" dirty="0"/>
              <a:t> x = if x &gt; 100 then x else x * 2</a:t>
            </a:r>
          </a:p>
          <a:p>
            <a:pPr marL="0" indent="0">
              <a:buNone/>
            </a:pPr>
            <a:endParaRPr lang="en-US" dirty="0"/>
          </a:p>
          <a:p>
            <a:pPr marL="0" indent="0">
              <a:buNone/>
            </a:pPr>
            <a:r>
              <a:rPr lang="en-US" dirty="0" err="1"/>
              <a:t>doubleSmallNumber</a:t>
            </a:r>
            <a:r>
              <a:rPr lang="en-US" dirty="0"/>
              <a:t> 3 </a:t>
            </a:r>
            <a:r>
              <a:rPr lang="en-US" dirty="0">
                <a:sym typeface="Wingdings" panose="05000000000000000000" pitchFamily="2" charset="2"/>
              </a:rPr>
              <a:t> 6</a:t>
            </a:r>
          </a:p>
          <a:p>
            <a:pPr marL="0" indent="0">
              <a:buNone/>
            </a:pPr>
            <a:r>
              <a:rPr lang="en-US" dirty="0" err="1">
                <a:sym typeface="Wingdings" panose="05000000000000000000" pitchFamily="2" charset="2"/>
              </a:rPr>
              <a:t>doubleSmallNumber</a:t>
            </a:r>
            <a:r>
              <a:rPr lang="en-US" dirty="0">
                <a:sym typeface="Wingdings" panose="05000000000000000000" pitchFamily="2" charset="2"/>
              </a:rPr>
              <a:t> 500  500</a:t>
            </a:r>
          </a:p>
          <a:p>
            <a:pPr marL="0" indent="0">
              <a:buNone/>
            </a:pPr>
            <a:endParaRPr lang="en-US" dirty="0"/>
          </a:p>
          <a:p>
            <a:pPr marL="0" indent="0">
              <a:buNone/>
            </a:pPr>
            <a:r>
              <a:rPr lang="en-US" dirty="0"/>
              <a:t>Note: you must have an else</a:t>
            </a:r>
          </a:p>
          <a:p>
            <a:pPr marL="0" indent="0">
              <a:buNone/>
            </a:pPr>
            <a:endParaRPr lang="en-US" dirty="0"/>
          </a:p>
        </p:txBody>
      </p:sp>
    </p:spTree>
    <p:extLst>
      <p:ext uri="{BB962C8B-B14F-4D97-AF65-F5344CB8AC3E}">
        <p14:creationId xmlns:p14="http://schemas.microsoft.com/office/powerpoint/2010/main" val="4003141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1E08-9020-4DAE-8427-D5DB3D5C275C}"/>
              </a:ext>
            </a:extLst>
          </p:cNvPr>
          <p:cNvSpPr>
            <a:spLocks noGrp="1"/>
          </p:cNvSpPr>
          <p:nvPr>
            <p:ph type="title"/>
          </p:nvPr>
        </p:nvSpPr>
        <p:spPr/>
        <p:txBody>
          <a:bodyPr/>
          <a:lstStyle/>
          <a:p>
            <a:r>
              <a:rPr lang="en-US" dirty="0"/>
              <a:t>Clarifications</a:t>
            </a:r>
          </a:p>
        </p:txBody>
      </p:sp>
      <p:sp>
        <p:nvSpPr>
          <p:cNvPr id="3" name="Content Placeholder 2">
            <a:extLst>
              <a:ext uri="{FF2B5EF4-FFF2-40B4-BE49-F238E27FC236}">
                <a16:creationId xmlns:a16="http://schemas.microsoft.com/office/drawing/2014/main" id="{327BCF13-3EBF-4189-B55D-38DC7820928C}"/>
              </a:ext>
            </a:extLst>
          </p:cNvPr>
          <p:cNvSpPr>
            <a:spLocks noGrp="1"/>
          </p:cNvSpPr>
          <p:nvPr>
            <p:ph idx="1"/>
          </p:nvPr>
        </p:nvSpPr>
        <p:spPr>
          <a:xfrm>
            <a:off x="457200" y="2249487"/>
            <a:ext cx="8382000" cy="3541714"/>
          </a:xfrm>
        </p:spPr>
        <p:txBody>
          <a:bodyPr/>
          <a:lstStyle/>
          <a:p>
            <a:r>
              <a:rPr lang="en-US" dirty="0"/>
              <a:t>The following two functions will return different results:</a:t>
            </a:r>
          </a:p>
          <a:p>
            <a:pPr marL="0" indent="0">
              <a:buNone/>
            </a:pPr>
            <a:r>
              <a:rPr lang="en-US" dirty="0"/>
              <a:t>doubleSmallNumber2 x = (</a:t>
            </a:r>
            <a:r>
              <a:rPr lang="en-US" b="1" dirty="0"/>
              <a:t>if</a:t>
            </a:r>
            <a:r>
              <a:rPr lang="en-US" dirty="0"/>
              <a:t> x &gt; 100 </a:t>
            </a:r>
            <a:r>
              <a:rPr lang="en-US" b="1" dirty="0"/>
              <a:t>then</a:t>
            </a:r>
            <a:r>
              <a:rPr lang="en-US" dirty="0"/>
              <a:t> x </a:t>
            </a:r>
            <a:r>
              <a:rPr lang="en-US" b="1" dirty="0"/>
              <a:t>else</a:t>
            </a:r>
            <a:r>
              <a:rPr lang="en-US" dirty="0"/>
              <a:t> x*2) + 1</a:t>
            </a:r>
          </a:p>
          <a:p>
            <a:pPr marL="0" indent="0">
              <a:buNone/>
            </a:pPr>
            <a:r>
              <a:rPr lang="en-US" dirty="0"/>
              <a:t>doubleSmallNumber3 x = </a:t>
            </a:r>
            <a:r>
              <a:rPr lang="en-US" b="1" dirty="0"/>
              <a:t>if</a:t>
            </a:r>
            <a:r>
              <a:rPr lang="en-US" dirty="0"/>
              <a:t> x &gt; 100 </a:t>
            </a:r>
            <a:r>
              <a:rPr lang="en-US" b="1" dirty="0"/>
              <a:t>then</a:t>
            </a:r>
            <a:r>
              <a:rPr lang="en-US" dirty="0"/>
              <a:t> x </a:t>
            </a:r>
            <a:r>
              <a:rPr lang="en-US" b="1" dirty="0"/>
              <a:t>else</a:t>
            </a:r>
            <a:r>
              <a:rPr lang="en-US" dirty="0"/>
              <a:t> x*2 + 1</a:t>
            </a:r>
          </a:p>
          <a:p>
            <a:pPr marL="0" indent="0">
              <a:buNone/>
            </a:pPr>
            <a:endParaRPr lang="en-US" dirty="0"/>
          </a:p>
          <a:p>
            <a:r>
              <a:rPr lang="en-US" dirty="0"/>
              <a:t>Why?</a:t>
            </a:r>
          </a:p>
        </p:txBody>
      </p:sp>
    </p:spTree>
    <p:extLst>
      <p:ext uri="{BB962C8B-B14F-4D97-AF65-F5344CB8AC3E}">
        <p14:creationId xmlns:p14="http://schemas.microsoft.com/office/powerpoint/2010/main" val="1197107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F11B-A1B7-4278-A5FD-DF534493DF76}"/>
              </a:ext>
            </a:extLst>
          </p:cNvPr>
          <p:cNvSpPr>
            <a:spLocks noGrp="1"/>
          </p:cNvSpPr>
          <p:nvPr>
            <p:ph type="title"/>
          </p:nvPr>
        </p:nvSpPr>
        <p:spPr/>
        <p:txBody>
          <a:bodyPr/>
          <a:lstStyle/>
          <a:p>
            <a:r>
              <a:rPr lang="en-US" dirty="0"/>
              <a:t>Function Names</a:t>
            </a:r>
          </a:p>
        </p:txBody>
      </p:sp>
      <p:sp>
        <p:nvSpPr>
          <p:cNvPr id="3" name="Content Placeholder 2">
            <a:extLst>
              <a:ext uri="{FF2B5EF4-FFF2-40B4-BE49-F238E27FC236}">
                <a16:creationId xmlns:a16="http://schemas.microsoft.com/office/drawing/2014/main" id="{C627B919-AF70-481B-9FF4-E999596DB174}"/>
              </a:ext>
            </a:extLst>
          </p:cNvPr>
          <p:cNvSpPr>
            <a:spLocks noGrp="1"/>
          </p:cNvSpPr>
          <p:nvPr>
            <p:ph idx="1"/>
          </p:nvPr>
        </p:nvSpPr>
        <p:spPr/>
        <p:txBody>
          <a:bodyPr/>
          <a:lstStyle/>
          <a:p>
            <a:r>
              <a:rPr lang="en-US" dirty="0"/>
              <a:t>Function names can’t start with capital letters.</a:t>
            </a:r>
          </a:p>
          <a:p>
            <a:endParaRPr lang="en-US" dirty="0"/>
          </a:p>
          <a:p>
            <a:r>
              <a:rPr lang="en-US" dirty="0"/>
              <a:t>Function names can have a single quote as follows:</a:t>
            </a:r>
          </a:p>
          <a:p>
            <a:pPr marL="0" indent="0">
              <a:buNone/>
            </a:pPr>
            <a:r>
              <a:rPr lang="en-US" dirty="0" err="1"/>
              <a:t>don'tHateMe</a:t>
            </a:r>
            <a:r>
              <a:rPr lang="en-US" dirty="0"/>
              <a:t> x = x * 3</a:t>
            </a:r>
          </a:p>
        </p:txBody>
      </p:sp>
    </p:spTree>
    <p:extLst>
      <p:ext uri="{BB962C8B-B14F-4D97-AF65-F5344CB8AC3E}">
        <p14:creationId xmlns:p14="http://schemas.microsoft.com/office/powerpoint/2010/main" val="3253342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5E32-4BC2-4289-9A1B-A88C033AF5B8}"/>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2D16EF1D-1CDE-4D7A-90AD-33A2292C3AC8}"/>
              </a:ext>
            </a:extLst>
          </p:cNvPr>
          <p:cNvSpPr>
            <a:spLocks noGrp="1"/>
          </p:cNvSpPr>
          <p:nvPr>
            <p:ph idx="1"/>
          </p:nvPr>
        </p:nvSpPr>
        <p:spPr/>
        <p:txBody>
          <a:bodyPr/>
          <a:lstStyle/>
          <a:p>
            <a:r>
              <a:rPr lang="en-US" dirty="0"/>
              <a:t>In Haskell, lists are a homogenous data structure. It stores several elements of the same type.</a:t>
            </a:r>
          </a:p>
          <a:p>
            <a:r>
              <a:rPr lang="en-US" dirty="0"/>
              <a:t>Strings are specialized lists.</a:t>
            </a:r>
          </a:p>
          <a:p>
            <a:pPr marL="0" indent="0">
              <a:buNone/>
            </a:pPr>
            <a:endParaRPr lang="en-US" dirty="0"/>
          </a:p>
          <a:p>
            <a:pPr marL="0" indent="0">
              <a:buNone/>
            </a:pPr>
            <a:r>
              <a:rPr lang="en-US" dirty="0"/>
              <a:t>fib = [1,1,2,3,5,8,13]</a:t>
            </a:r>
          </a:p>
          <a:p>
            <a:pPr marL="0" indent="0">
              <a:buNone/>
            </a:pPr>
            <a:r>
              <a:rPr lang="en-US" dirty="0"/>
              <a:t>name = ['R','</a:t>
            </a:r>
            <a:r>
              <a:rPr lang="en-US" dirty="0" err="1"/>
              <a:t>i</a:t>
            </a:r>
            <a:r>
              <a:rPr lang="en-US" dirty="0"/>
              <a:t>','</a:t>
            </a:r>
            <a:r>
              <a:rPr lang="en-US" dirty="0" err="1"/>
              <a:t>c','k</a:t>
            </a:r>
            <a:r>
              <a:rPr lang="en-US" dirty="0"/>
              <a:t>']</a:t>
            </a:r>
          </a:p>
        </p:txBody>
      </p:sp>
    </p:spTree>
    <p:extLst>
      <p:ext uri="{BB962C8B-B14F-4D97-AF65-F5344CB8AC3E}">
        <p14:creationId xmlns:p14="http://schemas.microsoft.com/office/powerpoint/2010/main" val="220333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B319-60C2-4AD6-A79C-C92FF102B353}"/>
              </a:ext>
            </a:extLst>
          </p:cNvPr>
          <p:cNvSpPr>
            <a:spLocks noGrp="1"/>
          </p:cNvSpPr>
          <p:nvPr>
            <p:ph type="title"/>
          </p:nvPr>
        </p:nvSpPr>
        <p:spPr/>
        <p:txBody>
          <a:bodyPr/>
          <a:lstStyle/>
          <a:p>
            <a:r>
              <a:rPr lang="en-US" dirty="0"/>
              <a:t>Adding lists and Strings</a:t>
            </a:r>
          </a:p>
        </p:txBody>
      </p:sp>
      <p:sp>
        <p:nvSpPr>
          <p:cNvPr id="3" name="Content Placeholder 2">
            <a:extLst>
              <a:ext uri="{FF2B5EF4-FFF2-40B4-BE49-F238E27FC236}">
                <a16:creationId xmlns:a16="http://schemas.microsoft.com/office/drawing/2014/main" id="{1BC590BA-4A43-4BBC-B66E-BBC8A5BA0B17}"/>
              </a:ext>
            </a:extLst>
          </p:cNvPr>
          <p:cNvSpPr>
            <a:spLocks noGrp="1"/>
          </p:cNvSpPr>
          <p:nvPr>
            <p:ph idx="1"/>
          </p:nvPr>
        </p:nvSpPr>
        <p:spPr>
          <a:xfrm>
            <a:off x="856060" y="2249486"/>
            <a:ext cx="7429499" cy="4227513"/>
          </a:xfrm>
        </p:spPr>
        <p:txBody>
          <a:bodyPr>
            <a:normAutofit lnSpcReduction="10000"/>
          </a:bodyPr>
          <a:lstStyle/>
          <a:p>
            <a:r>
              <a:rPr lang="en-US" dirty="0"/>
              <a:t>You can add lists and strings as follows:</a:t>
            </a:r>
          </a:p>
          <a:p>
            <a:pPr marL="0" indent="0">
              <a:buNone/>
            </a:pPr>
            <a:r>
              <a:rPr lang="en-US" dirty="0"/>
              <a:t>"Rick" ++ " " ++ "Leinecker“ </a:t>
            </a:r>
            <a:r>
              <a:rPr lang="en-US" dirty="0">
                <a:sym typeface="Wingdings" panose="05000000000000000000" pitchFamily="2" charset="2"/>
              </a:rPr>
              <a:t> "Rick Leinecker"</a:t>
            </a:r>
            <a:endParaRPr lang="en-US" dirty="0"/>
          </a:p>
          <a:p>
            <a:pPr marL="0" indent="0">
              <a:buNone/>
            </a:pPr>
            <a:r>
              <a:rPr lang="en-US" dirty="0"/>
              <a:t>[1,2,3,4] ++ [95,96,97,98] </a:t>
            </a:r>
            <a:r>
              <a:rPr lang="en-US" dirty="0">
                <a:sym typeface="Wingdings" panose="05000000000000000000" pitchFamily="2" charset="2"/>
              </a:rPr>
              <a:t> [1,2,3,4,95,96,97,98]</a:t>
            </a:r>
            <a:endParaRPr lang="en-US" dirty="0"/>
          </a:p>
          <a:p>
            <a:pPr marL="0" indent="0">
              <a:buNone/>
            </a:pPr>
            <a:r>
              <a:rPr lang="en-US" dirty="0"/>
              <a:t>['</a:t>
            </a:r>
            <a:r>
              <a:rPr lang="en-US" dirty="0" err="1"/>
              <a:t>t','e</a:t>
            </a:r>
            <a:r>
              <a:rPr lang="en-US" dirty="0"/>
              <a:t>'] ++ ['</a:t>
            </a:r>
            <a:r>
              <a:rPr lang="en-US" dirty="0" err="1"/>
              <a:t>s','t</a:t>
            </a:r>
            <a:r>
              <a:rPr lang="en-US" dirty="0"/>
              <a:t>'] </a:t>
            </a:r>
            <a:r>
              <a:rPr lang="en-US" dirty="0">
                <a:sym typeface="Wingdings" panose="05000000000000000000" pitchFamily="2" charset="2"/>
              </a:rPr>
              <a:t> "test"</a:t>
            </a:r>
            <a:endParaRPr lang="en-US" dirty="0"/>
          </a:p>
          <a:p>
            <a:pPr marL="0" indent="0">
              <a:buNone/>
            </a:pPr>
            <a:endParaRPr lang="en-US" dirty="0"/>
          </a:p>
          <a:p>
            <a:pPr marL="0" indent="0">
              <a:buNone/>
            </a:pPr>
            <a:r>
              <a:rPr lang="en-US" dirty="0"/>
              <a:t>For better performance on prepending a single value in front of long lists use the following:</a:t>
            </a:r>
          </a:p>
          <a:p>
            <a:pPr marL="0" indent="0">
              <a:buNone/>
            </a:pPr>
            <a:r>
              <a:rPr lang="en-US" dirty="0"/>
              <a:t>'A':" SMALL CAT" </a:t>
            </a:r>
            <a:r>
              <a:rPr lang="en-US" dirty="0">
                <a:sym typeface="Wingdings" panose="05000000000000000000" pitchFamily="2" charset="2"/>
              </a:rPr>
              <a:t> "A SMALL CAT"</a:t>
            </a:r>
            <a:endParaRPr lang="en-US" dirty="0"/>
          </a:p>
        </p:txBody>
      </p:sp>
    </p:spTree>
    <p:extLst>
      <p:ext uri="{BB962C8B-B14F-4D97-AF65-F5344CB8AC3E}">
        <p14:creationId xmlns:p14="http://schemas.microsoft.com/office/powerpoint/2010/main" val="3454983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6A19-8781-4A9C-9BC0-324865007C79}"/>
              </a:ext>
            </a:extLst>
          </p:cNvPr>
          <p:cNvSpPr>
            <a:spLocks noGrp="1"/>
          </p:cNvSpPr>
          <p:nvPr>
            <p:ph type="title"/>
          </p:nvPr>
        </p:nvSpPr>
        <p:spPr/>
        <p:txBody>
          <a:bodyPr/>
          <a:lstStyle/>
          <a:p>
            <a:r>
              <a:rPr lang="en-US" dirty="0"/>
              <a:t>Getting Sub Element of String Or List</a:t>
            </a:r>
          </a:p>
        </p:txBody>
      </p:sp>
      <p:sp>
        <p:nvSpPr>
          <p:cNvPr id="3" name="Content Placeholder 2">
            <a:extLst>
              <a:ext uri="{FF2B5EF4-FFF2-40B4-BE49-F238E27FC236}">
                <a16:creationId xmlns:a16="http://schemas.microsoft.com/office/drawing/2014/main" id="{7646417E-649C-4B75-8A49-2E27BF9C3A0A}"/>
              </a:ext>
            </a:extLst>
          </p:cNvPr>
          <p:cNvSpPr>
            <a:spLocks noGrp="1"/>
          </p:cNvSpPr>
          <p:nvPr>
            <p:ph idx="1"/>
          </p:nvPr>
        </p:nvSpPr>
        <p:spPr/>
        <p:txBody>
          <a:bodyPr/>
          <a:lstStyle/>
          <a:p>
            <a:r>
              <a:rPr lang="en-US" dirty="0"/>
              <a:t>You can get a sub element from a string or list as follows:</a:t>
            </a:r>
          </a:p>
          <a:p>
            <a:pPr marL="0" indent="0">
              <a:buNone/>
            </a:pPr>
            <a:r>
              <a:rPr lang="en-US" dirty="0"/>
              <a:t>"Rick Leinecker" !! 5 </a:t>
            </a:r>
            <a:r>
              <a:rPr lang="en-US" dirty="0">
                <a:sym typeface="Wingdings" panose="05000000000000000000" pitchFamily="2" charset="2"/>
              </a:rPr>
              <a:t> 'L’</a:t>
            </a:r>
          </a:p>
          <a:p>
            <a:pPr marL="0" indent="0">
              <a:buNone/>
            </a:pPr>
            <a:r>
              <a:rPr lang="en-US" dirty="0"/>
              <a:t>[9,11,23,34,56,66,77,88,99] !! 3 </a:t>
            </a:r>
            <a:r>
              <a:rPr lang="en-US" dirty="0">
                <a:sym typeface="Wingdings" panose="05000000000000000000" pitchFamily="2" charset="2"/>
              </a:rPr>
              <a:t> 34</a:t>
            </a:r>
          </a:p>
          <a:p>
            <a:pPr marL="0" indent="0">
              <a:buNone/>
            </a:pPr>
            <a:endParaRPr lang="en-US" dirty="0"/>
          </a:p>
        </p:txBody>
      </p:sp>
    </p:spTree>
    <p:extLst>
      <p:ext uri="{BB962C8B-B14F-4D97-AF65-F5344CB8AC3E}">
        <p14:creationId xmlns:p14="http://schemas.microsoft.com/office/powerpoint/2010/main" val="1131286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5218-70F7-4D8C-95BC-2B90433A19C3}"/>
              </a:ext>
            </a:extLst>
          </p:cNvPr>
          <p:cNvSpPr>
            <a:spLocks noGrp="1"/>
          </p:cNvSpPr>
          <p:nvPr>
            <p:ph type="title"/>
          </p:nvPr>
        </p:nvSpPr>
        <p:spPr/>
        <p:txBody>
          <a:bodyPr/>
          <a:lstStyle/>
          <a:p>
            <a:r>
              <a:rPr lang="en-US" dirty="0"/>
              <a:t>Lists of Lists</a:t>
            </a:r>
          </a:p>
        </p:txBody>
      </p:sp>
      <p:sp>
        <p:nvSpPr>
          <p:cNvPr id="3" name="Content Placeholder 2">
            <a:extLst>
              <a:ext uri="{FF2B5EF4-FFF2-40B4-BE49-F238E27FC236}">
                <a16:creationId xmlns:a16="http://schemas.microsoft.com/office/drawing/2014/main" id="{1D84899C-EFFE-4F68-97D8-18FAB19EF952}"/>
              </a:ext>
            </a:extLst>
          </p:cNvPr>
          <p:cNvSpPr>
            <a:spLocks noGrp="1"/>
          </p:cNvSpPr>
          <p:nvPr>
            <p:ph idx="1"/>
          </p:nvPr>
        </p:nvSpPr>
        <p:spPr>
          <a:xfrm>
            <a:off x="856060" y="2249486"/>
            <a:ext cx="7429499" cy="4075113"/>
          </a:xfrm>
        </p:spPr>
        <p:txBody>
          <a:bodyPr>
            <a:normAutofit fontScale="92500" lnSpcReduction="10000"/>
          </a:bodyPr>
          <a:lstStyle/>
          <a:p>
            <a:r>
              <a:rPr lang="en-US" dirty="0"/>
              <a:t>Lists can contain lists as follows:</a:t>
            </a:r>
          </a:p>
          <a:p>
            <a:pPr marL="0" indent="0">
              <a:buNone/>
            </a:pPr>
            <a:r>
              <a:rPr lang="pl-PL" dirty="0"/>
              <a:t>b = [[1,2,3,4],[5,3,3,3],[1,2,2,3,4],[1,2,3]]</a:t>
            </a:r>
            <a:endParaRPr lang="en-US" dirty="0"/>
          </a:p>
          <a:p>
            <a:pPr marL="0" indent="0">
              <a:buNone/>
            </a:pPr>
            <a:r>
              <a:rPr lang="en-US" dirty="0"/>
              <a:t>b ++ [[1,1,1,1]]</a:t>
            </a:r>
          </a:p>
          <a:p>
            <a:pPr marL="0" indent="0">
              <a:buNone/>
            </a:pPr>
            <a:r>
              <a:rPr lang="en-US" dirty="0"/>
              <a:t>[[1,2,3,4],[5,3,3,3],[1,2,2,3,4],[1,2,3],[1,1,1,1]]</a:t>
            </a:r>
          </a:p>
          <a:p>
            <a:pPr marL="0" indent="0">
              <a:buNone/>
            </a:pPr>
            <a:r>
              <a:rPr lang="en-US" dirty="0"/>
              <a:t>[6,6,6]:b </a:t>
            </a:r>
          </a:p>
          <a:p>
            <a:pPr marL="0" indent="0">
              <a:buNone/>
            </a:pPr>
            <a:r>
              <a:rPr lang="en-US" dirty="0"/>
              <a:t>[[6,6,6],[1,2,3,4],[5,3,3,3],[1,2,2,3,4],[1,2,3]]</a:t>
            </a:r>
          </a:p>
          <a:p>
            <a:pPr marL="0" indent="0">
              <a:buNone/>
            </a:pPr>
            <a:r>
              <a:rPr lang="en-US" dirty="0"/>
              <a:t>b !! 2</a:t>
            </a:r>
          </a:p>
          <a:p>
            <a:pPr marL="0" indent="0">
              <a:buNone/>
            </a:pPr>
            <a:r>
              <a:rPr lang="en-US" dirty="0"/>
              <a:t>[1,2,2,3,4]</a:t>
            </a:r>
          </a:p>
        </p:txBody>
      </p:sp>
    </p:spTree>
    <p:extLst>
      <p:ext uri="{BB962C8B-B14F-4D97-AF65-F5344CB8AC3E}">
        <p14:creationId xmlns:p14="http://schemas.microsoft.com/office/powerpoint/2010/main" val="758818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87F9-B2C4-4A16-8449-F22422BD7770}"/>
              </a:ext>
            </a:extLst>
          </p:cNvPr>
          <p:cNvSpPr>
            <a:spLocks noGrp="1"/>
          </p:cNvSpPr>
          <p:nvPr>
            <p:ph type="title"/>
          </p:nvPr>
        </p:nvSpPr>
        <p:spPr/>
        <p:txBody>
          <a:bodyPr/>
          <a:lstStyle/>
          <a:p>
            <a:r>
              <a:rPr lang="en-US" dirty="0"/>
              <a:t>Compare Lists</a:t>
            </a:r>
          </a:p>
        </p:txBody>
      </p:sp>
      <p:sp>
        <p:nvSpPr>
          <p:cNvPr id="3" name="Content Placeholder 2">
            <a:extLst>
              <a:ext uri="{FF2B5EF4-FFF2-40B4-BE49-F238E27FC236}">
                <a16:creationId xmlns:a16="http://schemas.microsoft.com/office/drawing/2014/main" id="{E98052DC-EEAC-43E6-B7A0-1550464F2E95}"/>
              </a:ext>
            </a:extLst>
          </p:cNvPr>
          <p:cNvSpPr>
            <a:spLocks noGrp="1"/>
          </p:cNvSpPr>
          <p:nvPr>
            <p:ph idx="1"/>
          </p:nvPr>
        </p:nvSpPr>
        <p:spPr>
          <a:xfrm>
            <a:off x="856060" y="2249486"/>
            <a:ext cx="7429499" cy="4303713"/>
          </a:xfrm>
        </p:spPr>
        <p:txBody>
          <a:bodyPr>
            <a:normAutofit fontScale="92500" lnSpcReduction="10000"/>
          </a:bodyPr>
          <a:lstStyle/>
          <a:p>
            <a:r>
              <a:rPr lang="en-US" dirty="0"/>
              <a:t>When using </a:t>
            </a:r>
            <a:r>
              <a:rPr lang="en-US" b="1" dirty="0"/>
              <a:t>&lt;</a:t>
            </a:r>
            <a:r>
              <a:rPr lang="en-US" dirty="0"/>
              <a:t>, </a:t>
            </a:r>
            <a:r>
              <a:rPr lang="en-US" b="1" dirty="0"/>
              <a:t>&lt;=</a:t>
            </a:r>
            <a:r>
              <a:rPr lang="en-US" dirty="0"/>
              <a:t>, </a:t>
            </a:r>
            <a:r>
              <a:rPr lang="en-US" b="1" dirty="0"/>
              <a:t>&gt;</a:t>
            </a:r>
            <a:r>
              <a:rPr lang="en-US" dirty="0"/>
              <a:t> and </a:t>
            </a:r>
            <a:r>
              <a:rPr lang="en-US" b="1" dirty="0"/>
              <a:t>&gt;=</a:t>
            </a:r>
            <a:r>
              <a:rPr lang="en-US" dirty="0"/>
              <a:t> to compare lists, they are compared in lexicographical order. </a:t>
            </a:r>
          </a:p>
          <a:p>
            <a:r>
              <a:rPr lang="en-US" dirty="0"/>
              <a:t>First the heads are compared. </a:t>
            </a:r>
          </a:p>
          <a:p>
            <a:r>
              <a:rPr lang="en-US" dirty="0"/>
              <a:t>If they are equal then the second elements are compared, etc.</a:t>
            </a:r>
          </a:p>
          <a:p>
            <a:pPr marL="0" indent="0" fontAlgn="base">
              <a:buNone/>
            </a:pPr>
            <a:r>
              <a:rPr lang="en-US" dirty="0"/>
              <a:t>[3,2,1] &gt; [2,1,0]   </a:t>
            </a:r>
            <a:r>
              <a:rPr lang="en-US" dirty="0">
                <a:sym typeface="Wingdings" panose="05000000000000000000" pitchFamily="2" charset="2"/>
              </a:rPr>
              <a:t> True</a:t>
            </a:r>
            <a:endParaRPr lang="en-US" dirty="0"/>
          </a:p>
          <a:p>
            <a:pPr marL="0" indent="0" fontAlgn="base">
              <a:buNone/>
            </a:pPr>
            <a:r>
              <a:rPr lang="en-US" dirty="0"/>
              <a:t>[3,2,1] &gt; [2,10,100]  </a:t>
            </a:r>
            <a:r>
              <a:rPr lang="en-US" dirty="0">
                <a:sym typeface="Wingdings" panose="05000000000000000000" pitchFamily="2" charset="2"/>
              </a:rPr>
              <a:t> True</a:t>
            </a:r>
            <a:endParaRPr lang="en-US" dirty="0"/>
          </a:p>
          <a:p>
            <a:pPr marL="0" indent="0" fontAlgn="base">
              <a:buNone/>
            </a:pPr>
            <a:r>
              <a:rPr lang="en-US" dirty="0"/>
              <a:t>[3,4,2] &gt; [3,4]  </a:t>
            </a:r>
            <a:r>
              <a:rPr lang="en-US" dirty="0">
                <a:sym typeface="Wingdings" panose="05000000000000000000" pitchFamily="2" charset="2"/>
              </a:rPr>
              <a:t> True</a:t>
            </a:r>
            <a:endParaRPr lang="en-US" dirty="0"/>
          </a:p>
          <a:p>
            <a:pPr marL="0" indent="0" fontAlgn="base">
              <a:buNone/>
            </a:pPr>
            <a:r>
              <a:rPr lang="en-US" dirty="0"/>
              <a:t>[3,4,2] &gt; [2,4]  </a:t>
            </a:r>
            <a:r>
              <a:rPr lang="en-US" dirty="0">
                <a:sym typeface="Wingdings" panose="05000000000000000000" pitchFamily="2" charset="2"/>
              </a:rPr>
              <a:t> True</a:t>
            </a:r>
            <a:endParaRPr lang="en-US" dirty="0"/>
          </a:p>
          <a:p>
            <a:pPr marL="0" indent="0" fontAlgn="base">
              <a:buNone/>
            </a:pPr>
            <a:r>
              <a:rPr lang="en-US" dirty="0"/>
              <a:t>[3,4,2] == [3,4,2]  </a:t>
            </a:r>
            <a:r>
              <a:rPr lang="en-US" dirty="0">
                <a:sym typeface="Wingdings" panose="05000000000000000000" pitchFamily="2" charset="2"/>
              </a:rPr>
              <a:t> True</a:t>
            </a:r>
            <a:endParaRPr lang="en-US" dirty="0"/>
          </a:p>
          <a:p>
            <a:pPr marL="0" indent="0">
              <a:buNone/>
            </a:pPr>
            <a:endParaRPr lang="en-US" dirty="0"/>
          </a:p>
        </p:txBody>
      </p:sp>
    </p:spTree>
    <p:extLst>
      <p:ext uri="{BB962C8B-B14F-4D97-AF65-F5344CB8AC3E}">
        <p14:creationId xmlns:p14="http://schemas.microsoft.com/office/powerpoint/2010/main" val="103878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A1A4-771E-4AC3-91B0-BE0C34CB87C8}"/>
              </a:ext>
            </a:extLst>
          </p:cNvPr>
          <p:cNvSpPr>
            <a:spLocks noGrp="1"/>
          </p:cNvSpPr>
          <p:nvPr>
            <p:ph type="title"/>
          </p:nvPr>
        </p:nvSpPr>
        <p:spPr>
          <a:xfrm>
            <a:off x="838200" y="15536"/>
            <a:ext cx="7429499" cy="1478570"/>
          </a:xfrm>
        </p:spPr>
        <p:txBody>
          <a:bodyPr/>
          <a:lstStyle/>
          <a:p>
            <a:r>
              <a:rPr lang="en-US" dirty="0"/>
              <a:t>Other List Operators	</a:t>
            </a:r>
          </a:p>
        </p:txBody>
      </p:sp>
      <p:sp>
        <p:nvSpPr>
          <p:cNvPr id="3" name="Content Placeholder 2">
            <a:extLst>
              <a:ext uri="{FF2B5EF4-FFF2-40B4-BE49-F238E27FC236}">
                <a16:creationId xmlns:a16="http://schemas.microsoft.com/office/drawing/2014/main" id="{7DD2B2E4-94E9-4DA6-8356-1BC4EFEE0A35}"/>
              </a:ext>
            </a:extLst>
          </p:cNvPr>
          <p:cNvSpPr>
            <a:spLocks noGrp="1"/>
          </p:cNvSpPr>
          <p:nvPr>
            <p:ph idx="1"/>
          </p:nvPr>
        </p:nvSpPr>
        <p:spPr>
          <a:xfrm>
            <a:off x="304800" y="1066800"/>
            <a:ext cx="8686800" cy="5638800"/>
          </a:xfrm>
        </p:spPr>
        <p:txBody>
          <a:bodyPr>
            <a:normAutofit fontScale="70000" lnSpcReduction="20000"/>
          </a:bodyPr>
          <a:lstStyle/>
          <a:p>
            <a:r>
              <a:rPr lang="en-US" dirty="0"/>
              <a:t>head takes a list and returns its head. The head of a list is basically its first element.</a:t>
            </a:r>
          </a:p>
          <a:p>
            <a:pPr marL="0" indent="0">
              <a:buNone/>
            </a:pPr>
            <a:r>
              <a:rPr lang="en-US" dirty="0"/>
              <a:t>head [5,4,3,2,1] </a:t>
            </a:r>
            <a:r>
              <a:rPr lang="en-US" dirty="0">
                <a:sym typeface="Wingdings" panose="05000000000000000000" pitchFamily="2" charset="2"/>
              </a:rPr>
              <a:t></a:t>
            </a:r>
            <a:r>
              <a:rPr lang="en-US" dirty="0"/>
              <a:t> 5</a:t>
            </a:r>
          </a:p>
          <a:p>
            <a:endParaRPr lang="en-US" dirty="0"/>
          </a:p>
          <a:p>
            <a:r>
              <a:rPr lang="en-US" dirty="0"/>
              <a:t>tail takes a list and returns its tail. In other words, it chops off a list's head.</a:t>
            </a:r>
          </a:p>
          <a:p>
            <a:pPr marL="0" indent="0">
              <a:buNone/>
            </a:pPr>
            <a:r>
              <a:rPr lang="en-US" dirty="0"/>
              <a:t>tail [5,4,3,2,1] </a:t>
            </a:r>
            <a:r>
              <a:rPr lang="en-US" dirty="0">
                <a:sym typeface="Wingdings" panose="05000000000000000000" pitchFamily="2" charset="2"/>
              </a:rPr>
              <a:t></a:t>
            </a:r>
            <a:r>
              <a:rPr lang="en-US" dirty="0"/>
              <a:t> [4,3,2,1]   </a:t>
            </a:r>
          </a:p>
          <a:p>
            <a:endParaRPr lang="en-US" dirty="0"/>
          </a:p>
          <a:p>
            <a:r>
              <a:rPr lang="en-US" dirty="0"/>
              <a:t>last takes a list and returns its last element.</a:t>
            </a:r>
          </a:p>
          <a:p>
            <a:pPr marL="0" indent="0">
              <a:buNone/>
            </a:pPr>
            <a:r>
              <a:rPr lang="en-US" dirty="0"/>
              <a:t>last [5,4,3,2,1] </a:t>
            </a:r>
            <a:r>
              <a:rPr lang="en-US" dirty="0">
                <a:sym typeface="Wingdings" panose="05000000000000000000" pitchFamily="2" charset="2"/>
              </a:rPr>
              <a:t></a:t>
            </a:r>
            <a:r>
              <a:rPr lang="en-US" dirty="0"/>
              <a:t> 1</a:t>
            </a:r>
          </a:p>
          <a:p>
            <a:endParaRPr lang="en-US" dirty="0"/>
          </a:p>
          <a:p>
            <a:r>
              <a:rPr lang="en-US" dirty="0" err="1"/>
              <a:t>init</a:t>
            </a:r>
            <a:r>
              <a:rPr lang="en-US" dirty="0"/>
              <a:t> takes a list and returns everything except its last element.</a:t>
            </a:r>
          </a:p>
          <a:p>
            <a:pPr marL="0" indent="0">
              <a:buNone/>
            </a:pPr>
            <a:r>
              <a:rPr lang="en-US" dirty="0" err="1"/>
              <a:t>init</a:t>
            </a:r>
            <a:r>
              <a:rPr lang="en-US" dirty="0"/>
              <a:t> [5,4,3,2,1] </a:t>
            </a:r>
            <a:r>
              <a:rPr lang="en-US" dirty="0">
                <a:sym typeface="Wingdings" panose="05000000000000000000" pitchFamily="2" charset="2"/>
              </a:rPr>
              <a:t></a:t>
            </a:r>
            <a:r>
              <a:rPr lang="en-US" dirty="0"/>
              <a:t> [5,4,3,2]</a:t>
            </a:r>
          </a:p>
          <a:p>
            <a:pPr marL="0" indent="0" fontAlgn="base">
              <a:buNone/>
            </a:pPr>
            <a:endParaRPr lang="en-US" dirty="0"/>
          </a:p>
          <a:p>
            <a:pPr marL="0" indent="0" fontAlgn="base">
              <a:buNone/>
            </a:pPr>
            <a:r>
              <a:rPr lang="en-US" dirty="0"/>
              <a:t>head []  </a:t>
            </a:r>
          </a:p>
          <a:p>
            <a:pPr marL="0" indent="0" fontAlgn="base">
              <a:buNone/>
            </a:pPr>
            <a:r>
              <a:rPr lang="en-US" dirty="0"/>
              <a:t>*** Exception: </a:t>
            </a:r>
            <a:r>
              <a:rPr lang="en-US" dirty="0" err="1"/>
              <a:t>Prelude.head</a:t>
            </a:r>
            <a:r>
              <a:rPr lang="en-US" dirty="0"/>
              <a:t>: empty list</a:t>
            </a:r>
          </a:p>
          <a:p>
            <a:pPr marL="0" indent="0">
              <a:buNone/>
            </a:pPr>
            <a:endParaRPr lang="en-US" dirty="0"/>
          </a:p>
        </p:txBody>
      </p:sp>
    </p:spTree>
    <p:extLst>
      <p:ext uri="{BB962C8B-B14F-4D97-AF65-F5344CB8AC3E}">
        <p14:creationId xmlns:p14="http://schemas.microsoft.com/office/powerpoint/2010/main" val="301906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0472-E794-498E-8EC1-5D739CF3E1F3}"/>
              </a:ext>
            </a:extLst>
          </p:cNvPr>
          <p:cNvSpPr>
            <a:spLocks noGrp="1"/>
          </p:cNvSpPr>
          <p:nvPr>
            <p:ph type="title"/>
          </p:nvPr>
        </p:nvSpPr>
        <p:spPr/>
        <p:txBody>
          <a:bodyPr/>
          <a:lstStyle/>
          <a:p>
            <a:r>
              <a:rPr lang="en-US" dirty="0"/>
              <a:t>More on Lists</a:t>
            </a:r>
          </a:p>
        </p:txBody>
      </p:sp>
      <p:sp>
        <p:nvSpPr>
          <p:cNvPr id="3" name="Content Placeholder 2">
            <a:extLst>
              <a:ext uri="{FF2B5EF4-FFF2-40B4-BE49-F238E27FC236}">
                <a16:creationId xmlns:a16="http://schemas.microsoft.com/office/drawing/2014/main" id="{EFC30A77-C7C3-4476-8347-94D9257CE435}"/>
              </a:ext>
            </a:extLst>
          </p:cNvPr>
          <p:cNvSpPr>
            <a:spLocks noGrp="1"/>
          </p:cNvSpPr>
          <p:nvPr>
            <p:ph idx="1"/>
          </p:nvPr>
        </p:nvSpPr>
        <p:spPr>
          <a:xfrm>
            <a:off x="856060" y="2249486"/>
            <a:ext cx="7429499" cy="4075113"/>
          </a:xfrm>
        </p:spPr>
        <p:txBody>
          <a:bodyPr>
            <a:normAutofit fontScale="92500" lnSpcReduction="10000"/>
          </a:bodyPr>
          <a:lstStyle/>
          <a:p>
            <a:pPr marL="0" indent="0" fontAlgn="base">
              <a:buNone/>
            </a:pPr>
            <a:r>
              <a:rPr lang="en-US" dirty="0"/>
              <a:t>length [5,4,3,2,1]  </a:t>
            </a:r>
            <a:r>
              <a:rPr lang="en-US" dirty="0">
                <a:sym typeface="Wingdings" panose="05000000000000000000" pitchFamily="2" charset="2"/>
              </a:rPr>
              <a:t> </a:t>
            </a:r>
            <a:r>
              <a:rPr lang="en-US" dirty="0"/>
              <a:t>5  </a:t>
            </a:r>
          </a:p>
          <a:p>
            <a:pPr marL="0" indent="0" fontAlgn="base">
              <a:buNone/>
            </a:pPr>
            <a:r>
              <a:rPr lang="en-US" dirty="0"/>
              <a:t>null [1,2,3]  </a:t>
            </a:r>
            <a:r>
              <a:rPr lang="en-US" dirty="0">
                <a:sym typeface="Wingdings" panose="05000000000000000000" pitchFamily="2" charset="2"/>
              </a:rPr>
              <a:t> </a:t>
            </a:r>
            <a:r>
              <a:rPr lang="en-US" dirty="0"/>
              <a:t>False</a:t>
            </a:r>
          </a:p>
          <a:p>
            <a:pPr marL="0" indent="0" fontAlgn="base">
              <a:buNone/>
            </a:pPr>
            <a:r>
              <a:rPr lang="en-US" dirty="0"/>
              <a:t>null []  </a:t>
            </a:r>
            <a:r>
              <a:rPr lang="en-US" dirty="0">
                <a:sym typeface="Wingdings" panose="05000000000000000000" pitchFamily="2" charset="2"/>
              </a:rPr>
              <a:t> T</a:t>
            </a:r>
            <a:r>
              <a:rPr lang="en-US" dirty="0"/>
              <a:t>rue</a:t>
            </a:r>
          </a:p>
          <a:p>
            <a:pPr marL="0" indent="0" fontAlgn="base">
              <a:buNone/>
            </a:pPr>
            <a:r>
              <a:rPr lang="en-US" dirty="0"/>
              <a:t>reverse [5,4,3,2,1]  </a:t>
            </a:r>
            <a:r>
              <a:rPr lang="en-US" dirty="0">
                <a:sym typeface="Wingdings" panose="05000000000000000000" pitchFamily="2" charset="2"/>
              </a:rPr>
              <a:t> </a:t>
            </a:r>
            <a:r>
              <a:rPr lang="en-US" dirty="0"/>
              <a:t>[1,2,3,4,5]  </a:t>
            </a:r>
          </a:p>
          <a:p>
            <a:pPr marL="0" indent="0" fontAlgn="base">
              <a:buNone/>
            </a:pPr>
            <a:r>
              <a:rPr lang="en-US" dirty="0"/>
              <a:t>take 3 [5,4,3,2,1] </a:t>
            </a:r>
            <a:r>
              <a:rPr lang="en-US" dirty="0">
                <a:sym typeface="Wingdings" panose="05000000000000000000" pitchFamily="2" charset="2"/>
              </a:rPr>
              <a:t></a:t>
            </a:r>
            <a:r>
              <a:rPr lang="en-US" dirty="0"/>
              <a:t> [5,4,3]  </a:t>
            </a:r>
          </a:p>
          <a:p>
            <a:pPr marL="0" indent="0" fontAlgn="base">
              <a:buNone/>
            </a:pPr>
            <a:r>
              <a:rPr lang="en-US" dirty="0"/>
              <a:t>take 1 [3,9,3] </a:t>
            </a:r>
            <a:r>
              <a:rPr lang="en-US" dirty="0">
                <a:sym typeface="Wingdings" panose="05000000000000000000" pitchFamily="2" charset="2"/>
              </a:rPr>
              <a:t></a:t>
            </a:r>
            <a:r>
              <a:rPr lang="en-US" dirty="0"/>
              <a:t> [3]  </a:t>
            </a:r>
          </a:p>
          <a:p>
            <a:pPr marL="0" indent="0" fontAlgn="base">
              <a:buNone/>
            </a:pPr>
            <a:r>
              <a:rPr lang="en-US" dirty="0"/>
              <a:t>take 5 [1,2] </a:t>
            </a:r>
            <a:r>
              <a:rPr lang="en-US" dirty="0">
                <a:sym typeface="Wingdings" panose="05000000000000000000" pitchFamily="2" charset="2"/>
              </a:rPr>
              <a:t></a:t>
            </a:r>
            <a:r>
              <a:rPr lang="en-US" dirty="0"/>
              <a:t> [1,2]  </a:t>
            </a:r>
          </a:p>
          <a:p>
            <a:pPr marL="0" indent="0" fontAlgn="base">
              <a:buNone/>
            </a:pPr>
            <a:r>
              <a:rPr lang="en-US" dirty="0"/>
              <a:t>take 0 [6,6,6] </a:t>
            </a:r>
            <a:r>
              <a:rPr lang="en-US" dirty="0">
                <a:sym typeface="Wingdings" panose="05000000000000000000" pitchFamily="2" charset="2"/>
              </a:rPr>
              <a:t></a:t>
            </a:r>
            <a:r>
              <a:rPr lang="en-US" dirty="0"/>
              <a:t> []</a:t>
            </a:r>
          </a:p>
          <a:p>
            <a:pPr marL="0" indent="0">
              <a:buNone/>
            </a:pPr>
            <a:endParaRPr lang="en-US" dirty="0"/>
          </a:p>
        </p:txBody>
      </p:sp>
    </p:spTree>
    <p:extLst>
      <p:ext uri="{BB962C8B-B14F-4D97-AF65-F5344CB8AC3E}">
        <p14:creationId xmlns:p14="http://schemas.microsoft.com/office/powerpoint/2010/main" val="142135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BD61-E228-4F48-9B07-9D58A938D8E5}"/>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A9D193CA-465B-4CE5-9A8B-ADFB6DA7A996}"/>
              </a:ext>
            </a:extLst>
          </p:cNvPr>
          <p:cNvSpPr>
            <a:spLocks noGrp="1"/>
          </p:cNvSpPr>
          <p:nvPr>
            <p:ph idx="1"/>
          </p:nvPr>
        </p:nvSpPr>
        <p:spPr>
          <a:xfrm>
            <a:off x="856060" y="1828800"/>
            <a:ext cx="7429499" cy="4952999"/>
          </a:xfrm>
        </p:spPr>
        <p:txBody>
          <a:bodyPr/>
          <a:lstStyle/>
          <a:p>
            <a:r>
              <a:rPr lang="en-US" dirty="0"/>
              <a:t>There are 8 discussions in the course. Each counts for 1% of your final grade. For each, you must make an original post of about 150 that is relevant to the topic. DO NOT copy and paste from another source, it must be original. You must also post two responses, each being 60-70 words. Make sure your posts are constructive and contribute to the class understanding.</a:t>
            </a:r>
          </a:p>
        </p:txBody>
      </p:sp>
      <p:graphicFrame>
        <p:nvGraphicFramePr>
          <p:cNvPr id="4" name="Table 3">
            <a:extLst>
              <a:ext uri="{FF2B5EF4-FFF2-40B4-BE49-F238E27FC236}">
                <a16:creationId xmlns:a16="http://schemas.microsoft.com/office/drawing/2014/main" id="{DEE92383-588A-4DB5-B9B2-0257A8510E3D}"/>
              </a:ext>
            </a:extLst>
          </p:cNvPr>
          <p:cNvGraphicFramePr>
            <a:graphicFrameLocks noGrp="1"/>
          </p:cNvGraphicFramePr>
          <p:nvPr>
            <p:extLst>
              <p:ext uri="{D42A27DB-BD31-4B8C-83A1-F6EECF244321}">
                <p14:modId xmlns:p14="http://schemas.microsoft.com/office/powerpoint/2010/main" val="4218223878"/>
              </p:ext>
            </p:extLst>
          </p:nvPr>
        </p:nvGraphicFramePr>
        <p:xfrm>
          <a:off x="304800" y="5029200"/>
          <a:ext cx="8382000" cy="1600200"/>
        </p:xfrm>
        <a:graphic>
          <a:graphicData uri="http://schemas.openxmlformats.org/drawingml/2006/table">
            <a:tbl>
              <a:tblPr firstRow="1" bandRow="1">
                <a:tableStyleId>{0E3FDE45-AF77-4B5C-9715-49D594BDF05E}</a:tableStyleId>
              </a:tblPr>
              <a:tblGrid>
                <a:gridCol w="4191000">
                  <a:extLst>
                    <a:ext uri="{9D8B030D-6E8A-4147-A177-3AD203B41FA5}">
                      <a16:colId xmlns:a16="http://schemas.microsoft.com/office/drawing/2014/main" val="2320143014"/>
                    </a:ext>
                  </a:extLst>
                </a:gridCol>
                <a:gridCol w="4191000">
                  <a:extLst>
                    <a:ext uri="{9D8B030D-6E8A-4147-A177-3AD203B41FA5}">
                      <a16:colId xmlns:a16="http://schemas.microsoft.com/office/drawing/2014/main" val="339710232"/>
                    </a:ext>
                  </a:extLst>
                </a:gridCol>
              </a:tblGrid>
              <a:tr h="400050">
                <a:tc>
                  <a:txBody>
                    <a:bodyPr/>
                    <a:lstStyle/>
                    <a:p>
                      <a:r>
                        <a:rPr lang="en-US" b="0" dirty="0">
                          <a:solidFill>
                            <a:schemeClr val="bg1"/>
                          </a:solidFill>
                        </a:rPr>
                        <a:t>8/27/2017</a:t>
                      </a:r>
                    </a:p>
                  </a:txBody>
                  <a:tcPr>
                    <a:solidFill>
                      <a:schemeClr val="accent6">
                        <a:lumMod val="20000"/>
                        <a:lumOff val="80000"/>
                        <a:alpha val="66000"/>
                      </a:schemeClr>
                    </a:solidFill>
                  </a:tcPr>
                </a:tc>
                <a:tc>
                  <a:txBody>
                    <a:bodyPr/>
                    <a:lstStyle/>
                    <a:p>
                      <a:r>
                        <a:rPr lang="en-US" b="0" dirty="0">
                          <a:solidFill>
                            <a:schemeClr val="bg1"/>
                          </a:solidFill>
                        </a:rPr>
                        <a:t>9/3/2017</a:t>
                      </a:r>
                    </a:p>
                  </a:txBody>
                  <a:tcPr>
                    <a:solidFill>
                      <a:schemeClr val="accent6">
                        <a:lumMod val="20000"/>
                        <a:lumOff val="80000"/>
                        <a:alpha val="66000"/>
                      </a:schemeClr>
                    </a:solidFill>
                  </a:tcPr>
                </a:tc>
                <a:extLst>
                  <a:ext uri="{0D108BD9-81ED-4DB2-BD59-A6C34878D82A}">
                    <a16:rowId xmlns:a16="http://schemas.microsoft.com/office/drawing/2014/main" val="210926409"/>
                  </a:ext>
                </a:extLst>
              </a:tr>
              <a:tr h="400050">
                <a:tc>
                  <a:txBody>
                    <a:bodyPr/>
                    <a:lstStyle/>
                    <a:p>
                      <a:r>
                        <a:rPr lang="en-US" dirty="0">
                          <a:solidFill>
                            <a:schemeClr val="bg1"/>
                          </a:solidFill>
                        </a:rPr>
                        <a:t>9/10/2017</a:t>
                      </a:r>
                    </a:p>
                  </a:txBody>
                  <a:tcPr>
                    <a:solidFill>
                      <a:schemeClr val="accent6">
                        <a:lumMod val="20000"/>
                        <a:lumOff val="80000"/>
                        <a:alpha val="66000"/>
                      </a:schemeClr>
                    </a:solidFill>
                  </a:tcPr>
                </a:tc>
                <a:tc>
                  <a:txBody>
                    <a:bodyPr/>
                    <a:lstStyle/>
                    <a:p>
                      <a:r>
                        <a:rPr lang="en-US" dirty="0">
                          <a:solidFill>
                            <a:schemeClr val="bg1"/>
                          </a:solidFill>
                        </a:rPr>
                        <a:t>9/24/2017</a:t>
                      </a:r>
                    </a:p>
                  </a:txBody>
                  <a:tcPr>
                    <a:solidFill>
                      <a:schemeClr val="accent6">
                        <a:lumMod val="20000"/>
                        <a:lumOff val="80000"/>
                        <a:alpha val="66000"/>
                      </a:schemeClr>
                    </a:solidFill>
                  </a:tcPr>
                </a:tc>
                <a:extLst>
                  <a:ext uri="{0D108BD9-81ED-4DB2-BD59-A6C34878D82A}">
                    <a16:rowId xmlns:a16="http://schemas.microsoft.com/office/drawing/2014/main" val="3310180224"/>
                  </a:ext>
                </a:extLst>
              </a:tr>
              <a:tr h="400050">
                <a:tc>
                  <a:txBody>
                    <a:bodyPr/>
                    <a:lstStyle/>
                    <a:p>
                      <a:r>
                        <a:rPr lang="en-US" dirty="0">
                          <a:solidFill>
                            <a:schemeClr val="bg1"/>
                          </a:solidFill>
                        </a:rPr>
                        <a:t>10/15/2017</a:t>
                      </a:r>
                    </a:p>
                  </a:txBody>
                  <a:tcPr>
                    <a:solidFill>
                      <a:schemeClr val="accent6">
                        <a:lumMod val="20000"/>
                        <a:lumOff val="80000"/>
                        <a:alpha val="66000"/>
                      </a:schemeClr>
                    </a:solidFill>
                  </a:tcPr>
                </a:tc>
                <a:tc>
                  <a:txBody>
                    <a:bodyPr/>
                    <a:lstStyle/>
                    <a:p>
                      <a:r>
                        <a:rPr lang="en-US" dirty="0">
                          <a:solidFill>
                            <a:schemeClr val="bg1"/>
                          </a:solidFill>
                        </a:rPr>
                        <a:t>10/22/2017</a:t>
                      </a:r>
                    </a:p>
                  </a:txBody>
                  <a:tcPr>
                    <a:solidFill>
                      <a:schemeClr val="accent6">
                        <a:lumMod val="20000"/>
                        <a:lumOff val="80000"/>
                        <a:alpha val="66000"/>
                      </a:schemeClr>
                    </a:solidFill>
                  </a:tcPr>
                </a:tc>
                <a:extLst>
                  <a:ext uri="{0D108BD9-81ED-4DB2-BD59-A6C34878D82A}">
                    <a16:rowId xmlns:a16="http://schemas.microsoft.com/office/drawing/2014/main" val="375533806"/>
                  </a:ext>
                </a:extLst>
              </a:tr>
              <a:tr h="400050">
                <a:tc>
                  <a:txBody>
                    <a:bodyPr/>
                    <a:lstStyle/>
                    <a:p>
                      <a:r>
                        <a:rPr lang="en-US" dirty="0">
                          <a:solidFill>
                            <a:schemeClr val="bg1"/>
                          </a:solidFill>
                        </a:rPr>
                        <a:t>11/5/2017</a:t>
                      </a:r>
                    </a:p>
                  </a:txBody>
                  <a:tcPr>
                    <a:solidFill>
                      <a:schemeClr val="accent6">
                        <a:lumMod val="20000"/>
                        <a:lumOff val="80000"/>
                        <a:alpha val="66000"/>
                      </a:schemeClr>
                    </a:solidFill>
                  </a:tcPr>
                </a:tc>
                <a:tc>
                  <a:txBody>
                    <a:bodyPr/>
                    <a:lstStyle/>
                    <a:p>
                      <a:r>
                        <a:rPr lang="en-US" dirty="0">
                          <a:solidFill>
                            <a:schemeClr val="bg1"/>
                          </a:solidFill>
                        </a:rPr>
                        <a:t>11/26/2017</a:t>
                      </a:r>
                    </a:p>
                  </a:txBody>
                  <a:tcPr>
                    <a:solidFill>
                      <a:schemeClr val="accent6">
                        <a:lumMod val="20000"/>
                        <a:lumOff val="80000"/>
                        <a:alpha val="66000"/>
                      </a:schemeClr>
                    </a:solidFill>
                  </a:tcPr>
                </a:tc>
                <a:extLst>
                  <a:ext uri="{0D108BD9-81ED-4DB2-BD59-A6C34878D82A}">
                    <a16:rowId xmlns:a16="http://schemas.microsoft.com/office/drawing/2014/main" val="3188795849"/>
                  </a:ext>
                </a:extLst>
              </a:tr>
            </a:tbl>
          </a:graphicData>
        </a:graphic>
      </p:graphicFrame>
    </p:spTree>
    <p:extLst>
      <p:ext uri="{BB962C8B-B14F-4D97-AF65-F5344CB8AC3E}">
        <p14:creationId xmlns:p14="http://schemas.microsoft.com/office/powerpoint/2010/main" val="768583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72EE-1B99-4141-8F4C-2666F349CBC4}"/>
              </a:ext>
            </a:extLst>
          </p:cNvPr>
          <p:cNvSpPr>
            <a:spLocks noGrp="1"/>
          </p:cNvSpPr>
          <p:nvPr>
            <p:ph type="title"/>
          </p:nvPr>
        </p:nvSpPr>
        <p:spPr/>
        <p:txBody>
          <a:bodyPr/>
          <a:lstStyle/>
          <a:p>
            <a:r>
              <a:rPr lang="en-US" dirty="0"/>
              <a:t>Even More on Lists</a:t>
            </a:r>
          </a:p>
        </p:txBody>
      </p:sp>
      <p:sp>
        <p:nvSpPr>
          <p:cNvPr id="3" name="Content Placeholder 2">
            <a:extLst>
              <a:ext uri="{FF2B5EF4-FFF2-40B4-BE49-F238E27FC236}">
                <a16:creationId xmlns:a16="http://schemas.microsoft.com/office/drawing/2014/main" id="{A57AC92E-A09A-498E-8469-78E9608BC321}"/>
              </a:ext>
            </a:extLst>
          </p:cNvPr>
          <p:cNvSpPr>
            <a:spLocks noGrp="1"/>
          </p:cNvSpPr>
          <p:nvPr>
            <p:ph idx="1"/>
          </p:nvPr>
        </p:nvSpPr>
        <p:spPr>
          <a:xfrm>
            <a:off x="856060" y="2249486"/>
            <a:ext cx="7429499" cy="4075113"/>
          </a:xfrm>
        </p:spPr>
        <p:txBody>
          <a:bodyPr>
            <a:normAutofit fontScale="92500" lnSpcReduction="10000"/>
          </a:bodyPr>
          <a:lstStyle/>
          <a:p>
            <a:pPr marL="0" indent="0">
              <a:buNone/>
            </a:pPr>
            <a:r>
              <a:rPr lang="fr-FR" dirty="0"/>
              <a:t>drop 3 [8,4,2,1,5,6] </a:t>
            </a:r>
            <a:r>
              <a:rPr lang="en-US" dirty="0">
                <a:sym typeface="Wingdings" panose="05000000000000000000" pitchFamily="2" charset="2"/>
              </a:rPr>
              <a:t></a:t>
            </a:r>
            <a:r>
              <a:rPr lang="fr-FR" dirty="0"/>
              <a:t> [1,5,6]  </a:t>
            </a:r>
          </a:p>
          <a:p>
            <a:pPr marL="0" indent="0">
              <a:buNone/>
            </a:pPr>
            <a:r>
              <a:rPr lang="fr-FR" dirty="0"/>
              <a:t>drop 0 [1,2,3,4] </a:t>
            </a:r>
            <a:r>
              <a:rPr lang="en-US" dirty="0">
                <a:sym typeface="Wingdings" panose="05000000000000000000" pitchFamily="2" charset="2"/>
              </a:rPr>
              <a:t></a:t>
            </a:r>
            <a:r>
              <a:rPr lang="fr-FR" dirty="0"/>
              <a:t> [1,2,3,4]  </a:t>
            </a:r>
          </a:p>
          <a:p>
            <a:pPr marL="0" indent="0">
              <a:buNone/>
            </a:pPr>
            <a:r>
              <a:rPr lang="fr-FR" dirty="0"/>
              <a:t>drop 100 [1,2,3,4] </a:t>
            </a:r>
            <a:r>
              <a:rPr lang="en-US" dirty="0">
                <a:sym typeface="Wingdings" panose="05000000000000000000" pitchFamily="2" charset="2"/>
              </a:rPr>
              <a:t></a:t>
            </a:r>
            <a:r>
              <a:rPr lang="fr-FR" dirty="0"/>
              <a:t> []</a:t>
            </a:r>
          </a:p>
          <a:p>
            <a:pPr marL="0" indent="0">
              <a:buNone/>
            </a:pPr>
            <a:r>
              <a:rPr lang="en-US" dirty="0"/>
              <a:t>minimum [8,4,2,1,5,6] </a:t>
            </a:r>
            <a:r>
              <a:rPr lang="en-US" dirty="0">
                <a:sym typeface="Wingdings" panose="05000000000000000000" pitchFamily="2" charset="2"/>
              </a:rPr>
              <a:t></a:t>
            </a:r>
            <a:r>
              <a:rPr lang="en-US" dirty="0"/>
              <a:t> 1  </a:t>
            </a:r>
          </a:p>
          <a:p>
            <a:pPr marL="0" indent="0">
              <a:buNone/>
            </a:pPr>
            <a:r>
              <a:rPr lang="en-US" dirty="0"/>
              <a:t>maximum [1,9,2,3,4] </a:t>
            </a:r>
            <a:r>
              <a:rPr lang="en-US" dirty="0">
                <a:sym typeface="Wingdings" panose="05000000000000000000" pitchFamily="2" charset="2"/>
              </a:rPr>
              <a:t></a:t>
            </a:r>
            <a:r>
              <a:rPr lang="en-US" dirty="0"/>
              <a:t> 9</a:t>
            </a:r>
          </a:p>
          <a:p>
            <a:pPr marL="0" indent="0">
              <a:buNone/>
            </a:pPr>
            <a:r>
              <a:rPr lang="en-US" dirty="0"/>
              <a:t>sum [5,2,1,6,3,2,5,7] </a:t>
            </a:r>
            <a:r>
              <a:rPr lang="en-US" dirty="0">
                <a:sym typeface="Wingdings" panose="05000000000000000000" pitchFamily="2" charset="2"/>
              </a:rPr>
              <a:t></a:t>
            </a:r>
            <a:r>
              <a:rPr lang="en-US" dirty="0"/>
              <a:t> 31  </a:t>
            </a:r>
          </a:p>
          <a:p>
            <a:pPr marL="0" indent="0">
              <a:buNone/>
            </a:pPr>
            <a:r>
              <a:rPr lang="en-US" dirty="0"/>
              <a:t>product [6,2,1,2] </a:t>
            </a:r>
            <a:r>
              <a:rPr lang="en-US" dirty="0">
                <a:sym typeface="Wingdings" panose="05000000000000000000" pitchFamily="2" charset="2"/>
              </a:rPr>
              <a:t></a:t>
            </a:r>
            <a:r>
              <a:rPr lang="en-US" dirty="0"/>
              <a:t> 24  </a:t>
            </a:r>
          </a:p>
          <a:p>
            <a:pPr marL="0" indent="0">
              <a:buNone/>
            </a:pPr>
            <a:r>
              <a:rPr lang="en-US" dirty="0"/>
              <a:t>product [1,2,5,6,7,9,2,0] </a:t>
            </a:r>
            <a:r>
              <a:rPr lang="en-US" dirty="0">
                <a:sym typeface="Wingdings" panose="05000000000000000000" pitchFamily="2" charset="2"/>
              </a:rPr>
              <a:t></a:t>
            </a:r>
            <a:r>
              <a:rPr lang="en-US" dirty="0"/>
              <a:t> 0</a:t>
            </a:r>
          </a:p>
        </p:txBody>
      </p:sp>
    </p:spTree>
    <p:extLst>
      <p:ext uri="{BB962C8B-B14F-4D97-AF65-F5344CB8AC3E}">
        <p14:creationId xmlns:p14="http://schemas.microsoft.com/office/powerpoint/2010/main" val="3360238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3AF-BAE7-48BC-86ED-CB69BF905715}"/>
              </a:ext>
            </a:extLst>
          </p:cNvPr>
          <p:cNvSpPr>
            <a:spLocks noGrp="1"/>
          </p:cNvSpPr>
          <p:nvPr>
            <p:ph type="title"/>
          </p:nvPr>
        </p:nvSpPr>
        <p:spPr/>
        <p:txBody>
          <a:bodyPr/>
          <a:lstStyle/>
          <a:p>
            <a:r>
              <a:rPr lang="en-US" dirty="0"/>
              <a:t>Even More On Lists (</a:t>
            </a:r>
            <a:r>
              <a:rPr lang="en-US" dirty="0" err="1"/>
              <a:t>Con’t</a:t>
            </a:r>
            <a:r>
              <a:rPr lang="en-US" dirty="0"/>
              <a:t>)</a:t>
            </a:r>
          </a:p>
        </p:txBody>
      </p:sp>
      <p:sp>
        <p:nvSpPr>
          <p:cNvPr id="3" name="Content Placeholder 2">
            <a:extLst>
              <a:ext uri="{FF2B5EF4-FFF2-40B4-BE49-F238E27FC236}">
                <a16:creationId xmlns:a16="http://schemas.microsoft.com/office/drawing/2014/main" id="{E810C695-E7E9-4184-B288-5B94A0246516}"/>
              </a:ext>
            </a:extLst>
          </p:cNvPr>
          <p:cNvSpPr>
            <a:spLocks noGrp="1"/>
          </p:cNvSpPr>
          <p:nvPr>
            <p:ph idx="1"/>
          </p:nvPr>
        </p:nvSpPr>
        <p:spPr/>
        <p:txBody>
          <a:bodyPr/>
          <a:lstStyle/>
          <a:p>
            <a:pPr marL="0" indent="0">
              <a:buNone/>
            </a:pPr>
            <a:r>
              <a:rPr lang="da-DK" dirty="0"/>
              <a:t>4 `elem` [3,4,5,6] </a:t>
            </a:r>
            <a:r>
              <a:rPr lang="en-US" dirty="0">
                <a:sym typeface="Wingdings" panose="05000000000000000000" pitchFamily="2" charset="2"/>
              </a:rPr>
              <a:t></a:t>
            </a:r>
            <a:r>
              <a:rPr lang="da-DK" dirty="0"/>
              <a:t> True  </a:t>
            </a:r>
          </a:p>
          <a:p>
            <a:pPr marL="0" indent="0">
              <a:buNone/>
            </a:pPr>
            <a:r>
              <a:rPr lang="da-DK" dirty="0"/>
              <a:t>10 `elem` [3,4,5,6] </a:t>
            </a:r>
            <a:r>
              <a:rPr lang="en-US" dirty="0">
                <a:sym typeface="Wingdings" panose="05000000000000000000" pitchFamily="2" charset="2"/>
              </a:rPr>
              <a:t></a:t>
            </a:r>
            <a:r>
              <a:rPr lang="da-DK" dirty="0"/>
              <a:t> False</a:t>
            </a:r>
          </a:p>
          <a:p>
            <a:pPr marL="0" indent="0">
              <a:buNone/>
            </a:pPr>
            <a:r>
              <a:rPr lang="da-DK" dirty="0"/>
              <a:t>[1..20] </a:t>
            </a:r>
            <a:r>
              <a:rPr lang="en-US" dirty="0">
                <a:sym typeface="Wingdings" panose="05000000000000000000" pitchFamily="2" charset="2"/>
              </a:rPr>
              <a:t> </a:t>
            </a:r>
            <a:r>
              <a:rPr lang="da-DK" dirty="0"/>
              <a:t>[1,2,3,4,5,6,7,8,9,10,11,12,13,14,15,16,17,18,19,20]  </a:t>
            </a:r>
          </a:p>
          <a:p>
            <a:pPr marL="0" indent="0">
              <a:buNone/>
            </a:pPr>
            <a:r>
              <a:rPr lang="da-DK" dirty="0"/>
              <a:t>['a'..'z'] </a:t>
            </a:r>
            <a:r>
              <a:rPr lang="en-US" dirty="0">
                <a:sym typeface="Wingdings" panose="05000000000000000000" pitchFamily="2" charset="2"/>
              </a:rPr>
              <a:t></a:t>
            </a:r>
            <a:r>
              <a:rPr lang="da-DK" dirty="0"/>
              <a:t> "abcdefghijklmnopqrstuvwxyz"  </a:t>
            </a:r>
          </a:p>
          <a:p>
            <a:pPr marL="0" indent="0">
              <a:buNone/>
            </a:pPr>
            <a:r>
              <a:rPr lang="da-DK" dirty="0"/>
              <a:t>['K'..'Z'] </a:t>
            </a:r>
            <a:r>
              <a:rPr lang="en-US" dirty="0">
                <a:sym typeface="Wingdings" panose="05000000000000000000" pitchFamily="2" charset="2"/>
              </a:rPr>
              <a:t></a:t>
            </a:r>
            <a:r>
              <a:rPr lang="da-DK" dirty="0"/>
              <a:t> "KLMNOPQRSTUVWXYZ"</a:t>
            </a:r>
          </a:p>
          <a:p>
            <a:pPr marL="0" indent="0">
              <a:buNone/>
            </a:pPr>
            <a:endParaRPr lang="en-US" dirty="0"/>
          </a:p>
        </p:txBody>
      </p:sp>
    </p:spTree>
    <p:extLst>
      <p:ext uri="{BB962C8B-B14F-4D97-AF65-F5344CB8AC3E}">
        <p14:creationId xmlns:p14="http://schemas.microsoft.com/office/powerpoint/2010/main" val="2724806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259D-9DF6-4F5B-959B-4175889856F2}"/>
              </a:ext>
            </a:extLst>
          </p:cNvPr>
          <p:cNvSpPr>
            <a:spLocks noGrp="1"/>
          </p:cNvSpPr>
          <p:nvPr>
            <p:ph type="title"/>
          </p:nvPr>
        </p:nvSpPr>
        <p:spPr/>
        <p:txBody>
          <a:bodyPr/>
          <a:lstStyle/>
          <a:p>
            <a:r>
              <a:rPr lang="en-US" dirty="0"/>
              <a:t>List Comprehensions</a:t>
            </a:r>
          </a:p>
        </p:txBody>
      </p:sp>
      <p:sp>
        <p:nvSpPr>
          <p:cNvPr id="3" name="Content Placeholder 2">
            <a:extLst>
              <a:ext uri="{FF2B5EF4-FFF2-40B4-BE49-F238E27FC236}">
                <a16:creationId xmlns:a16="http://schemas.microsoft.com/office/drawing/2014/main" id="{6C5403C8-EB4C-44A0-AFC1-93CBD2288D96}"/>
              </a:ext>
            </a:extLst>
          </p:cNvPr>
          <p:cNvSpPr>
            <a:spLocks noGrp="1"/>
          </p:cNvSpPr>
          <p:nvPr>
            <p:ph idx="1"/>
          </p:nvPr>
        </p:nvSpPr>
        <p:spPr/>
        <p:txBody>
          <a:bodyPr/>
          <a:lstStyle/>
          <a:p>
            <a:r>
              <a:rPr lang="en-US" dirty="0"/>
              <a:t>Used for building more specific sets out of general sets</a:t>
            </a:r>
          </a:p>
          <a:p>
            <a:pPr marL="0" indent="0">
              <a:buNone/>
            </a:pPr>
            <a:endParaRPr lang="en-US" dirty="0"/>
          </a:p>
          <a:p>
            <a:pPr marL="0" indent="0">
              <a:buNone/>
            </a:pPr>
            <a:r>
              <a:rPr lang="en-US" dirty="0"/>
              <a:t>[x*2 | x &lt;- [1..10]]  </a:t>
            </a:r>
          </a:p>
          <a:p>
            <a:pPr marL="0" indent="0">
              <a:buNone/>
            </a:pPr>
            <a:endParaRPr lang="en-US" dirty="0"/>
          </a:p>
          <a:p>
            <a:pPr marL="0" indent="0">
              <a:buNone/>
            </a:pPr>
            <a:r>
              <a:rPr lang="en-US" dirty="0"/>
              <a:t>[2,4,6,8,10,12,14,16,18,20]</a:t>
            </a:r>
          </a:p>
        </p:txBody>
      </p:sp>
    </p:spTree>
    <p:extLst>
      <p:ext uri="{BB962C8B-B14F-4D97-AF65-F5344CB8AC3E}">
        <p14:creationId xmlns:p14="http://schemas.microsoft.com/office/powerpoint/2010/main" val="452433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881C-8F16-400C-9B92-54C5F5409B55}"/>
              </a:ext>
            </a:extLst>
          </p:cNvPr>
          <p:cNvSpPr>
            <a:spLocks noGrp="1"/>
          </p:cNvSpPr>
          <p:nvPr>
            <p:ph type="title"/>
          </p:nvPr>
        </p:nvSpPr>
        <p:spPr/>
        <p:txBody>
          <a:bodyPr/>
          <a:lstStyle/>
          <a:p>
            <a:r>
              <a:rPr lang="en-US" dirty="0"/>
              <a:t>With </a:t>
            </a:r>
            <a:r>
              <a:rPr lang="en-US" dirty="0" err="1"/>
              <a:t>Predecates</a:t>
            </a:r>
            <a:endParaRPr lang="en-US" dirty="0"/>
          </a:p>
        </p:txBody>
      </p:sp>
      <p:sp>
        <p:nvSpPr>
          <p:cNvPr id="3" name="Content Placeholder 2">
            <a:extLst>
              <a:ext uri="{FF2B5EF4-FFF2-40B4-BE49-F238E27FC236}">
                <a16:creationId xmlns:a16="http://schemas.microsoft.com/office/drawing/2014/main" id="{83CBB206-D5D0-4DF3-BB81-A7BE6FA06CD6}"/>
              </a:ext>
            </a:extLst>
          </p:cNvPr>
          <p:cNvSpPr>
            <a:spLocks noGrp="1"/>
          </p:cNvSpPr>
          <p:nvPr>
            <p:ph idx="1"/>
          </p:nvPr>
        </p:nvSpPr>
        <p:spPr/>
        <p:txBody>
          <a:bodyPr/>
          <a:lstStyle/>
          <a:p>
            <a:pPr marL="0" indent="0">
              <a:buNone/>
            </a:pPr>
            <a:r>
              <a:rPr lang="en-US" dirty="0"/>
              <a:t>[x*2 | x &lt;- [1..10], x*2 &gt;= 12]  </a:t>
            </a:r>
          </a:p>
          <a:p>
            <a:pPr marL="0" indent="0">
              <a:buNone/>
            </a:pPr>
            <a:endParaRPr lang="en-US" dirty="0"/>
          </a:p>
          <a:p>
            <a:pPr marL="0" indent="0">
              <a:buNone/>
            </a:pPr>
            <a:r>
              <a:rPr lang="en-US" dirty="0"/>
              <a:t>[12,14,16,18,20]</a:t>
            </a:r>
          </a:p>
        </p:txBody>
      </p:sp>
    </p:spTree>
    <p:extLst>
      <p:ext uri="{BB962C8B-B14F-4D97-AF65-F5344CB8AC3E}">
        <p14:creationId xmlns:p14="http://schemas.microsoft.com/office/powerpoint/2010/main" val="3631783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F617-0FD1-4A4C-BBD4-47C06EAF90C1}"/>
              </a:ext>
            </a:extLst>
          </p:cNvPr>
          <p:cNvSpPr>
            <a:spLocks noGrp="1"/>
          </p:cNvSpPr>
          <p:nvPr>
            <p:ph type="title"/>
          </p:nvPr>
        </p:nvSpPr>
        <p:spPr/>
        <p:txBody>
          <a:bodyPr/>
          <a:lstStyle/>
          <a:p>
            <a:r>
              <a:rPr lang="en-US" dirty="0"/>
              <a:t>More Comprehensions with </a:t>
            </a:r>
            <a:r>
              <a:rPr lang="en-US" dirty="0" err="1"/>
              <a:t>Predecate</a:t>
            </a:r>
            <a:endParaRPr lang="en-US" dirty="0"/>
          </a:p>
        </p:txBody>
      </p:sp>
      <p:sp>
        <p:nvSpPr>
          <p:cNvPr id="3" name="Content Placeholder 2">
            <a:extLst>
              <a:ext uri="{FF2B5EF4-FFF2-40B4-BE49-F238E27FC236}">
                <a16:creationId xmlns:a16="http://schemas.microsoft.com/office/drawing/2014/main" id="{2F59B7B9-1536-469B-A693-903B8AF89C0D}"/>
              </a:ext>
            </a:extLst>
          </p:cNvPr>
          <p:cNvSpPr>
            <a:spLocks noGrp="1"/>
          </p:cNvSpPr>
          <p:nvPr>
            <p:ph idx="1"/>
          </p:nvPr>
        </p:nvSpPr>
        <p:spPr/>
        <p:txBody>
          <a:bodyPr/>
          <a:lstStyle/>
          <a:p>
            <a:pPr marL="0" indent="0">
              <a:buNone/>
            </a:pPr>
            <a:r>
              <a:rPr lang="da-DK" dirty="0"/>
              <a:t>[ x | x &lt;- [50..100], x `mod` 7 == 3]  </a:t>
            </a:r>
          </a:p>
          <a:p>
            <a:pPr marL="0" indent="0">
              <a:buNone/>
            </a:pPr>
            <a:endParaRPr lang="da-DK" dirty="0"/>
          </a:p>
          <a:p>
            <a:pPr marL="0" indent="0">
              <a:buNone/>
            </a:pPr>
            <a:r>
              <a:rPr lang="da-DK" dirty="0"/>
              <a:t>[52,59,66,73,80,87,94]</a:t>
            </a:r>
            <a:endParaRPr lang="en-US" dirty="0"/>
          </a:p>
        </p:txBody>
      </p:sp>
    </p:spTree>
    <p:extLst>
      <p:ext uri="{BB962C8B-B14F-4D97-AF65-F5344CB8AC3E}">
        <p14:creationId xmlns:p14="http://schemas.microsoft.com/office/powerpoint/2010/main" val="904438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11EC-5B12-483A-87AD-0EEB7629E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0DAEA-1DA1-464E-B339-366368729830}"/>
              </a:ext>
            </a:extLst>
          </p:cNvPr>
          <p:cNvSpPr>
            <a:spLocks noGrp="1"/>
          </p:cNvSpPr>
          <p:nvPr>
            <p:ph idx="1"/>
          </p:nvPr>
        </p:nvSpPr>
        <p:spPr>
          <a:xfrm>
            <a:off x="0" y="2249487"/>
            <a:ext cx="9144000" cy="3541714"/>
          </a:xfrm>
        </p:spPr>
        <p:txBody>
          <a:bodyPr/>
          <a:lstStyle/>
          <a:p>
            <a:pPr marL="0" indent="0">
              <a:buNone/>
            </a:pPr>
            <a:r>
              <a:rPr lang="en-US" dirty="0" err="1"/>
              <a:t>boomBngs</a:t>
            </a:r>
            <a:r>
              <a:rPr lang="en-US" dirty="0"/>
              <a:t> </a:t>
            </a:r>
            <a:r>
              <a:rPr lang="en-US" dirty="0" err="1"/>
              <a:t>xs</a:t>
            </a:r>
            <a:r>
              <a:rPr lang="en-US" dirty="0"/>
              <a:t> = [ if x &lt; 10 then "BOOM!" else "BANG!" | x &lt;- </a:t>
            </a:r>
            <a:r>
              <a:rPr lang="en-US" dirty="0" err="1"/>
              <a:t>xs</a:t>
            </a:r>
            <a:r>
              <a:rPr lang="en-US" dirty="0"/>
              <a:t>, odd x]</a:t>
            </a:r>
          </a:p>
          <a:p>
            <a:pPr marL="0" indent="0">
              <a:buNone/>
            </a:pPr>
            <a:endParaRPr lang="en-US" dirty="0"/>
          </a:p>
          <a:p>
            <a:pPr marL="0" indent="0">
              <a:buNone/>
            </a:pPr>
            <a:r>
              <a:rPr lang="nl-NL" dirty="0"/>
              <a:t>     boomBangs [7..13]  </a:t>
            </a:r>
          </a:p>
          <a:p>
            <a:pPr marL="0" indent="0">
              <a:buNone/>
            </a:pPr>
            <a:r>
              <a:rPr lang="nl-NL" dirty="0"/>
              <a:t>     ["BOOM!","BOOM!","BANG!","BANG!"]</a:t>
            </a:r>
          </a:p>
          <a:p>
            <a:pPr marL="0" indent="0">
              <a:buNone/>
            </a:pPr>
            <a:endParaRPr lang="en-US" dirty="0"/>
          </a:p>
        </p:txBody>
      </p:sp>
    </p:spTree>
    <p:extLst>
      <p:ext uri="{BB962C8B-B14F-4D97-AF65-F5344CB8AC3E}">
        <p14:creationId xmlns:p14="http://schemas.microsoft.com/office/powerpoint/2010/main" val="1503855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4DC-BC74-4EF1-A085-3516AF828F68}"/>
              </a:ext>
            </a:extLst>
          </p:cNvPr>
          <p:cNvSpPr>
            <a:spLocks noGrp="1"/>
          </p:cNvSpPr>
          <p:nvPr>
            <p:ph type="title"/>
          </p:nvPr>
        </p:nvSpPr>
        <p:spPr/>
        <p:txBody>
          <a:bodyPr/>
          <a:lstStyle/>
          <a:p>
            <a:r>
              <a:rPr lang="en-US" dirty="0"/>
              <a:t>Additional </a:t>
            </a:r>
            <a:r>
              <a:rPr lang="en-US" dirty="0" err="1"/>
              <a:t>Predecates</a:t>
            </a:r>
            <a:endParaRPr lang="en-US" dirty="0"/>
          </a:p>
        </p:txBody>
      </p:sp>
      <p:sp>
        <p:nvSpPr>
          <p:cNvPr id="3" name="Content Placeholder 2">
            <a:extLst>
              <a:ext uri="{FF2B5EF4-FFF2-40B4-BE49-F238E27FC236}">
                <a16:creationId xmlns:a16="http://schemas.microsoft.com/office/drawing/2014/main" id="{AAAEBD33-DD97-4C51-BFC3-5DBC817238CA}"/>
              </a:ext>
            </a:extLst>
          </p:cNvPr>
          <p:cNvSpPr>
            <a:spLocks noGrp="1"/>
          </p:cNvSpPr>
          <p:nvPr>
            <p:ph idx="1"/>
          </p:nvPr>
        </p:nvSpPr>
        <p:spPr/>
        <p:txBody>
          <a:bodyPr/>
          <a:lstStyle/>
          <a:p>
            <a:pPr marL="0" indent="0">
              <a:buNone/>
            </a:pPr>
            <a:r>
              <a:rPr lang="en-US" dirty="0"/>
              <a:t>[ x | x &lt;- [10..20], x /= 13, x /= 15, x /= 19]  </a:t>
            </a:r>
          </a:p>
          <a:p>
            <a:pPr marL="0" indent="0">
              <a:buNone/>
            </a:pPr>
            <a:r>
              <a:rPr lang="en-US" dirty="0"/>
              <a:t>[10,11,12,14,16,17,18,20]</a:t>
            </a:r>
          </a:p>
          <a:p>
            <a:pPr marL="0" indent="0">
              <a:buNone/>
            </a:pPr>
            <a:endParaRPr lang="en-US" dirty="0"/>
          </a:p>
          <a:p>
            <a:pPr marL="0" indent="0">
              <a:buNone/>
            </a:pPr>
            <a:r>
              <a:rPr lang="es-ES" dirty="0"/>
              <a:t>[ x*y | x &lt;- [2,5,10], y &lt;- [8,10,11]]  </a:t>
            </a:r>
          </a:p>
          <a:p>
            <a:pPr marL="0" indent="0">
              <a:buNone/>
            </a:pPr>
            <a:r>
              <a:rPr lang="es-ES" dirty="0"/>
              <a:t>[16,20,22,40,50,55,80,100,110] </a:t>
            </a:r>
          </a:p>
        </p:txBody>
      </p:sp>
    </p:spTree>
    <p:extLst>
      <p:ext uri="{BB962C8B-B14F-4D97-AF65-F5344CB8AC3E}">
        <p14:creationId xmlns:p14="http://schemas.microsoft.com/office/powerpoint/2010/main" val="3510674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EAEE-3BEE-4107-946A-11C9B2B571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4E688E-F9E7-4673-8D20-7E96CAC3B7AD}"/>
              </a:ext>
            </a:extLst>
          </p:cNvPr>
          <p:cNvSpPr>
            <a:spLocks noGrp="1"/>
          </p:cNvSpPr>
          <p:nvPr>
            <p:ph idx="1"/>
          </p:nvPr>
        </p:nvSpPr>
        <p:spPr>
          <a:xfrm>
            <a:off x="228600" y="2249486"/>
            <a:ext cx="8686800" cy="4227513"/>
          </a:xfrm>
        </p:spPr>
        <p:txBody>
          <a:bodyPr>
            <a:normAutofit lnSpcReduction="10000"/>
          </a:bodyPr>
          <a:lstStyle/>
          <a:p>
            <a:pPr marL="0" indent="0">
              <a:buNone/>
            </a:pPr>
            <a:r>
              <a:rPr lang="es-ES" dirty="0"/>
              <a:t>[ x*y | x &lt;- [2,5,10], y &lt;- [8,10,11], x*y &gt; 50]  </a:t>
            </a:r>
          </a:p>
          <a:p>
            <a:pPr marL="0" indent="0">
              <a:buNone/>
            </a:pPr>
            <a:r>
              <a:rPr lang="es-ES" dirty="0"/>
              <a:t>[55,80,100,110]</a:t>
            </a:r>
          </a:p>
          <a:p>
            <a:pPr marL="0" indent="0">
              <a:buNone/>
            </a:pPr>
            <a:endParaRPr lang="en-US" dirty="0"/>
          </a:p>
          <a:p>
            <a:pPr marL="0" indent="0">
              <a:buNone/>
            </a:pPr>
            <a:r>
              <a:rPr lang="en-US" dirty="0"/>
              <a:t>let nouns = ["</a:t>
            </a:r>
            <a:r>
              <a:rPr lang="en-US" dirty="0" err="1"/>
              <a:t>hobo","frog","pope</a:t>
            </a:r>
            <a:r>
              <a:rPr lang="en-US" dirty="0"/>
              <a:t>"]  </a:t>
            </a:r>
          </a:p>
          <a:p>
            <a:pPr marL="0" indent="0">
              <a:buNone/>
            </a:pPr>
            <a:r>
              <a:rPr lang="en-US" dirty="0"/>
              <a:t>let adjectives = ["</a:t>
            </a:r>
            <a:r>
              <a:rPr lang="en-US" dirty="0" err="1"/>
              <a:t>lazy","grouchy","scheming</a:t>
            </a:r>
            <a:r>
              <a:rPr lang="en-US" dirty="0"/>
              <a:t>"]  </a:t>
            </a:r>
          </a:p>
          <a:p>
            <a:pPr marL="0" indent="0">
              <a:buNone/>
            </a:pPr>
            <a:r>
              <a:rPr lang="en-US" dirty="0"/>
              <a:t>[adjective ++ " " ++ noun | adjective &lt;- adjectives, noun &lt;- nouns]  </a:t>
            </a:r>
          </a:p>
          <a:p>
            <a:pPr marL="0" indent="0">
              <a:buNone/>
            </a:pPr>
            <a:r>
              <a:rPr lang="en-US" dirty="0"/>
              <a:t>["lazy </a:t>
            </a:r>
            <a:r>
              <a:rPr lang="en-US" dirty="0" err="1"/>
              <a:t>hobo","lazy</a:t>
            </a:r>
            <a:r>
              <a:rPr lang="en-US" dirty="0"/>
              <a:t> </a:t>
            </a:r>
            <a:r>
              <a:rPr lang="en-US" dirty="0" err="1"/>
              <a:t>frog","lazy</a:t>
            </a:r>
            <a:r>
              <a:rPr lang="en-US" dirty="0"/>
              <a:t> </a:t>
            </a:r>
            <a:r>
              <a:rPr lang="en-US" dirty="0" err="1"/>
              <a:t>pope","grouchy</a:t>
            </a:r>
            <a:r>
              <a:rPr lang="en-US" dirty="0"/>
              <a:t> </a:t>
            </a:r>
            <a:r>
              <a:rPr lang="en-US" dirty="0" err="1"/>
              <a:t>hobo","grouchy</a:t>
            </a:r>
            <a:r>
              <a:rPr lang="en-US" dirty="0"/>
              <a:t> frog",  </a:t>
            </a:r>
          </a:p>
          <a:p>
            <a:pPr marL="0" indent="0">
              <a:buNone/>
            </a:pPr>
            <a:r>
              <a:rPr lang="en-US" dirty="0"/>
              <a:t>"grouchy </a:t>
            </a:r>
            <a:r>
              <a:rPr lang="en-US" dirty="0" err="1"/>
              <a:t>pope","scheming</a:t>
            </a:r>
            <a:r>
              <a:rPr lang="en-US" dirty="0"/>
              <a:t> </a:t>
            </a:r>
            <a:r>
              <a:rPr lang="en-US" dirty="0" err="1"/>
              <a:t>hobo","scheming</a:t>
            </a:r>
            <a:r>
              <a:rPr lang="en-US" dirty="0"/>
              <a:t> </a:t>
            </a:r>
            <a:r>
              <a:rPr lang="en-US" dirty="0" err="1"/>
              <a:t>frog","scheming</a:t>
            </a:r>
            <a:r>
              <a:rPr lang="en-US" dirty="0"/>
              <a:t> pope"] </a:t>
            </a:r>
          </a:p>
          <a:p>
            <a:pPr marL="0" indent="0">
              <a:buNone/>
            </a:pPr>
            <a:endParaRPr lang="en-US" dirty="0"/>
          </a:p>
        </p:txBody>
      </p:sp>
    </p:spTree>
    <p:extLst>
      <p:ext uri="{BB962C8B-B14F-4D97-AF65-F5344CB8AC3E}">
        <p14:creationId xmlns:p14="http://schemas.microsoft.com/office/powerpoint/2010/main" val="8376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518-83F6-4437-97F5-85A08A5CE6A1}"/>
              </a:ext>
            </a:extLst>
          </p:cNvPr>
          <p:cNvSpPr>
            <a:spLocks noGrp="1"/>
          </p:cNvSpPr>
          <p:nvPr>
            <p:ph type="title"/>
          </p:nvPr>
        </p:nvSpPr>
        <p:spPr/>
        <p:txBody>
          <a:bodyPr/>
          <a:lstStyle/>
          <a:p>
            <a:r>
              <a:rPr lang="en-US" dirty="0"/>
              <a:t>New Length</a:t>
            </a:r>
          </a:p>
        </p:txBody>
      </p:sp>
      <p:sp>
        <p:nvSpPr>
          <p:cNvPr id="3" name="Content Placeholder 2">
            <a:extLst>
              <a:ext uri="{FF2B5EF4-FFF2-40B4-BE49-F238E27FC236}">
                <a16:creationId xmlns:a16="http://schemas.microsoft.com/office/drawing/2014/main" id="{980574FF-8590-49A8-9BCE-F1C69A2F8D8F}"/>
              </a:ext>
            </a:extLst>
          </p:cNvPr>
          <p:cNvSpPr>
            <a:spLocks noGrp="1"/>
          </p:cNvSpPr>
          <p:nvPr>
            <p:ph idx="1"/>
          </p:nvPr>
        </p:nvSpPr>
        <p:spPr/>
        <p:txBody>
          <a:bodyPr/>
          <a:lstStyle/>
          <a:p>
            <a:pPr marL="0" indent="0">
              <a:buNone/>
            </a:pPr>
            <a:r>
              <a:rPr lang="en-US" dirty="0"/>
              <a:t>length' </a:t>
            </a:r>
            <a:r>
              <a:rPr lang="en-US" dirty="0" err="1"/>
              <a:t>xs</a:t>
            </a:r>
            <a:r>
              <a:rPr lang="en-US" dirty="0"/>
              <a:t> = sum [1 | _ &lt;- </a:t>
            </a:r>
            <a:r>
              <a:rPr lang="en-US" dirty="0" err="1"/>
              <a:t>xs</a:t>
            </a:r>
            <a:r>
              <a:rPr lang="en-US" dirty="0"/>
              <a:t>]</a:t>
            </a:r>
          </a:p>
        </p:txBody>
      </p:sp>
    </p:spTree>
    <p:extLst>
      <p:ext uri="{BB962C8B-B14F-4D97-AF65-F5344CB8AC3E}">
        <p14:creationId xmlns:p14="http://schemas.microsoft.com/office/powerpoint/2010/main" val="1280531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5852-4554-4FFF-B965-DE5B526C4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56F9BD-6B8D-46A1-9EBB-6A6886E3F65C}"/>
              </a:ext>
            </a:extLst>
          </p:cNvPr>
          <p:cNvSpPr>
            <a:spLocks noGrp="1"/>
          </p:cNvSpPr>
          <p:nvPr>
            <p:ph idx="1"/>
          </p:nvPr>
        </p:nvSpPr>
        <p:spPr/>
        <p:txBody>
          <a:bodyPr/>
          <a:lstStyle/>
          <a:p>
            <a:pPr marL="0" indent="0">
              <a:buNone/>
            </a:pPr>
            <a:r>
              <a:rPr lang="en-US" dirty="0" err="1"/>
              <a:t>removeNonUppercase</a:t>
            </a:r>
            <a:r>
              <a:rPr lang="en-US" dirty="0"/>
              <a:t> </a:t>
            </a:r>
            <a:r>
              <a:rPr lang="en-US" dirty="0" err="1"/>
              <a:t>st</a:t>
            </a:r>
            <a:r>
              <a:rPr lang="en-US" dirty="0"/>
              <a:t> = [ c | c &lt;- </a:t>
            </a:r>
            <a:r>
              <a:rPr lang="en-US" dirty="0" err="1"/>
              <a:t>st</a:t>
            </a:r>
            <a:r>
              <a:rPr lang="en-US" dirty="0"/>
              <a:t>, c `</a:t>
            </a:r>
            <a:r>
              <a:rPr lang="en-US" dirty="0" err="1"/>
              <a:t>elem</a:t>
            </a:r>
            <a:r>
              <a:rPr lang="en-US" dirty="0"/>
              <a:t>` ['A'..'Z']]   </a:t>
            </a:r>
          </a:p>
          <a:p>
            <a:pPr marL="0" indent="0">
              <a:buNone/>
            </a:pPr>
            <a:endParaRPr lang="en-US" dirty="0"/>
          </a:p>
          <a:p>
            <a:pPr marL="0" indent="0">
              <a:buNone/>
            </a:pPr>
            <a:r>
              <a:rPr lang="en-US" dirty="0" err="1"/>
              <a:t>removeNonUppercase</a:t>
            </a:r>
            <a:r>
              <a:rPr lang="en-US" dirty="0"/>
              <a:t> "Hahaha! </a:t>
            </a:r>
            <a:r>
              <a:rPr lang="en-US" dirty="0" err="1"/>
              <a:t>Ahahaha</a:t>
            </a:r>
            <a:r>
              <a:rPr lang="en-US" dirty="0"/>
              <a:t>!"  </a:t>
            </a:r>
          </a:p>
          <a:p>
            <a:pPr marL="0" indent="0">
              <a:buNone/>
            </a:pPr>
            <a:r>
              <a:rPr lang="en-US" dirty="0"/>
              <a:t>"HA"  </a:t>
            </a:r>
          </a:p>
          <a:p>
            <a:pPr marL="0" indent="0">
              <a:buNone/>
            </a:pPr>
            <a:r>
              <a:rPr lang="en-US" dirty="0" err="1"/>
              <a:t>removeNonUppercase</a:t>
            </a:r>
            <a:r>
              <a:rPr lang="en-US" dirty="0"/>
              <a:t> "</a:t>
            </a:r>
            <a:r>
              <a:rPr lang="en-US" dirty="0" err="1"/>
              <a:t>IdontLIKEFROGS</a:t>
            </a:r>
            <a:r>
              <a:rPr lang="en-US" dirty="0"/>
              <a:t>"  </a:t>
            </a:r>
          </a:p>
          <a:p>
            <a:pPr marL="0" indent="0">
              <a:buNone/>
            </a:pPr>
            <a:r>
              <a:rPr lang="en-US" dirty="0"/>
              <a:t>"ILIKEFROGS" </a:t>
            </a:r>
          </a:p>
        </p:txBody>
      </p:sp>
    </p:spTree>
    <p:extLst>
      <p:ext uri="{BB962C8B-B14F-4D97-AF65-F5344CB8AC3E}">
        <p14:creationId xmlns:p14="http://schemas.microsoft.com/office/powerpoint/2010/main" val="324694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0674-CA9E-430E-953D-E1A4819DAE21}"/>
              </a:ext>
            </a:extLst>
          </p:cNvPr>
          <p:cNvSpPr>
            <a:spLocks noGrp="1"/>
          </p:cNvSpPr>
          <p:nvPr>
            <p:ph type="title"/>
          </p:nvPr>
        </p:nvSpPr>
        <p:spPr/>
        <p:txBody>
          <a:bodyPr/>
          <a:lstStyle/>
          <a:p>
            <a:r>
              <a:rPr lang="en-US" dirty="0"/>
              <a:t>Contacting The Instructor</a:t>
            </a:r>
          </a:p>
        </p:txBody>
      </p:sp>
      <p:sp>
        <p:nvSpPr>
          <p:cNvPr id="3" name="Content Placeholder 2">
            <a:extLst>
              <a:ext uri="{FF2B5EF4-FFF2-40B4-BE49-F238E27FC236}">
                <a16:creationId xmlns:a16="http://schemas.microsoft.com/office/drawing/2014/main" id="{881A0D69-F468-4F8B-B490-31372D5830AA}"/>
              </a:ext>
            </a:extLst>
          </p:cNvPr>
          <p:cNvSpPr>
            <a:spLocks noGrp="1"/>
          </p:cNvSpPr>
          <p:nvPr>
            <p:ph idx="1"/>
          </p:nvPr>
        </p:nvSpPr>
        <p:spPr>
          <a:xfrm>
            <a:off x="533400" y="2249487"/>
            <a:ext cx="7924800" cy="3541714"/>
          </a:xfrm>
        </p:spPr>
        <p:txBody>
          <a:bodyPr/>
          <a:lstStyle/>
          <a:p>
            <a:r>
              <a:rPr lang="en-US" dirty="0"/>
              <a:t>The best method of contact is Richard.Leinecker@ucf.edu</a:t>
            </a:r>
          </a:p>
          <a:p>
            <a:r>
              <a:rPr lang="en-US" dirty="0"/>
              <a:t>You can also use the contact form at RickLeinecker.com</a:t>
            </a:r>
          </a:p>
          <a:p>
            <a:r>
              <a:rPr lang="en-US" dirty="0"/>
              <a:t>Office hours: Monday-Thursday 4:30 PM – 5:45 PM in HEC</a:t>
            </a:r>
          </a:p>
        </p:txBody>
      </p:sp>
    </p:spTree>
    <p:extLst>
      <p:ext uri="{BB962C8B-B14F-4D97-AF65-F5344CB8AC3E}">
        <p14:creationId xmlns:p14="http://schemas.microsoft.com/office/powerpoint/2010/main" val="907384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D660-E49E-4B64-AA1C-392C9C66EB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0F841-012A-4D4E-A600-6DBB372EAE14}"/>
              </a:ext>
            </a:extLst>
          </p:cNvPr>
          <p:cNvSpPr>
            <a:spLocks noGrp="1"/>
          </p:cNvSpPr>
          <p:nvPr>
            <p:ph idx="1"/>
          </p:nvPr>
        </p:nvSpPr>
        <p:spPr>
          <a:xfrm>
            <a:off x="152400" y="2249487"/>
            <a:ext cx="8534400" cy="3541714"/>
          </a:xfrm>
        </p:spPr>
        <p:txBody>
          <a:bodyPr/>
          <a:lstStyle/>
          <a:p>
            <a:pPr marL="0" indent="0">
              <a:buNone/>
            </a:pPr>
            <a:r>
              <a:rPr lang="en-US" dirty="0"/>
              <a:t>let </a:t>
            </a:r>
            <a:r>
              <a:rPr lang="en-US" dirty="0" err="1"/>
              <a:t>xxs</a:t>
            </a:r>
            <a:r>
              <a:rPr lang="en-US" dirty="0"/>
              <a:t> = [[1,3,5,2,3,1,2,4,5],[1,2,3,4,5,6,7,8,9],[1,2,4,2,1,6,3,1,3,2,3,6]]  </a:t>
            </a:r>
          </a:p>
          <a:p>
            <a:pPr marL="0" indent="0">
              <a:buNone/>
            </a:pPr>
            <a:r>
              <a:rPr lang="en-US" dirty="0"/>
              <a:t>[ [ x | x &lt;- </a:t>
            </a:r>
            <a:r>
              <a:rPr lang="en-US" dirty="0" err="1"/>
              <a:t>xs</a:t>
            </a:r>
            <a:r>
              <a:rPr lang="en-US" dirty="0"/>
              <a:t>, even x ] | </a:t>
            </a:r>
            <a:r>
              <a:rPr lang="en-US" dirty="0" err="1"/>
              <a:t>xs</a:t>
            </a:r>
            <a:r>
              <a:rPr lang="en-US" dirty="0"/>
              <a:t> &lt;- </a:t>
            </a:r>
            <a:r>
              <a:rPr lang="en-US" dirty="0" err="1"/>
              <a:t>xxs</a:t>
            </a:r>
            <a:r>
              <a:rPr lang="en-US" dirty="0"/>
              <a:t>]  </a:t>
            </a:r>
          </a:p>
          <a:p>
            <a:pPr marL="0" indent="0">
              <a:buNone/>
            </a:pPr>
            <a:r>
              <a:rPr lang="en-US" dirty="0"/>
              <a:t>[[2,2,4],[2,4,6,8],[2,4,2,6,2,6]] </a:t>
            </a:r>
          </a:p>
          <a:p>
            <a:pPr marL="0" indent="0">
              <a:buNone/>
            </a:pPr>
            <a:endParaRPr lang="en-US" dirty="0"/>
          </a:p>
        </p:txBody>
      </p:sp>
    </p:spTree>
    <p:extLst>
      <p:ext uri="{BB962C8B-B14F-4D97-AF65-F5344CB8AC3E}">
        <p14:creationId xmlns:p14="http://schemas.microsoft.com/office/powerpoint/2010/main" val="852360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AB88-834E-4B02-859B-086DB6F5E4B6}"/>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B5AD130A-D490-47EF-A2FC-50628D7D76BE}"/>
              </a:ext>
            </a:extLst>
          </p:cNvPr>
          <p:cNvSpPr>
            <a:spLocks noGrp="1"/>
          </p:cNvSpPr>
          <p:nvPr>
            <p:ph idx="1"/>
          </p:nvPr>
        </p:nvSpPr>
        <p:spPr/>
        <p:txBody>
          <a:bodyPr/>
          <a:lstStyle/>
          <a:p>
            <a:r>
              <a:rPr lang="en-US" dirty="0"/>
              <a:t>Similar to lists</a:t>
            </a:r>
          </a:p>
          <a:p>
            <a:r>
              <a:rPr lang="en-US" dirty="0"/>
              <a:t>Have consistent number of elements</a:t>
            </a:r>
          </a:p>
          <a:p>
            <a:r>
              <a:rPr lang="en-US" dirty="0"/>
              <a:t>Can be dissimilar types within the tuple</a:t>
            </a:r>
          </a:p>
          <a:p>
            <a:r>
              <a:rPr lang="en-US" dirty="0"/>
              <a:t>Within parentheses</a:t>
            </a:r>
          </a:p>
          <a:p>
            <a:pPr marL="0" indent="0">
              <a:buNone/>
            </a:pPr>
            <a:r>
              <a:rPr lang="en-US" dirty="0"/>
              <a:t>(1,3)</a:t>
            </a:r>
          </a:p>
          <a:p>
            <a:pPr marL="0" indent="0">
              <a:buNone/>
            </a:pPr>
            <a:r>
              <a:rPr lang="en-US" dirty="0"/>
              <a:t>("Hello", 3)</a:t>
            </a:r>
          </a:p>
          <a:p>
            <a:pPr marL="0" indent="0">
              <a:buNone/>
            </a:pPr>
            <a:endParaRPr lang="en-US" dirty="0"/>
          </a:p>
        </p:txBody>
      </p:sp>
    </p:spTree>
    <p:extLst>
      <p:ext uri="{BB962C8B-B14F-4D97-AF65-F5344CB8AC3E}">
        <p14:creationId xmlns:p14="http://schemas.microsoft.com/office/powerpoint/2010/main" val="34279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EAAA-F43E-4F83-A055-DF6340760FBF}"/>
              </a:ext>
            </a:extLst>
          </p:cNvPr>
          <p:cNvSpPr>
            <a:spLocks noGrp="1"/>
          </p:cNvSpPr>
          <p:nvPr>
            <p:ph type="title"/>
          </p:nvPr>
        </p:nvSpPr>
        <p:spPr/>
        <p:txBody>
          <a:bodyPr/>
          <a:lstStyle/>
          <a:p>
            <a:r>
              <a:rPr lang="en-US" dirty="0"/>
              <a:t>Lists of Tuples</a:t>
            </a:r>
          </a:p>
        </p:txBody>
      </p:sp>
      <p:sp>
        <p:nvSpPr>
          <p:cNvPr id="3" name="Content Placeholder 2">
            <a:extLst>
              <a:ext uri="{FF2B5EF4-FFF2-40B4-BE49-F238E27FC236}">
                <a16:creationId xmlns:a16="http://schemas.microsoft.com/office/drawing/2014/main" id="{8A8F1655-1BC4-4256-BED5-86EEE8123389}"/>
              </a:ext>
            </a:extLst>
          </p:cNvPr>
          <p:cNvSpPr>
            <a:spLocks noGrp="1"/>
          </p:cNvSpPr>
          <p:nvPr>
            <p:ph idx="1"/>
          </p:nvPr>
        </p:nvSpPr>
        <p:spPr>
          <a:xfrm>
            <a:off x="856060" y="2249486"/>
            <a:ext cx="7429499" cy="4303713"/>
          </a:xfrm>
        </p:spPr>
        <p:txBody>
          <a:bodyPr>
            <a:normAutofit/>
          </a:bodyPr>
          <a:lstStyle/>
          <a:p>
            <a:pPr marL="0" indent="0">
              <a:buNone/>
            </a:pPr>
            <a:r>
              <a:rPr lang="en-US" dirty="0"/>
              <a:t>[(1,2),(3,5),("Test",6)]</a:t>
            </a:r>
          </a:p>
          <a:p>
            <a:pPr marL="0" indent="0">
              <a:buNone/>
            </a:pPr>
            <a:endParaRPr lang="en-US" dirty="0"/>
          </a:p>
          <a:p>
            <a:pPr marL="0" indent="0">
              <a:buNone/>
            </a:pPr>
            <a:r>
              <a:rPr lang="en-US" dirty="0"/>
              <a:t>Correct:</a:t>
            </a:r>
          </a:p>
          <a:p>
            <a:pPr marL="0" indent="0">
              <a:buNone/>
            </a:pPr>
            <a:r>
              <a:rPr lang="en-US" dirty="0"/>
              <a:t>[(1,2),(8,11),(4,5)]</a:t>
            </a:r>
          </a:p>
          <a:p>
            <a:pPr marL="0" indent="0">
              <a:buNone/>
            </a:pPr>
            <a:endParaRPr lang="en-US" dirty="0"/>
          </a:p>
          <a:p>
            <a:pPr marL="0" indent="0">
              <a:buNone/>
            </a:pPr>
            <a:r>
              <a:rPr lang="en-US" dirty="0"/>
              <a:t>Incorrect: </a:t>
            </a:r>
          </a:p>
          <a:p>
            <a:pPr marL="0" indent="0">
              <a:buNone/>
            </a:pPr>
            <a:r>
              <a:rPr lang="en-US" dirty="0"/>
              <a:t>[(1,2),(8,11,5),(4,5)]</a:t>
            </a:r>
          </a:p>
          <a:p>
            <a:pPr marL="0" indent="0">
              <a:buNone/>
            </a:pPr>
            <a:endParaRPr lang="en-US" dirty="0"/>
          </a:p>
        </p:txBody>
      </p:sp>
    </p:spTree>
    <p:extLst>
      <p:ext uri="{BB962C8B-B14F-4D97-AF65-F5344CB8AC3E}">
        <p14:creationId xmlns:p14="http://schemas.microsoft.com/office/powerpoint/2010/main" val="32091146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7CF1-C77E-463E-8003-6601A6EB7132}"/>
              </a:ext>
            </a:extLst>
          </p:cNvPr>
          <p:cNvSpPr>
            <a:spLocks noGrp="1"/>
          </p:cNvSpPr>
          <p:nvPr>
            <p:ph type="title"/>
          </p:nvPr>
        </p:nvSpPr>
        <p:spPr>
          <a:xfrm>
            <a:off x="819150" y="152400"/>
            <a:ext cx="7429499" cy="1478570"/>
          </a:xfrm>
        </p:spPr>
        <p:txBody>
          <a:bodyPr/>
          <a:lstStyle/>
          <a:p>
            <a:r>
              <a:rPr lang="en-US" dirty="0"/>
              <a:t>More on Tuples</a:t>
            </a:r>
          </a:p>
        </p:txBody>
      </p:sp>
      <p:sp>
        <p:nvSpPr>
          <p:cNvPr id="3" name="Content Placeholder 2">
            <a:extLst>
              <a:ext uri="{FF2B5EF4-FFF2-40B4-BE49-F238E27FC236}">
                <a16:creationId xmlns:a16="http://schemas.microsoft.com/office/drawing/2014/main" id="{31D03C29-CB8F-4E5C-907A-FCC3A1D42B42}"/>
              </a:ext>
            </a:extLst>
          </p:cNvPr>
          <p:cNvSpPr>
            <a:spLocks noGrp="1"/>
          </p:cNvSpPr>
          <p:nvPr>
            <p:ph idx="1"/>
          </p:nvPr>
        </p:nvSpPr>
        <p:spPr>
          <a:xfrm>
            <a:off x="1143000" y="1219200"/>
            <a:ext cx="7772400" cy="5486399"/>
          </a:xfrm>
        </p:spPr>
        <p:txBody>
          <a:bodyPr>
            <a:normAutofit fontScale="77500" lnSpcReduction="20000"/>
          </a:bodyPr>
          <a:lstStyle/>
          <a:p>
            <a:pPr marL="0" indent="0">
              <a:buNone/>
            </a:pPr>
            <a:r>
              <a:rPr lang="en-US" dirty="0" err="1"/>
              <a:t>fst</a:t>
            </a:r>
            <a:r>
              <a:rPr lang="en-US" dirty="0"/>
              <a:t> takes a pair and returns its first component.</a:t>
            </a:r>
          </a:p>
          <a:p>
            <a:pPr marL="0" indent="0">
              <a:buNone/>
            </a:pPr>
            <a:r>
              <a:rPr lang="en-US" dirty="0" err="1"/>
              <a:t>fst</a:t>
            </a:r>
            <a:r>
              <a:rPr lang="en-US" dirty="0"/>
              <a:t> (8,11)  </a:t>
            </a:r>
          </a:p>
          <a:p>
            <a:pPr marL="0" indent="0">
              <a:buNone/>
            </a:pPr>
            <a:r>
              <a:rPr lang="en-US" dirty="0"/>
              <a:t>8  </a:t>
            </a:r>
          </a:p>
          <a:p>
            <a:pPr marL="0" indent="0">
              <a:buNone/>
            </a:pPr>
            <a:r>
              <a:rPr lang="en-US" dirty="0" err="1"/>
              <a:t>fst</a:t>
            </a:r>
            <a:r>
              <a:rPr lang="en-US" dirty="0"/>
              <a:t> ("Wow", False)  </a:t>
            </a:r>
          </a:p>
          <a:p>
            <a:pPr marL="0" indent="0">
              <a:buNone/>
            </a:pPr>
            <a:r>
              <a:rPr lang="en-US" dirty="0"/>
              <a:t>"Wow"  </a:t>
            </a:r>
          </a:p>
          <a:p>
            <a:pPr marL="0" indent="0">
              <a:buNone/>
            </a:pPr>
            <a:endParaRPr lang="en-US" dirty="0"/>
          </a:p>
          <a:p>
            <a:pPr marL="0" indent="0">
              <a:buNone/>
            </a:pPr>
            <a:r>
              <a:rPr lang="en-US" dirty="0" err="1"/>
              <a:t>snd</a:t>
            </a:r>
            <a:r>
              <a:rPr lang="en-US" dirty="0"/>
              <a:t> takes a pair and returns its second component. Surprise!</a:t>
            </a:r>
          </a:p>
          <a:p>
            <a:pPr marL="0" indent="0">
              <a:buNone/>
            </a:pPr>
            <a:r>
              <a:rPr lang="en-US" dirty="0" err="1"/>
              <a:t>snd</a:t>
            </a:r>
            <a:r>
              <a:rPr lang="en-US" dirty="0"/>
              <a:t> (8,11)  </a:t>
            </a:r>
          </a:p>
          <a:p>
            <a:pPr marL="0" indent="0">
              <a:buNone/>
            </a:pPr>
            <a:r>
              <a:rPr lang="en-US" dirty="0"/>
              <a:t>11  </a:t>
            </a:r>
          </a:p>
          <a:p>
            <a:pPr marL="0" indent="0">
              <a:buNone/>
            </a:pPr>
            <a:r>
              <a:rPr lang="en-US" dirty="0" err="1"/>
              <a:t>snd</a:t>
            </a:r>
            <a:r>
              <a:rPr lang="en-US" dirty="0"/>
              <a:t> ("Wow", False)  </a:t>
            </a:r>
          </a:p>
          <a:p>
            <a:pPr marL="0" indent="0">
              <a:buNone/>
            </a:pPr>
            <a:r>
              <a:rPr lang="en-US" dirty="0"/>
              <a:t>False  </a:t>
            </a:r>
          </a:p>
          <a:p>
            <a:pPr marL="0" indent="0">
              <a:buNone/>
            </a:pPr>
            <a:endParaRPr lang="en-US" dirty="0"/>
          </a:p>
          <a:p>
            <a:pPr marL="0" indent="0">
              <a:buNone/>
            </a:pPr>
            <a:r>
              <a:rPr lang="en-US" dirty="0"/>
              <a:t>Note: these functions operate only on pairs.</a:t>
            </a:r>
          </a:p>
        </p:txBody>
      </p:sp>
    </p:spTree>
    <p:extLst>
      <p:ext uri="{BB962C8B-B14F-4D97-AF65-F5344CB8AC3E}">
        <p14:creationId xmlns:p14="http://schemas.microsoft.com/office/powerpoint/2010/main" val="1729313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FD80-D63F-4AC6-B5F1-90E8525C3775}"/>
              </a:ext>
            </a:extLst>
          </p:cNvPr>
          <p:cNvSpPr>
            <a:spLocks noGrp="1"/>
          </p:cNvSpPr>
          <p:nvPr>
            <p:ph type="title"/>
          </p:nvPr>
        </p:nvSpPr>
        <p:spPr/>
        <p:txBody>
          <a:bodyPr/>
          <a:lstStyle/>
          <a:p>
            <a:r>
              <a:rPr lang="en-US" dirty="0"/>
              <a:t>Using Zip</a:t>
            </a:r>
          </a:p>
        </p:txBody>
      </p:sp>
      <p:sp>
        <p:nvSpPr>
          <p:cNvPr id="3" name="Content Placeholder 2">
            <a:extLst>
              <a:ext uri="{FF2B5EF4-FFF2-40B4-BE49-F238E27FC236}">
                <a16:creationId xmlns:a16="http://schemas.microsoft.com/office/drawing/2014/main" id="{48780C10-8F25-4568-B29E-83701DB924FF}"/>
              </a:ext>
            </a:extLst>
          </p:cNvPr>
          <p:cNvSpPr>
            <a:spLocks noGrp="1"/>
          </p:cNvSpPr>
          <p:nvPr>
            <p:ph idx="1"/>
          </p:nvPr>
        </p:nvSpPr>
        <p:spPr>
          <a:xfrm>
            <a:off x="856060" y="2249486"/>
            <a:ext cx="7429499" cy="4379914"/>
          </a:xfrm>
        </p:spPr>
        <p:txBody>
          <a:bodyPr>
            <a:normAutofit lnSpcReduction="10000"/>
          </a:bodyPr>
          <a:lstStyle/>
          <a:p>
            <a:pPr marL="0" indent="0">
              <a:buNone/>
            </a:pPr>
            <a:r>
              <a:rPr lang="en-US" dirty="0"/>
              <a:t>zip [1,2,3,4,5] [5,5,5,5,5]  </a:t>
            </a:r>
          </a:p>
          <a:p>
            <a:pPr marL="0" indent="0">
              <a:buNone/>
            </a:pPr>
            <a:r>
              <a:rPr lang="en-US" dirty="0"/>
              <a:t>[(1,5),(2,5),(3,5),(4,5),(5,5)]  </a:t>
            </a:r>
          </a:p>
          <a:p>
            <a:pPr marL="0" indent="0">
              <a:buNone/>
            </a:pPr>
            <a:endParaRPr lang="en-US" dirty="0"/>
          </a:p>
          <a:p>
            <a:pPr marL="0" indent="0">
              <a:buNone/>
            </a:pPr>
            <a:r>
              <a:rPr lang="en-US" dirty="0"/>
              <a:t>zip [1 .. 5] ["one", "two", "three", "four", "five"]  </a:t>
            </a:r>
          </a:p>
          <a:p>
            <a:pPr marL="0" indent="0">
              <a:buNone/>
            </a:pPr>
            <a:r>
              <a:rPr lang="en-US" dirty="0"/>
              <a:t>[(1,"one"),(2,"two"),(3,"three"),(4,"four"),(5,"five")]</a:t>
            </a:r>
          </a:p>
          <a:p>
            <a:pPr marL="0" indent="0">
              <a:buNone/>
            </a:pPr>
            <a:endParaRPr lang="en-US" dirty="0"/>
          </a:p>
          <a:p>
            <a:pPr marL="0" indent="0">
              <a:buNone/>
            </a:pPr>
            <a:r>
              <a:rPr lang="en-US" dirty="0"/>
              <a:t>zip [5,3,2,6,2,7,2,5,4,6,6] ["</a:t>
            </a:r>
            <a:r>
              <a:rPr lang="en-US" dirty="0" err="1"/>
              <a:t>im</a:t>
            </a:r>
            <a:r>
              <a:rPr lang="en-US" dirty="0"/>
              <a:t>","</a:t>
            </a:r>
            <a:r>
              <a:rPr lang="en-US" dirty="0" err="1"/>
              <a:t>a","turtle</a:t>
            </a:r>
            <a:r>
              <a:rPr lang="en-US" dirty="0"/>
              <a:t>"]  </a:t>
            </a:r>
          </a:p>
          <a:p>
            <a:pPr marL="0" indent="0">
              <a:buNone/>
            </a:pPr>
            <a:r>
              <a:rPr lang="en-US" dirty="0"/>
              <a:t>[(5,"im"),(3,"a"),(2,"turtle")]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5519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E1B-33F4-4747-940D-160D3E451F2A}"/>
              </a:ext>
            </a:extLst>
          </p:cNvPr>
          <p:cNvSpPr>
            <a:spLocks noGrp="1"/>
          </p:cNvSpPr>
          <p:nvPr>
            <p:ph type="title"/>
          </p:nvPr>
        </p:nvSpPr>
        <p:spPr/>
        <p:txBody>
          <a:bodyPr/>
          <a:lstStyle/>
          <a:p>
            <a:r>
              <a:rPr lang="en-US" dirty="0"/>
              <a:t>Lazy Zipping</a:t>
            </a:r>
          </a:p>
        </p:txBody>
      </p:sp>
      <p:sp>
        <p:nvSpPr>
          <p:cNvPr id="3" name="Content Placeholder 2">
            <a:extLst>
              <a:ext uri="{FF2B5EF4-FFF2-40B4-BE49-F238E27FC236}">
                <a16:creationId xmlns:a16="http://schemas.microsoft.com/office/drawing/2014/main" id="{7B4A9AAD-E0B5-46FB-8119-380E35D65980}"/>
              </a:ext>
            </a:extLst>
          </p:cNvPr>
          <p:cNvSpPr>
            <a:spLocks noGrp="1"/>
          </p:cNvSpPr>
          <p:nvPr>
            <p:ph idx="1"/>
          </p:nvPr>
        </p:nvSpPr>
        <p:spPr/>
        <p:txBody>
          <a:bodyPr/>
          <a:lstStyle/>
          <a:p>
            <a:pPr marL="0" indent="0">
              <a:buNone/>
            </a:pPr>
            <a:r>
              <a:rPr lang="en-US" dirty="0"/>
              <a:t>zip [1..] ["apple", "orange", "cherry", "mango"]  </a:t>
            </a:r>
          </a:p>
          <a:p>
            <a:pPr marL="0" indent="0">
              <a:buNone/>
            </a:pPr>
            <a:r>
              <a:rPr lang="en-US" dirty="0"/>
              <a:t>[(1,"apple"),(2,"orange"),(3,"cherry"),(4,"mango")]</a:t>
            </a:r>
          </a:p>
          <a:p>
            <a:pPr marL="0" indent="0">
              <a:buNone/>
            </a:pPr>
            <a:endParaRPr lang="en-US" dirty="0"/>
          </a:p>
        </p:txBody>
      </p:sp>
    </p:spTree>
    <p:extLst>
      <p:ext uri="{BB962C8B-B14F-4D97-AF65-F5344CB8AC3E}">
        <p14:creationId xmlns:p14="http://schemas.microsoft.com/office/powerpoint/2010/main" val="7047729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53C-C7E7-4C8B-8C47-4B87DE9A659B}"/>
              </a:ext>
            </a:extLst>
          </p:cNvPr>
          <p:cNvSpPr>
            <a:spLocks noGrp="1"/>
          </p:cNvSpPr>
          <p:nvPr>
            <p:ph type="title"/>
          </p:nvPr>
        </p:nvSpPr>
        <p:spPr/>
        <p:txBody>
          <a:bodyPr/>
          <a:lstStyle/>
          <a:p>
            <a:r>
              <a:rPr lang="en-US" dirty="0"/>
              <a:t>Triangles</a:t>
            </a:r>
          </a:p>
        </p:txBody>
      </p:sp>
      <p:sp>
        <p:nvSpPr>
          <p:cNvPr id="3" name="Content Placeholder 2">
            <a:extLst>
              <a:ext uri="{FF2B5EF4-FFF2-40B4-BE49-F238E27FC236}">
                <a16:creationId xmlns:a16="http://schemas.microsoft.com/office/drawing/2014/main" id="{884D8EE2-14F2-4363-A36E-348B32ECE215}"/>
              </a:ext>
            </a:extLst>
          </p:cNvPr>
          <p:cNvSpPr>
            <a:spLocks noGrp="1"/>
          </p:cNvSpPr>
          <p:nvPr>
            <p:ph idx="1"/>
          </p:nvPr>
        </p:nvSpPr>
        <p:spPr>
          <a:xfrm>
            <a:off x="152400" y="2249487"/>
            <a:ext cx="8763000" cy="3541714"/>
          </a:xfrm>
        </p:spPr>
        <p:txBody>
          <a:bodyPr>
            <a:normAutofit lnSpcReduction="10000"/>
          </a:bodyPr>
          <a:lstStyle/>
          <a:p>
            <a:pPr marL="0" indent="0">
              <a:buNone/>
            </a:pPr>
            <a:r>
              <a:rPr lang="en-US" dirty="0"/>
              <a:t>let triangles = [ (</a:t>
            </a:r>
            <a:r>
              <a:rPr lang="en-US" dirty="0" err="1"/>
              <a:t>a,b,c</a:t>
            </a:r>
            <a:r>
              <a:rPr lang="en-US" dirty="0"/>
              <a:t>) | c &lt;- [1..10], b &lt;- [1..10], a &lt;- [1..10] ] </a:t>
            </a:r>
          </a:p>
          <a:p>
            <a:pPr marL="0" indent="0">
              <a:buNone/>
            </a:pPr>
            <a:r>
              <a:rPr lang="en-US" dirty="0"/>
              <a:t>let </a:t>
            </a:r>
            <a:r>
              <a:rPr lang="en-US" dirty="0" err="1"/>
              <a:t>rightTriangles</a:t>
            </a:r>
            <a:r>
              <a:rPr lang="en-US" dirty="0"/>
              <a:t> = [ (</a:t>
            </a:r>
            <a:r>
              <a:rPr lang="en-US" dirty="0" err="1"/>
              <a:t>a,b,c</a:t>
            </a:r>
            <a:r>
              <a:rPr lang="en-US" dirty="0"/>
              <a:t>) | c &lt;- [1..10], b &lt;- [1..c], a &lt;- [1..b], a^2 + b^2 == c^2]</a:t>
            </a:r>
          </a:p>
          <a:p>
            <a:pPr marL="0" indent="0">
              <a:buNone/>
            </a:pPr>
            <a:r>
              <a:rPr lang="en-US" dirty="0"/>
              <a:t>let </a:t>
            </a:r>
            <a:r>
              <a:rPr lang="en-US" dirty="0" err="1"/>
              <a:t>rightTriangles</a:t>
            </a:r>
            <a:r>
              <a:rPr lang="en-US" dirty="0"/>
              <a:t>' = [ (</a:t>
            </a:r>
            <a:r>
              <a:rPr lang="en-US" dirty="0" err="1"/>
              <a:t>a,b,c</a:t>
            </a:r>
            <a:r>
              <a:rPr lang="en-US" dirty="0"/>
              <a:t>) | c &lt;- [1..10], b &lt;- [1..c], a &lt;- [1..b], a^2 + b^2 == c^2, </a:t>
            </a:r>
            <a:r>
              <a:rPr lang="en-US" dirty="0" err="1"/>
              <a:t>a+b+c</a:t>
            </a:r>
            <a:r>
              <a:rPr lang="en-US" dirty="0"/>
              <a:t> == 24]  </a:t>
            </a:r>
          </a:p>
          <a:p>
            <a:pPr marL="0" indent="0">
              <a:buNone/>
            </a:pPr>
            <a:r>
              <a:rPr lang="en-US" dirty="0" err="1"/>
              <a:t>rightTriangles</a:t>
            </a:r>
            <a:r>
              <a:rPr lang="en-US" dirty="0"/>
              <a:t>'  </a:t>
            </a:r>
          </a:p>
          <a:p>
            <a:pPr marL="0" indent="0">
              <a:buNone/>
            </a:pPr>
            <a:r>
              <a:rPr lang="en-US" dirty="0"/>
              <a:t>[(6,8,10)] </a:t>
            </a:r>
          </a:p>
          <a:p>
            <a:pPr marL="0" indent="0">
              <a:buNone/>
            </a:pPr>
            <a:endParaRPr lang="en-US" dirty="0"/>
          </a:p>
        </p:txBody>
      </p:sp>
    </p:spTree>
    <p:extLst>
      <p:ext uri="{BB962C8B-B14F-4D97-AF65-F5344CB8AC3E}">
        <p14:creationId xmlns:p14="http://schemas.microsoft.com/office/powerpoint/2010/main" val="195567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6B74F95-1E24-431F-B74D-B47095D2FC1C}"/>
              </a:ext>
            </a:extLst>
          </p:cNvPr>
          <p:cNvSpPr>
            <a:spLocks noGrp="1" noChangeArrowheads="1"/>
          </p:cNvSpPr>
          <p:nvPr>
            <p:ph type="body" idx="1"/>
          </p:nvPr>
        </p:nvSpPr>
        <p:spPr bwMode="auto">
          <a:xfrm>
            <a:off x="1066800" y="1295400"/>
            <a:ext cx="6705600" cy="495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p>
            <a:pPr marL="219075" indent="-219075"/>
            <a:r>
              <a:rPr lang="en-US" altLang="en-US" sz="3600" b="0" dirty="0">
                <a:latin typeface="Times New Roman" panose="02020603050405020304" pitchFamily="18" charset="0"/>
              </a:rPr>
              <a:t>Functional programming paradigm</a:t>
            </a:r>
          </a:p>
          <a:p>
            <a:pPr marL="219075" indent="-219075"/>
            <a:r>
              <a:rPr lang="en-US" altLang="en-US" sz="3600" b="0" dirty="0">
                <a:latin typeface="Times New Roman" panose="02020603050405020304" pitchFamily="18" charset="0"/>
              </a:rPr>
              <a:t>History</a:t>
            </a:r>
          </a:p>
          <a:p>
            <a:pPr marL="219075" indent="-219075"/>
            <a:r>
              <a:rPr lang="en-US" altLang="en-US" sz="3600" b="0" dirty="0">
                <a:latin typeface="Times New Roman" panose="02020603050405020304" pitchFamily="18" charset="0"/>
              </a:rPr>
              <a:t>Features and concepts</a:t>
            </a:r>
          </a:p>
          <a:p>
            <a:pPr marL="219075" indent="-219075"/>
            <a:r>
              <a:rPr lang="en-US" altLang="en-US" sz="3600" b="0" dirty="0">
                <a:latin typeface="Times New Roman" panose="02020603050405020304" pitchFamily="18" charset="0"/>
              </a:rPr>
              <a:t>Examples:</a:t>
            </a:r>
          </a:p>
          <a:p>
            <a:pPr marL="806450" lvl="1" indent="-349250"/>
            <a:r>
              <a:rPr lang="en-US" altLang="en-US" sz="3600" b="0" dirty="0">
                <a:latin typeface="Times New Roman" panose="02020603050405020304" pitchFamily="18" charset="0"/>
              </a:rPr>
              <a:t>Lisp</a:t>
            </a:r>
          </a:p>
          <a:p>
            <a:pPr marL="806450" lvl="1" indent="-349250"/>
            <a:r>
              <a:rPr lang="en-US" altLang="en-US" sz="3600" dirty="0">
                <a:latin typeface="Times New Roman" panose="02020603050405020304" pitchFamily="18" charset="0"/>
              </a:rPr>
              <a:t>Haskell</a:t>
            </a:r>
          </a:p>
          <a:p>
            <a:pPr marL="806450" lvl="1" indent="-349250"/>
            <a:r>
              <a:rPr lang="en-US" altLang="en-US" sz="3600" b="0" dirty="0">
                <a:latin typeface="Times New Roman" panose="02020603050405020304" pitchFamily="18" charset="0"/>
              </a:rPr>
              <a:t>F#</a:t>
            </a:r>
          </a:p>
        </p:txBody>
      </p:sp>
    </p:spTree>
    <p:extLst>
      <p:ext uri="{BB962C8B-B14F-4D97-AF65-F5344CB8AC3E}">
        <p14:creationId xmlns:p14="http://schemas.microsoft.com/office/powerpoint/2010/main" val="271978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C4DC00D-D2EC-4A9C-AAE0-416C3AC1373D}"/>
              </a:ext>
            </a:extLst>
          </p:cNvPr>
          <p:cNvSpPr>
            <a:spLocks noGrp="1" noChangeArrowheads="1"/>
          </p:cNvSpPr>
          <p:nvPr>
            <p:ph type="title"/>
          </p:nvPr>
        </p:nvSpPr>
        <p:spPr>
          <a:xfrm>
            <a:off x="2041525" y="457200"/>
            <a:ext cx="5060950" cy="587375"/>
          </a:xfrm>
        </p:spPr>
        <p:txBody>
          <a:bodyPr>
            <a:normAutofit fontScale="90000"/>
          </a:bodyPr>
          <a:lstStyle/>
          <a:p>
            <a:r>
              <a:rPr lang="en-US" altLang="en-US"/>
              <a:t>Functional Programming</a:t>
            </a:r>
          </a:p>
        </p:txBody>
      </p:sp>
      <p:sp>
        <p:nvSpPr>
          <p:cNvPr id="103427" name="Rectangle 3">
            <a:extLst>
              <a:ext uri="{FF2B5EF4-FFF2-40B4-BE49-F238E27FC236}">
                <a16:creationId xmlns:a16="http://schemas.microsoft.com/office/drawing/2014/main" id="{672F9115-81C5-4BB5-B290-98ECD70364CF}"/>
              </a:ext>
            </a:extLst>
          </p:cNvPr>
          <p:cNvSpPr>
            <a:spLocks noGrp="1" noChangeArrowheads="1"/>
          </p:cNvSpPr>
          <p:nvPr>
            <p:ph type="body" idx="1"/>
          </p:nvPr>
        </p:nvSpPr>
        <p:spPr bwMode="auto">
          <a:xfrm>
            <a:off x="685800" y="1371600"/>
            <a:ext cx="7772400" cy="48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p>
            <a:r>
              <a:rPr lang="en-US" altLang="en-US" sz="2800" b="0" dirty="0">
                <a:latin typeface="Times New Roman" panose="02020603050405020304" pitchFamily="18" charset="0"/>
              </a:rPr>
              <a:t>The Functional Programming Paradigm is one of the major programming paradigms.</a:t>
            </a:r>
          </a:p>
          <a:p>
            <a:pPr lvl="1"/>
            <a:r>
              <a:rPr lang="en-US" altLang="en-US" sz="2000" b="0" dirty="0">
                <a:latin typeface="Times New Roman" panose="02020603050405020304" pitchFamily="18" charset="0"/>
              </a:rPr>
              <a:t>FP is a type of declarative programming paradigm</a:t>
            </a:r>
          </a:p>
          <a:p>
            <a:pPr lvl="1"/>
            <a:r>
              <a:rPr lang="en-US" altLang="en-US" sz="2000" b="0" dirty="0">
                <a:latin typeface="Times New Roman" panose="02020603050405020304" pitchFamily="18" charset="0"/>
              </a:rPr>
              <a:t>Also known as </a:t>
            </a:r>
            <a:r>
              <a:rPr lang="en-US" altLang="en-US" sz="2000" b="0" i="1" dirty="0">
                <a:latin typeface="Times New Roman" panose="02020603050405020304" pitchFamily="18" charset="0"/>
              </a:rPr>
              <a:t>applicative programming</a:t>
            </a:r>
            <a:r>
              <a:rPr lang="en-US" altLang="en-US" sz="2000" b="0" dirty="0">
                <a:latin typeface="Times New Roman" panose="02020603050405020304" pitchFamily="18" charset="0"/>
              </a:rPr>
              <a:t> and </a:t>
            </a:r>
            <a:r>
              <a:rPr lang="en-US" altLang="en-US" sz="2000" b="0" i="1" dirty="0">
                <a:latin typeface="Times New Roman" panose="02020603050405020304" pitchFamily="18" charset="0"/>
              </a:rPr>
              <a:t>value-oriented programming</a:t>
            </a:r>
          </a:p>
          <a:p>
            <a:r>
              <a:rPr lang="en-US" altLang="en-US" sz="2800" b="0" dirty="0">
                <a:latin typeface="Times New Roman" panose="02020603050405020304" pitchFamily="18" charset="0"/>
              </a:rPr>
              <a:t>Idea: everything is a function</a:t>
            </a:r>
          </a:p>
          <a:p>
            <a:r>
              <a:rPr lang="en-US" altLang="en-US" sz="2800" b="0" dirty="0">
                <a:latin typeface="Times New Roman" panose="02020603050405020304" pitchFamily="18" charset="0"/>
              </a:rPr>
              <a:t>Based on sound theoretical frameworks (e.g., the lambda calculus)</a:t>
            </a:r>
          </a:p>
          <a:p>
            <a:r>
              <a:rPr lang="en-US" altLang="en-US" sz="2800" b="0" dirty="0">
                <a:latin typeface="Times New Roman" panose="02020603050405020304" pitchFamily="18" charset="0"/>
              </a:rPr>
              <a:t>Examples of FP languages</a:t>
            </a:r>
          </a:p>
          <a:p>
            <a:pPr lvl="1"/>
            <a:r>
              <a:rPr lang="en-US" altLang="en-US" sz="2000" b="0" dirty="0">
                <a:latin typeface="Times New Roman" panose="02020603050405020304" pitchFamily="18" charset="0"/>
              </a:rPr>
              <a:t>First (and most popular) FP language: Lisp</a:t>
            </a:r>
          </a:p>
          <a:p>
            <a:pPr lvl="1"/>
            <a:r>
              <a:rPr lang="en-US" altLang="en-US" sz="2000" b="0" dirty="0">
                <a:latin typeface="Times New Roman" panose="02020603050405020304" pitchFamily="18" charset="0"/>
              </a:rPr>
              <a:t>Other important FPs: ML, Haskell, F#, Miranda, Scheme, Logo</a:t>
            </a:r>
          </a:p>
        </p:txBody>
      </p:sp>
    </p:spTree>
    <p:extLst>
      <p:ext uri="{BB962C8B-B14F-4D97-AF65-F5344CB8AC3E}">
        <p14:creationId xmlns:p14="http://schemas.microsoft.com/office/powerpoint/2010/main" val="387180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2044</TotalTime>
  <Words>4594</Words>
  <Application>Microsoft Office PowerPoint</Application>
  <PresentationFormat>On-screen Show (4:3)</PresentationFormat>
  <Paragraphs>575</Paragraphs>
  <Slides>76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Symbol</vt:lpstr>
      <vt:lpstr>Times New Roman</vt:lpstr>
      <vt:lpstr>Trebuchet MS</vt:lpstr>
      <vt:lpstr>Tw Cen MT</vt:lpstr>
      <vt:lpstr>Wingdings</vt:lpstr>
      <vt:lpstr>Circuit</vt:lpstr>
      <vt:lpstr>Introduction to Functional Programming and the Haskell Language</vt:lpstr>
      <vt:lpstr>First, though, some course introductory things</vt:lpstr>
      <vt:lpstr>Teaching Assistants</vt:lpstr>
      <vt:lpstr>Tests</vt:lpstr>
      <vt:lpstr>Assignments</vt:lpstr>
      <vt:lpstr>Discussions</vt:lpstr>
      <vt:lpstr>Contacting The Instructor</vt:lpstr>
      <vt:lpstr>PowerPoint Presentation</vt:lpstr>
      <vt:lpstr>Functional Programming</vt:lpstr>
      <vt:lpstr>Functional Programming Languages</vt:lpstr>
      <vt:lpstr>Mathematical Functions</vt:lpstr>
      <vt:lpstr>Characteristics of Pure FPLs</vt:lpstr>
      <vt:lpstr>Importance of FP</vt:lpstr>
      <vt:lpstr>Importance of FP</vt:lpstr>
      <vt:lpstr>Expressions</vt:lpstr>
      <vt:lpstr>Church-Rosser Theorem</vt:lpstr>
      <vt:lpstr>More Expressions</vt:lpstr>
      <vt:lpstr>FPLs address C.A.R. Hoare's  Principles of Structuring</vt:lpstr>
      <vt:lpstr>Properties of Pure Expressions</vt:lpstr>
      <vt:lpstr>What are some FPLs?</vt:lpstr>
      <vt:lpstr>Lisp</vt:lpstr>
      <vt:lpstr>Scheme</vt:lpstr>
      <vt:lpstr>ML</vt:lpstr>
      <vt:lpstr>Haskell</vt:lpstr>
      <vt:lpstr>Some FP concepts</vt:lpstr>
      <vt:lpstr>Curried Functions</vt:lpstr>
      <vt:lpstr>Type Inferencing</vt:lpstr>
      <vt:lpstr>Polymorphism</vt:lpstr>
      <vt:lpstr>Polymorphism</vt:lpstr>
      <vt:lpstr>Higher Order Functions</vt:lpstr>
      <vt:lpstr>Functional Abstraction</vt:lpstr>
      <vt:lpstr>Lazy evaluation</vt:lpstr>
      <vt:lpstr>Applications of Functional Languages</vt:lpstr>
      <vt:lpstr>Summary: ILs vs FPLs</vt:lpstr>
      <vt:lpstr>Download and INstall</vt:lpstr>
      <vt:lpstr>Running GHC</vt:lpstr>
      <vt:lpstr>Getting Started</vt:lpstr>
      <vt:lpstr>Caution with Negative Numbers</vt:lpstr>
      <vt:lpstr>Fixing Errors Due to Negatives</vt:lpstr>
      <vt:lpstr>Boolean Expressions</vt:lpstr>
      <vt:lpstr>More Booleans</vt:lpstr>
      <vt:lpstr>Type Mismatches</vt:lpstr>
      <vt:lpstr>Easy Functions</vt:lpstr>
      <vt:lpstr>Function Application</vt:lpstr>
      <vt:lpstr>Clarification</vt:lpstr>
      <vt:lpstr>Clearing the Screen</vt:lpstr>
      <vt:lpstr>First  Function</vt:lpstr>
      <vt:lpstr>Second Function</vt:lpstr>
      <vt:lpstr>Functions Together</vt:lpstr>
      <vt:lpstr>Conditionals In Functions</vt:lpstr>
      <vt:lpstr>Clarifications</vt:lpstr>
      <vt:lpstr>Function Names</vt:lpstr>
      <vt:lpstr>Lists</vt:lpstr>
      <vt:lpstr>Adding lists and Strings</vt:lpstr>
      <vt:lpstr>Getting Sub Element of String Or List</vt:lpstr>
      <vt:lpstr>Lists of Lists</vt:lpstr>
      <vt:lpstr>Compare Lists</vt:lpstr>
      <vt:lpstr>Other List Operators </vt:lpstr>
      <vt:lpstr>More on Lists</vt:lpstr>
      <vt:lpstr>Even More on Lists</vt:lpstr>
      <vt:lpstr>Even More On Lists (Con’t)</vt:lpstr>
      <vt:lpstr>List Comprehensions</vt:lpstr>
      <vt:lpstr>With Predecates</vt:lpstr>
      <vt:lpstr>More Comprehensions with Predecate</vt:lpstr>
      <vt:lpstr>PowerPoint Presentation</vt:lpstr>
      <vt:lpstr>Additional Predecates</vt:lpstr>
      <vt:lpstr>PowerPoint Presentation</vt:lpstr>
      <vt:lpstr>New Length</vt:lpstr>
      <vt:lpstr>PowerPoint Presentation</vt:lpstr>
      <vt:lpstr>PowerPoint Presentation</vt:lpstr>
      <vt:lpstr>Tuples</vt:lpstr>
      <vt:lpstr>Lists of Tuples</vt:lpstr>
      <vt:lpstr>More on Tuples</vt:lpstr>
      <vt:lpstr>Using Zip</vt:lpstr>
      <vt:lpstr>Lazy Zipping</vt:lpstr>
      <vt:lpstr>Triangles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Functional Programming and the Haskell Language</dc:title>
  <dc:creator>Rick</dc:creator>
  <cp:lastModifiedBy>Rick Leinecker</cp:lastModifiedBy>
  <cp:revision>94</cp:revision>
  <dcterms:created xsi:type="dcterms:W3CDTF">2006-08-16T00:00:00Z</dcterms:created>
  <dcterms:modified xsi:type="dcterms:W3CDTF">2017-08-21T14:22:44Z</dcterms:modified>
</cp:coreProperties>
</file>