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62"/>
  </p:notesMasterIdLst>
  <p:sldIdLst>
    <p:sldId id="316" r:id="rId2"/>
    <p:sldId id="317" r:id="rId3"/>
    <p:sldId id="318" r:id="rId4"/>
    <p:sldId id="319" r:id="rId5"/>
    <p:sldId id="320" r:id="rId6"/>
    <p:sldId id="321" r:id="rId7"/>
    <p:sldId id="322" r:id="rId8"/>
    <p:sldId id="323" r:id="rId9"/>
    <p:sldId id="324" r:id="rId10"/>
    <p:sldId id="325" r:id="rId11"/>
    <p:sldId id="326" r:id="rId12"/>
    <p:sldId id="327" r:id="rId13"/>
    <p:sldId id="328" r:id="rId14"/>
    <p:sldId id="329" r:id="rId15"/>
    <p:sldId id="330" r:id="rId16"/>
    <p:sldId id="331" r:id="rId17"/>
    <p:sldId id="332" r:id="rId18"/>
    <p:sldId id="333" r:id="rId19"/>
    <p:sldId id="334" r:id="rId20"/>
    <p:sldId id="335" r:id="rId21"/>
    <p:sldId id="336" r:id="rId22"/>
    <p:sldId id="337" r:id="rId23"/>
    <p:sldId id="338" r:id="rId24"/>
    <p:sldId id="339" r:id="rId25"/>
    <p:sldId id="340" r:id="rId26"/>
    <p:sldId id="341" r:id="rId27"/>
    <p:sldId id="342" r:id="rId28"/>
    <p:sldId id="343" r:id="rId29"/>
    <p:sldId id="344" r:id="rId30"/>
    <p:sldId id="345" r:id="rId31"/>
    <p:sldId id="346" r:id="rId32"/>
    <p:sldId id="347" r:id="rId33"/>
    <p:sldId id="348" r:id="rId34"/>
    <p:sldId id="349" r:id="rId35"/>
    <p:sldId id="350" r:id="rId36"/>
    <p:sldId id="351" r:id="rId37"/>
    <p:sldId id="352" r:id="rId38"/>
    <p:sldId id="353" r:id="rId39"/>
    <p:sldId id="354" r:id="rId40"/>
    <p:sldId id="355"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1AB1F-0551-4511-944A-78C8948F02B2}" type="datetimeFigureOut">
              <a:rPr lang="en-US" smtClean="0"/>
              <a:t>8/23/2017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E8B08-3DD5-4366-8DAC-B17755B4ADE8}" type="slidenum">
              <a:rPr lang="en-US" smtClean="0"/>
              <a:t>‹#›</a:t>
            </a:fld>
            <a:endParaRPr lang="en-US"/>
          </a:p>
        </p:txBody>
      </p:sp>
    </p:spTree>
    <p:extLst>
      <p:ext uri="{BB962C8B-B14F-4D97-AF65-F5344CB8AC3E}">
        <p14:creationId xmlns:p14="http://schemas.microsoft.com/office/powerpoint/2010/main" val="2128162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1D8BD707-D9CF-40AE-B4C6-C98DA3205C09}" type="datetimeFigureOut">
              <a:rPr lang="en-US" smtClean="0"/>
              <a:pPr/>
              <a:t>8/23/2017</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9020779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7889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9052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2326283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88092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8/23/2017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0039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8/23/2017</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06073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68665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7687809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1D8BD707-D9CF-40AE-B4C6-C98DA3205C09}" type="datetimeFigureOut">
              <a:rPr lang="en-US" smtClean="0"/>
              <a:pPr/>
              <a:t>8/23/2017</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37655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2093866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8445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69916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6502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2850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2724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04984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pPr/>
              <a:t>8/23/2017</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79024079"/>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0183F-D11E-4C43-9D2C-DB402D6E618D}"/>
              </a:ext>
            </a:extLst>
          </p:cNvPr>
          <p:cNvSpPr>
            <a:spLocks noGrp="1"/>
          </p:cNvSpPr>
          <p:nvPr>
            <p:ph type="ctrTitle"/>
          </p:nvPr>
        </p:nvSpPr>
        <p:spPr/>
        <p:txBody>
          <a:bodyPr>
            <a:normAutofit/>
          </a:bodyPr>
          <a:lstStyle/>
          <a:p>
            <a:r>
              <a:rPr lang="en-US" dirty="0"/>
              <a:t>Haskell Functions</a:t>
            </a:r>
          </a:p>
        </p:txBody>
      </p:sp>
      <p:sp>
        <p:nvSpPr>
          <p:cNvPr id="3" name="Subtitle 2">
            <a:extLst>
              <a:ext uri="{FF2B5EF4-FFF2-40B4-BE49-F238E27FC236}">
                <a16:creationId xmlns:a16="http://schemas.microsoft.com/office/drawing/2014/main" id="{FE34A6E9-002B-48CC-915D-F7B515547BA9}"/>
              </a:ext>
            </a:extLst>
          </p:cNvPr>
          <p:cNvSpPr>
            <a:spLocks noGrp="1"/>
          </p:cNvSpPr>
          <p:nvPr>
            <p:ph type="subTitle" idx="1"/>
          </p:nvPr>
        </p:nvSpPr>
        <p:spPr/>
        <p:txBody>
          <a:bodyPr>
            <a:normAutofit fontScale="62500" lnSpcReduction="20000"/>
          </a:bodyPr>
          <a:lstStyle/>
          <a:p>
            <a:r>
              <a:rPr lang="en-US" dirty="0"/>
              <a:t>University of Central Florida</a:t>
            </a:r>
          </a:p>
          <a:p>
            <a:r>
              <a:rPr lang="en-US" dirty="0"/>
              <a:t>COP 4020</a:t>
            </a:r>
          </a:p>
          <a:p>
            <a:r>
              <a:rPr lang="en-US" dirty="0"/>
              <a:t>Rick Leinecker</a:t>
            </a:r>
          </a:p>
          <a:p>
            <a:endParaRPr lang="en-US" dirty="0"/>
          </a:p>
          <a:p>
            <a:r>
              <a:rPr lang="en-US" dirty="0"/>
              <a:t>Parts of these slides based on http://learnyouahaskell.com</a:t>
            </a:r>
          </a:p>
        </p:txBody>
      </p:sp>
    </p:spTree>
    <p:extLst>
      <p:ext uri="{BB962C8B-B14F-4D97-AF65-F5344CB8AC3E}">
        <p14:creationId xmlns:p14="http://schemas.microsoft.com/office/powerpoint/2010/main" val="1286744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CC502-04C4-4082-8C99-540265D437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891300-BAA3-4CAE-970B-B7AD1BDE999D}"/>
              </a:ext>
            </a:extLst>
          </p:cNvPr>
          <p:cNvSpPr>
            <a:spLocks noGrp="1"/>
          </p:cNvSpPr>
          <p:nvPr>
            <p:ph idx="1"/>
          </p:nvPr>
        </p:nvSpPr>
        <p:spPr>
          <a:xfrm>
            <a:off x="856060" y="2362200"/>
            <a:ext cx="7429499" cy="4038600"/>
          </a:xfrm>
        </p:spPr>
        <p:txBody>
          <a:bodyPr/>
          <a:lstStyle/>
          <a:p>
            <a:pPr marL="0" indent="0">
              <a:buNone/>
            </a:pPr>
            <a:r>
              <a:rPr lang="en-US" dirty="0"/>
              <a:t>Ord is for types that have an ordering.</a:t>
            </a:r>
          </a:p>
          <a:p>
            <a:pPr marL="0" indent="0">
              <a:buNone/>
            </a:pPr>
            <a:r>
              <a:rPr lang="en-US" dirty="0"/>
              <a:t>prelude&gt; :t (&gt;)  </a:t>
            </a:r>
          </a:p>
          <a:p>
            <a:pPr marL="0" indent="0">
              <a:buNone/>
            </a:pPr>
            <a:r>
              <a:rPr lang="en-US" dirty="0"/>
              <a:t>(&gt;) :: (Ord a) =&gt; a -&gt; a -&gt; Bool </a:t>
            </a:r>
          </a:p>
          <a:p>
            <a:pPr marL="0" indent="0">
              <a:buNone/>
            </a:pPr>
            <a:endParaRPr lang="en-US" dirty="0"/>
          </a:p>
        </p:txBody>
      </p:sp>
    </p:spTree>
    <p:extLst>
      <p:ext uri="{BB962C8B-B14F-4D97-AF65-F5344CB8AC3E}">
        <p14:creationId xmlns:p14="http://schemas.microsoft.com/office/powerpoint/2010/main" val="3330757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8B813-4A1B-46CC-9D2E-7AD991A858A3}"/>
              </a:ext>
            </a:extLst>
          </p:cNvPr>
          <p:cNvSpPr>
            <a:spLocks noGrp="1"/>
          </p:cNvSpPr>
          <p:nvPr>
            <p:ph type="title"/>
          </p:nvPr>
        </p:nvSpPr>
        <p:spPr/>
        <p:txBody>
          <a:bodyPr/>
          <a:lstStyle/>
          <a:p>
            <a:r>
              <a:rPr lang="en-US" dirty="0"/>
              <a:t>Comparing</a:t>
            </a:r>
          </a:p>
        </p:txBody>
      </p:sp>
      <p:sp>
        <p:nvSpPr>
          <p:cNvPr id="3" name="Content Placeholder 2">
            <a:extLst>
              <a:ext uri="{FF2B5EF4-FFF2-40B4-BE49-F238E27FC236}">
                <a16:creationId xmlns:a16="http://schemas.microsoft.com/office/drawing/2014/main" id="{754C365E-1C25-487A-853E-885B1C7D53B9}"/>
              </a:ext>
            </a:extLst>
          </p:cNvPr>
          <p:cNvSpPr>
            <a:spLocks noGrp="1"/>
          </p:cNvSpPr>
          <p:nvPr>
            <p:ph idx="1"/>
          </p:nvPr>
        </p:nvSpPr>
        <p:spPr/>
        <p:txBody>
          <a:bodyPr>
            <a:normAutofit fontScale="92500" lnSpcReduction="10000"/>
          </a:bodyPr>
          <a:lstStyle/>
          <a:p>
            <a:pPr marL="0" indent="0">
              <a:buNone/>
            </a:pPr>
            <a:r>
              <a:rPr lang="en-US" dirty="0"/>
              <a:t>prelude&gt; "</a:t>
            </a:r>
            <a:r>
              <a:rPr lang="en-US" dirty="0" err="1"/>
              <a:t>Abrakadabra</a:t>
            </a:r>
            <a:r>
              <a:rPr lang="en-US" dirty="0"/>
              <a:t>" &lt; "Zebra"  </a:t>
            </a:r>
            <a:br>
              <a:rPr lang="en-US" dirty="0"/>
            </a:br>
            <a:r>
              <a:rPr lang="en-US" dirty="0"/>
              <a:t>True  </a:t>
            </a:r>
          </a:p>
          <a:p>
            <a:pPr marL="0" indent="0">
              <a:buNone/>
            </a:pPr>
            <a:r>
              <a:rPr lang="en-US" dirty="0"/>
              <a:t>prelude&gt; "</a:t>
            </a:r>
            <a:r>
              <a:rPr lang="en-US" dirty="0" err="1"/>
              <a:t>Abrakadabra</a:t>
            </a:r>
            <a:r>
              <a:rPr lang="en-US" dirty="0"/>
              <a:t>" `compare` "Zebra"  </a:t>
            </a:r>
            <a:br>
              <a:rPr lang="en-US" dirty="0"/>
            </a:br>
            <a:r>
              <a:rPr lang="en-US" dirty="0"/>
              <a:t>LT  </a:t>
            </a:r>
          </a:p>
          <a:p>
            <a:pPr marL="0" indent="0">
              <a:buNone/>
            </a:pPr>
            <a:r>
              <a:rPr lang="en-US" dirty="0"/>
              <a:t>prelude&gt; 5 &gt;= 2  </a:t>
            </a:r>
            <a:br>
              <a:rPr lang="en-US" dirty="0"/>
            </a:br>
            <a:r>
              <a:rPr lang="en-US" dirty="0"/>
              <a:t>True  </a:t>
            </a:r>
          </a:p>
          <a:p>
            <a:pPr marL="0" indent="0">
              <a:buNone/>
            </a:pPr>
            <a:r>
              <a:rPr lang="en-US" dirty="0"/>
              <a:t>prelude&gt; 5 `compare` 3  </a:t>
            </a:r>
            <a:br>
              <a:rPr lang="en-US" dirty="0"/>
            </a:br>
            <a:r>
              <a:rPr lang="en-US" dirty="0"/>
              <a:t>GT </a:t>
            </a:r>
          </a:p>
        </p:txBody>
      </p:sp>
    </p:spTree>
    <p:extLst>
      <p:ext uri="{BB962C8B-B14F-4D97-AF65-F5344CB8AC3E}">
        <p14:creationId xmlns:p14="http://schemas.microsoft.com/office/powerpoint/2010/main" val="2015615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48D62-3068-4440-ACCA-A9F170B1D8D0}"/>
              </a:ext>
            </a:extLst>
          </p:cNvPr>
          <p:cNvSpPr>
            <a:spLocks noGrp="1"/>
          </p:cNvSpPr>
          <p:nvPr>
            <p:ph type="title"/>
          </p:nvPr>
        </p:nvSpPr>
        <p:spPr/>
        <p:txBody>
          <a:bodyPr/>
          <a:lstStyle/>
          <a:p>
            <a:r>
              <a:rPr lang="en-US" dirty="0"/>
              <a:t>Show</a:t>
            </a:r>
          </a:p>
        </p:txBody>
      </p:sp>
      <p:sp>
        <p:nvSpPr>
          <p:cNvPr id="3" name="Content Placeholder 2">
            <a:extLst>
              <a:ext uri="{FF2B5EF4-FFF2-40B4-BE49-F238E27FC236}">
                <a16:creationId xmlns:a16="http://schemas.microsoft.com/office/drawing/2014/main" id="{FEE310DA-CAB5-4156-9FD8-9EA20E3E7B0E}"/>
              </a:ext>
            </a:extLst>
          </p:cNvPr>
          <p:cNvSpPr>
            <a:spLocks noGrp="1"/>
          </p:cNvSpPr>
          <p:nvPr>
            <p:ph idx="1"/>
          </p:nvPr>
        </p:nvSpPr>
        <p:spPr>
          <a:xfrm>
            <a:off x="856060" y="2249486"/>
            <a:ext cx="7429499" cy="4303713"/>
          </a:xfrm>
        </p:spPr>
        <p:txBody>
          <a:bodyPr>
            <a:normAutofit fontScale="92500" lnSpcReduction="20000"/>
          </a:bodyPr>
          <a:lstStyle/>
          <a:p>
            <a:pPr marL="0" indent="0">
              <a:buNone/>
            </a:pPr>
            <a:r>
              <a:rPr lang="en-US" dirty="0"/>
              <a:t>Members of Show can be presented as strings. All types covered so far except for functions are a part of Show. The most used function that deals with the Show </a:t>
            </a:r>
            <a:r>
              <a:rPr lang="en-US" dirty="0" err="1"/>
              <a:t>typeclass</a:t>
            </a:r>
            <a:r>
              <a:rPr lang="en-US" dirty="0"/>
              <a:t> is show. It takes a value whose type is a member of Show and presents it to us as a string.</a:t>
            </a:r>
          </a:p>
          <a:p>
            <a:pPr marL="0" indent="0">
              <a:buNone/>
            </a:pPr>
            <a:r>
              <a:rPr lang="en-US" dirty="0"/>
              <a:t>prelude&gt; show 3  </a:t>
            </a:r>
            <a:br>
              <a:rPr lang="en-US" dirty="0"/>
            </a:br>
            <a:r>
              <a:rPr lang="en-US" dirty="0"/>
              <a:t>"3"  </a:t>
            </a:r>
          </a:p>
          <a:p>
            <a:pPr marL="0" indent="0">
              <a:buNone/>
            </a:pPr>
            <a:r>
              <a:rPr lang="en-US" dirty="0"/>
              <a:t>prelude&gt; show 5.334  </a:t>
            </a:r>
            <a:br>
              <a:rPr lang="en-US" dirty="0"/>
            </a:br>
            <a:r>
              <a:rPr lang="en-US" dirty="0"/>
              <a:t>"5.334"  </a:t>
            </a:r>
          </a:p>
          <a:p>
            <a:pPr marL="0" indent="0">
              <a:buNone/>
            </a:pPr>
            <a:r>
              <a:rPr lang="en-US" dirty="0"/>
              <a:t>prelude&gt; show True  </a:t>
            </a:r>
            <a:br>
              <a:rPr lang="en-US" dirty="0"/>
            </a:br>
            <a:r>
              <a:rPr lang="en-US" dirty="0"/>
              <a:t>"True" </a:t>
            </a:r>
          </a:p>
        </p:txBody>
      </p:sp>
    </p:spTree>
    <p:extLst>
      <p:ext uri="{BB962C8B-B14F-4D97-AF65-F5344CB8AC3E}">
        <p14:creationId xmlns:p14="http://schemas.microsoft.com/office/powerpoint/2010/main" val="3648171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279D1-D44C-4E2B-9CCC-34181BB6117D}"/>
              </a:ext>
            </a:extLst>
          </p:cNvPr>
          <p:cNvSpPr>
            <a:spLocks noGrp="1"/>
          </p:cNvSpPr>
          <p:nvPr>
            <p:ph type="title"/>
          </p:nvPr>
        </p:nvSpPr>
        <p:spPr/>
        <p:txBody>
          <a:bodyPr/>
          <a:lstStyle/>
          <a:p>
            <a:r>
              <a:rPr lang="en-US" dirty="0"/>
              <a:t>Read</a:t>
            </a:r>
          </a:p>
        </p:txBody>
      </p:sp>
      <p:sp>
        <p:nvSpPr>
          <p:cNvPr id="3" name="Content Placeholder 2">
            <a:extLst>
              <a:ext uri="{FF2B5EF4-FFF2-40B4-BE49-F238E27FC236}">
                <a16:creationId xmlns:a16="http://schemas.microsoft.com/office/drawing/2014/main" id="{69F878BE-78CF-46E4-958D-C6D40E69684E}"/>
              </a:ext>
            </a:extLst>
          </p:cNvPr>
          <p:cNvSpPr>
            <a:spLocks noGrp="1"/>
          </p:cNvSpPr>
          <p:nvPr>
            <p:ph idx="1"/>
          </p:nvPr>
        </p:nvSpPr>
        <p:spPr>
          <a:xfrm>
            <a:off x="856060" y="2249486"/>
            <a:ext cx="7429499" cy="4303713"/>
          </a:xfrm>
        </p:spPr>
        <p:txBody>
          <a:bodyPr>
            <a:normAutofit fontScale="92500" lnSpcReduction="20000"/>
          </a:bodyPr>
          <a:lstStyle/>
          <a:p>
            <a:pPr fontAlgn="base"/>
            <a:r>
              <a:rPr lang="en-US" dirty="0"/>
              <a:t>Read is sort of the opposite </a:t>
            </a:r>
            <a:r>
              <a:rPr lang="en-US" dirty="0" err="1"/>
              <a:t>typeclass</a:t>
            </a:r>
            <a:r>
              <a:rPr lang="en-US" dirty="0"/>
              <a:t> of </a:t>
            </a:r>
            <a:r>
              <a:rPr lang="en-US" b="1" dirty="0"/>
              <a:t>Show</a:t>
            </a:r>
            <a:r>
              <a:rPr lang="en-US" dirty="0"/>
              <a:t>. The </a:t>
            </a:r>
            <a:r>
              <a:rPr lang="en-US" b="1" dirty="0"/>
              <a:t>read</a:t>
            </a:r>
            <a:r>
              <a:rPr lang="en-US" dirty="0"/>
              <a:t> function takes a string and returns a type which is a member of </a:t>
            </a:r>
            <a:r>
              <a:rPr lang="en-US" b="1" dirty="0"/>
              <a:t>Read</a:t>
            </a:r>
            <a:r>
              <a:rPr lang="en-US" dirty="0"/>
              <a:t>.</a:t>
            </a:r>
          </a:p>
          <a:p>
            <a:pPr fontAlgn="base"/>
            <a:r>
              <a:rPr lang="en-US" dirty="0"/>
              <a:t>prelude&gt; read "True" || False  </a:t>
            </a:r>
            <a:br>
              <a:rPr lang="en-US" dirty="0"/>
            </a:br>
            <a:r>
              <a:rPr lang="en-US" dirty="0"/>
              <a:t>True  </a:t>
            </a:r>
          </a:p>
          <a:p>
            <a:pPr fontAlgn="base"/>
            <a:r>
              <a:rPr lang="en-US" dirty="0"/>
              <a:t>prelude&gt; read "8.2" + 3.8  </a:t>
            </a:r>
            <a:br>
              <a:rPr lang="en-US" dirty="0"/>
            </a:br>
            <a:r>
              <a:rPr lang="en-US" dirty="0"/>
              <a:t>12.0  </a:t>
            </a:r>
          </a:p>
          <a:p>
            <a:pPr fontAlgn="base"/>
            <a:r>
              <a:rPr lang="en-US" dirty="0"/>
              <a:t>prelude&gt; read "5" - 2  </a:t>
            </a:r>
            <a:br>
              <a:rPr lang="en-US" dirty="0"/>
            </a:br>
            <a:r>
              <a:rPr lang="en-US" dirty="0"/>
              <a:t>3  </a:t>
            </a:r>
          </a:p>
          <a:p>
            <a:pPr fontAlgn="base"/>
            <a:r>
              <a:rPr lang="en-US" dirty="0"/>
              <a:t>prelude&gt; read "[1,2,3,4]" ++ [3]  </a:t>
            </a:r>
            <a:br>
              <a:rPr lang="en-US" dirty="0"/>
            </a:br>
            <a:r>
              <a:rPr lang="en-US" dirty="0"/>
              <a:t>[1,2,3,4,3]  </a:t>
            </a:r>
          </a:p>
          <a:p>
            <a:pPr marL="0" indent="0">
              <a:buNone/>
            </a:pPr>
            <a:endParaRPr lang="en-US" dirty="0"/>
          </a:p>
        </p:txBody>
      </p:sp>
    </p:spTree>
    <p:extLst>
      <p:ext uri="{BB962C8B-B14F-4D97-AF65-F5344CB8AC3E}">
        <p14:creationId xmlns:p14="http://schemas.microsoft.com/office/powerpoint/2010/main" val="376469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6EF5C-DB08-4EC1-9CCE-4E6E0EA0C1AB}"/>
              </a:ext>
            </a:extLst>
          </p:cNvPr>
          <p:cNvSpPr>
            <a:spLocks noGrp="1"/>
          </p:cNvSpPr>
          <p:nvPr>
            <p:ph type="title"/>
          </p:nvPr>
        </p:nvSpPr>
        <p:spPr/>
        <p:txBody>
          <a:bodyPr/>
          <a:lstStyle/>
          <a:p>
            <a:r>
              <a:rPr lang="en-US" dirty="0" err="1"/>
              <a:t>Abiguity</a:t>
            </a:r>
            <a:endParaRPr lang="en-US" dirty="0"/>
          </a:p>
        </p:txBody>
      </p:sp>
      <p:sp>
        <p:nvSpPr>
          <p:cNvPr id="3" name="Content Placeholder 2">
            <a:extLst>
              <a:ext uri="{FF2B5EF4-FFF2-40B4-BE49-F238E27FC236}">
                <a16:creationId xmlns:a16="http://schemas.microsoft.com/office/drawing/2014/main" id="{1585A826-63DB-49EB-A701-543FEA52B7F2}"/>
              </a:ext>
            </a:extLst>
          </p:cNvPr>
          <p:cNvSpPr>
            <a:spLocks noGrp="1"/>
          </p:cNvSpPr>
          <p:nvPr>
            <p:ph idx="1"/>
          </p:nvPr>
        </p:nvSpPr>
        <p:spPr>
          <a:xfrm>
            <a:off x="381000" y="2249487"/>
            <a:ext cx="8610600" cy="3541714"/>
          </a:xfrm>
        </p:spPr>
        <p:txBody>
          <a:bodyPr>
            <a:normAutofit fontScale="92500" lnSpcReduction="10000"/>
          </a:bodyPr>
          <a:lstStyle/>
          <a:p>
            <a:pPr marL="0" indent="0">
              <a:buNone/>
            </a:pPr>
            <a:r>
              <a:rPr lang="en-US" dirty="0"/>
              <a:t>prelude&gt; read "4"  </a:t>
            </a:r>
            <a:br>
              <a:rPr lang="en-US" dirty="0"/>
            </a:br>
            <a:r>
              <a:rPr lang="en-US" dirty="0"/>
              <a:t>&lt;interactive&gt;:1:0:  </a:t>
            </a:r>
            <a:br>
              <a:rPr lang="en-US" dirty="0"/>
            </a:br>
            <a:r>
              <a:rPr lang="en-US" dirty="0"/>
              <a:t>    Ambiguous type variable `a' in the constraint:  </a:t>
            </a:r>
            <a:br>
              <a:rPr lang="en-US" dirty="0"/>
            </a:br>
            <a:r>
              <a:rPr lang="en-US" dirty="0"/>
              <a:t>      `Read a' arising from a use of `read' at &lt;interactive&gt;:1:0-7  </a:t>
            </a:r>
            <a:br>
              <a:rPr lang="en-US" dirty="0"/>
            </a:br>
            <a:r>
              <a:rPr lang="en-US" dirty="0"/>
              <a:t>    Probable fix: add a type signature that fixes these type variable(s)</a:t>
            </a:r>
          </a:p>
          <a:p>
            <a:pPr marL="0" indent="0">
              <a:buNone/>
            </a:pPr>
            <a:endParaRPr lang="en-US" dirty="0"/>
          </a:p>
          <a:p>
            <a:pPr marL="0" indent="0">
              <a:buNone/>
            </a:pPr>
            <a:r>
              <a:rPr lang="en-US" dirty="0"/>
              <a:t>prelude&gt; :t read  </a:t>
            </a:r>
            <a:br>
              <a:rPr lang="en-US" dirty="0"/>
            </a:br>
            <a:r>
              <a:rPr lang="en-US" dirty="0" err="1"/>
              <a:t>read</a:t>
            </a:r>
            <a:r>
              <a:rPr lang="en-US" dirty="0"/>
              <a:t> :: (Read a) =&gt; String -&gt; a</a:t>
            </a:r>
          </a:p>
        </p:txBody>
      </p:sp>
    </p:spTree>
    <p:extLst>
      <p:ext uri="{BB962C8B-B14F-4D97-AF65-F5344CB8AC3E}">
        <p14:creationId xmlns:p14="http://schemas.microsoft.com/office/powerpoint/2010/main" val="813446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89AF-3B70-44D4-95DA-058FB974FFAD}"/>
              </a:ext>
            </a:extLst>
          </p:cNvPr>
          <p:cNvSpPr>
            <a:spLocks noGrp="1"/>
          </p:cNvSpPr>
          <p:nvPr>
            <p:ph type="title"/>
          </p:nvPr>
        </p:nvSpPr>
        <p:spPr>
          <a:xfrm>
            <a:off x="304800" y="618518"/>
            <a:ext cx="8534400" cy="1478570"/>
          </a:xfrm>
        </p:spPr>
        <p:txBody>
          <a:bodyPr/>
          <a:lstStyle/>
          <a:p>
            <a:r>
              <a:rPr lang="en-US" dirty="0"/>
              <a:t>Type Annotations (Similar to Casting)</a:t>
            </a:r>
          </a:p>
        </p:txBody>
      </p:sp>
      <p:sp>
        <p:nvSpPr>
          <p:cNvPr id="3" name="Content Placeholder 2">
            <a:extLst>
              <a:ext uri="{FF2B5EF4-FFF2-40B4-BE49-F238E27FC236}">
                <a16:creationId xmlns:a16="http://schemas.microsoft.com/office/drawing/2014/main" id="{A4346CC6-56B8-49CA-9556-8FD86AE346D7}"/>
              </a:ext>
            </a:extLst>
          </p:cNvPr>
          <p:cNvSpPr>
            <a:spLocks noGrp="1"/>
          </p:cNvSpPr>
          <p:nvPr>
            <p:ph idx="1"/>
          </p:nvPr>
        </p:nvSpPr>
        <p:spPr>
          <a:xfrm>
            <a:off x="856060" y="2249486"/>
            <a:ext cx="7429499" cy="4303713"/>
          </a:xfrm>
        </p:spPr>
        <p:txBody>
          <a:bodyPr>
            <a:normAutofit fontScale="85000" lnSpcReduction="20000"/>
          </a:bodyPr>
          <a:lstStyle/>
          <a:p>
            <a:pPr marL="0" indent="0">
              <a:buNone/>
            </a:pPr>
            <a:r>
              <a:rPr lang="en-US" dirty="0"/>
              <a:t>prelude&gt; read "5" :: </a:t>
            </a:r>
            <a:r>
              <a:rPr lang="en-US" dirty="0" err="1"/>
              <a:t>Int</a:t>
            </a:r>
            <a:r>
              <a:rPr lang="en-US" dirty="0"/>
              <a:t>  </a:t>
            </a:r>
          </a:p>
          <a:p>
            <a:pPr marL="0" indent="0">
              <a:buNone/>
            </a:pPr>
            <a:r>
              <a:rPr lang="en-US" dirty="0"/>
              <a:t>5  </a:t>
            </a:r>
          </a:p>
          <a:p>
            <a:pPr marL="0" indent="0">
              <a:buNone/>
            </a:pPr>
            <a:r>
              <a:rPr lang="en-US" dirty="0"/>
              <a:t>prelude&gt; read "5" :: Float  </a:t>
            </a:r>
          </a:p>
          <a:p>
            <a:pPr marL="0" indent="0">
              <a:buNone/>
            </a:pPr>
            <a:r>
              <a:rPr lang="en-US" dirty="0"/>
              <a:t>5.0  </a:t>
            </a:r>
          </a:p>
          <a:p>
            <a:pPr marL="0" indent="0">
              <a:buNone/>
            </a:pPr>
            <a:r>
              <a:rPr lang="en-US" dirty="0"/>
              <a:t>prelude&gt; (read "5" :: Float) * 4  </a:t>
            </a:r>
          </a:p>
          <a:p>
            <a:pPr marL="0" indent="0">
              <a:buNone/>
            </a:pPr>
            <a:r>
              <a:rPr lang="en-US" dirty="0"/>
              <a:t>20.0  </a:t>
            </a:r>
          </a:p>
          <a:p>
            <a:pPr marL="0" indent="0">
              <a:buNone/>
            </a:pPr>
            <a:r>
              <a:rPr lang="en-US" dirty="0"/>
              <a:t>prelude&gt; read "[1,2,3,4]" :: [</a:t>
            </a:r>
            <a:r>
              <a:rPr lang="en-US" dirty="0" err="1"/>
              <a:t>Int</a:t>
            </a:r>
            <a:r>
              <a:rPr lang="en-US" dirty="0"/>
              <a:t>]  </a:t>
            </a:r>
          </a:p>
          <a:p>
            <a:pPr marL="0" indent="0">
              <a:buNone/>
            </a:pPr>
            <a:r>
              <a:rPr lang="en-US" dirty="0"/>
              <a:t>[1,2,3,4]  </a:t>
            </a:r>
          </a:p>
          <a:p>
            <a:pPr marL="0" indent="0">
              <a:buNone/>
            </a:pPr>
            <a:r>
              <a:rPr lang="en-US" dirty="0"/>
              <a:t>prelude&gt; read "(3, 'a')" :: (</a:t>
            </a:r>
            <a:r>
              <a:rPr lang="en-US" dirty="0" err="1"/>
              <a:t>Int</a:t>
            </a:r>
            <a:r>
              <a:rPr lang="en-US" dirty="0"/>
              <a:t>, Char)  </a:t>
            </a:r>
          </a:p>
          <a:p>
            <a:pPr marL="0" indent="0">
              <a:buNone/>
            </a:pPr>
            <a:r>
              <a:rPr lang="en-US" dirty="0"/>
              <a:t>(3, 'a')</a:t>
            </a:r>
          </a:p>
        </p:txBody>
      </p:sp>
    </p:spTree>
    <p:extLst>
      <p:ext uri="{BB962C8B-B14F-4D97-AF65-F5344CB8AC3E}">
        <p14:creationId xmlns:p14="http://schemas.microsoft.com/office/powerpoint/2010/main" val="2778125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5F36C-D1DD-4E1C-833F-E4C3DDEE2835}"/>
              </a:ext>
            </a:extLst>
          </p:cNvPr>
          <p:cNvSpPr>
            <a:spLocks noGrp="1"/>
          </p:cNvSpPr>
          <p:nvPr>
            <p:ph type="title"/>
          </p:nvPr>
        </p:nvSpPr>
        <p:spPr/>
        <p:txBody>
          <a:bodyPr/>
          <a:lstStyle/>
          <a:p>
            <a:r>
              <a:rPr lang="en-US" dirty="0" err="1"/>
              <a:t>Enums</a:t>
            </a:r>
            <a:endParaRPr lang="en-US" dirty="0"/>
          </a:p>
        </p:txBody>
      </p:sp>
      <p:sp>
        <p:nvSpPr>
          <p:cNvPr id="3" name="Content Placeholder 2">
            <a:extLst>
              <a:ext uri="{FF2B5EF4-FFF2-40B4-BE49-F238E27FC236}">
                <a16:creationId xmlns:a16="http://schemas.microsoft.com/office/drawing/2014/main" id="{42DF58AE-0D6E-43F8-8B06-B525E588C678}"/>
              </a:ext>
            </a:extLst>
          </p:cNvPr>
          <p:cNvSpPr>
            <a:spLocks noGrp="1"/>
          </p:cNvSpPr>
          <p:nvPr>
            <p:ph idx="1"/>
          </p:nvPr>
        </p:nvSpPr>
        <p:spPr/>
        <p:txBody>
          <a:bodyPr/>
          <a:lstStyle/>
          <a:p>
            <a:r>
              <a:rPr lang="en-US" dirty="0" err="1"/>
              <a:t>Enum</a:t>
            </a:r>
            <a:r>
              <a:rPr lang="en-US" dirty="0"/>
              <a:t> members are sequentially ordered types — they can be enumerated. The main advantage of the </a:t>
            </a:r>
            <a:r>
              <a:rPr lang="en-US" dirty="0" err="1"/>
              <a:t>Enum</a:t>
            </a:r>
            <a:r>
              <a:rPr lang="en-US" dirty="0"/>
              <a:t> </a:t>
            </a:r>
            <a:r>
              <a:rPr lang="en-US" dirty="0" err="1"/>
              <a:t>typeclass</a:t>
            </a:r>
            <a:r>
              <a:rPr lang="en-US" dirty="0"/>
              <a:t> is that we can use its types in list ranges. They also have defined successors and </a:t>
            </a:r>
            <a:r>
              <a:rPr lang="en-US" dirty="0" err="1"/>
              <a:t>predecesors</a:t>
            </a:r>
            <a:r>
              <a:rPr lang="en-US" dirty="0"/>
              <a:t>, which you can get with the </a:t>
            </a:r>
            <a:r>
              <a:rPr lang="en-US" dirty="0" err="1"/>
              <a:t>succ</a:t>
            </a:r>
            <a:r>
              <a:rPr lang="en-US" dirty="0"/>
              <a:t> and </a:t>
            </a:r>
            <a:r>
              <a:rPr lang="en-US" dirty="0" err="1"/>
              <a:t>pred</a:t>
            </a:r>
            <a:r>
              <a:rPr lang="en-US" dirty="0"/>
              <a:t> functions. Types in this class: (), Bool, Char, Ordering, </a:t>
            </a:r>
            <a:r>
              <a:rPr lang="en-US" dirty="0" err="1"/>
              <a:t>Int</a:t>
            </a:r>
            <a:r>
              <a:rPr lang="en-US" dirty="0"/>
              <a:t>, Integer, Float and Double.</a:t>
            </a:r>
          </a:p>
        </p:txBody>
      </p:sp>
    </p:spTree>
    <p:extLst>
      <p:ext uri="{BB962C8B-B14F-4D97-AF65-F5344CB8AC3E}">
        <p14:creationId xmlns:p14="http://schemas.microsoft.com/office/powerpoint/2010/main" val="2416364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C5C4B-C2A1-4FFD-A454-59FF68989CDF}"/>
              </a:ext>
            </a:extLst>
          </p:cNvPr>
          <p:cNvSpPr>
            <a:spLocks noGrp="1"/>
          </p:cNvSpPr>
          <p:nvPr>
            <p:ph type="title"/>
          </p:nvPr>
        </p:nvSpPr>
        <p:spPr/>
        <p:txBody>
          <a:bodyPr/>
          <a:lstStyle/>
          <a:p>
            <a:r>
              <a:rPr lang="en-US" dirty="0" err="1"/>
              <a:t>Enums</a:t>
            </a:r>
            <a:endParaRPr lang="en-US" dirty="0"/>
          </a:p>
        </p:txBody>
      </p:sp>
      <p:sp>
        <p:nvSpPr>
          <p:cNvPr id="3" name="Content Placeholder 2">
            <a:extLst>
              <a:ext uri="{FF2B5EF4-FFF2-40B4-BE49-F238E27FC236}">
                <a16:creationId xmlns:a16="http://schemas.microsoft.com/office/drawing/2014/main" id="{7CCBAC00-951D-482B-9491-C5AF9371285C}"/>
              </a:ext>
            </a:extLst>
          </p:cNvPr>
          <p:cNvSpPr>
            <a:spLocks noGrp="1"/>
          </p:cNvSpPr>
          <p:nvPr>
            <p:ph idx="1"/>
          </p:nvPr>
        </p:nvSpPr>
        <p:spPr>
          <a:xfrm>
            <a:off x="856060" y="2249486"/>
            <a:ext cx="7429499" cy="4075113"/>
          </a:xfrm>
        </p:spPr>
        <p:txBody>
          <a:bodyPr>
            <a:normAutofit fontScale="92500" lnSpcReduction="10000"/>
          </a:bodyPr>
          <a:lstStyle/>
          <a:p>
            <a:pPr marL="0" indent="0">
              <a:buNone/>
            </a:pPr>
            <a:r>
              <a:rPr lang="en-US" dirty="0"/>
              <a:t>prelude&gt; ['</a:t>
            </a:r>
            <a:r>
              <a:rPr lang="en-US" dirty="0" err="1"/>
              <a:t>a'..'e</a:t>
            </a:r>
            <a:r>
              <a:rPr lang="en-US" dirty="0"/>
              <a:t>']  </a:t>
            </a:r>
          </a:p>
          <a:p>
            <a:pPr marL="0" indent="0">
              <a:buNone/>
            </a:pPr>
            <a:r>
              <a:rPr lang="en-US" dirty="0"/>
              <a:t>"</a:t>
            </a:r>
            <a:r>
              <a:rPr lang="en-US" dirty="0" err="1"/>
              <a:t>abcde</a:t>
            </a:r>
            <a:r>
              <a:rPr lang="en-US" dirty="0"/>
              <a:t>"  </a:t>
            </a:r>
          </a:p>
          <a:p>
            <a:pPr marL="0" indent="0">
              <a:buNone/>
            </a:pPr>
            <a:r>
              <a:rPr lang="en-US" dirty="0"/>
              <a:t>prelude&gt; [LT .. GT]  </a:t>
            </a:r>
          </a:p>
          <a:p>
            <a:pPr marL="0" indent="0">
              <a:buNone/>
            </a:pPr>
            <a:r>
              <a:rPr lang="en-US" dirty="0"/>
              <a:t>[LT,EQ,GT]  </a:t>
            </a:r>
          </a:p>
          <a:p>
            <a:pPr marL="0" indent="0">
              <a:buNone/>
            </a:pPr>
            <a:r>
              <a:rPr lang="en-US" dirty="0"/>
              <a:t>prelude&gt; [3 .. 5]  </a:t>
            </a:r>
          </a:p>
          <a:p>
            <a:pPr marL="0" indent="0">
              <a:buNone/>
            </a:pPr>
            <a:r>
              <a:rPr lang="en-US" dirty="0"/>
              <a:t>[3,4,5]  </a:t>
            </a:r>
          </a:p>
          <a:p>
            <a:pPr marL="0" indent="0">
              <a:buNone/>
            </a:pPr>
            <a:r>
              <a:rPr lang="en-US" dirty="0"/>
              <a:t>prelude&gt; </a:t>
            </a:r>
            <a:r>
              <a:rPr lang="en-US" dirty="0" err="1"/>
              <a:t>succ</a:t>
            </a:r>
            <a:r>
              <a:rPr lang="en-US" dirty="0"/>
              <a:t> 'B'  </a:t>
            </a:r>
          </a:p>
          <a:p>
            <a:pPr marL="0" indent="0">
              <a:buNone/>
            </a:pPr>
            <a:r>
              <a:rPr lang="en-US" dirty="0"/>
              <a:t>'C'</a:t>
            </a:r>
          </a:p>
        </p:txBody>
      </p:sp>
    </p:spTree>
    <p:extLst>
      <p:ext uri="{BB962C8B-B14F-4D97-AF65-F5344CB8AC3E}">
        <p14:creationId xmlns:p14="http://schemas.microsoft.com/office/powerpoint/2010/main" val="1830271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7DA6-7D9C-4B0F-8F31-0D5F66AB1876}"/>
              </a:ext>
            </a:extLst>
          </p:cNvPr>
          <p:cNvSpPr>
            <a:spLocks noGrp="1"/>
          </p:cNvSpPr>
          <p:nvPr>
            <p:ph type="title"/>
          </p:nvPr>
        </p:nvSpPr>
        <p:spPr/>
        <p:txBody>
          <a:bodyPr/>
          <a:lstStyle/>
          <a:p>
            <a:r>
              <a:rPr lang="en-US" dirty="0"/>
              <a:t>Bounded Members</a:t>
            </a:r>
          </a:p>
        </p:txBody>
      </p:sp>
      <p:sp>
        <p:nvSpPr>
          <p:cNvPr id="3" name="Content Placeholder 2">
            <a:extLst>
              <a:ext uri="{FF2B5EF4-FFF2-40B4-BE49-F238E27FC236}">
                <a16:creationId xmlns:a16="http://schemas.microsoft.com/office/drawing/2014/main" id="{A361DEC4-5EE6-4571-B215-6A421932F4AD}"/>
              </a:ext>
            </a:extLst>
          </p:cNvPr>
          <p:cNvSpPr>
            <a:spLocks noGrp="1"/>
          </p:cNvSpPr>
          <p:nvPr>
            <p:ph idx="1"/>
          </p:nvPr>
        </p:nvSpPr>
        <p:spPr>
          <a:xfrm>
            <a:off x="856060" y="2249486"/>
            <a:ext cx="7429499" cy="4532313"/>
          </a:xfrm>
        </p:spPr>
        <p:txBody>
          <a:bodyPr>
            <a:normAutofit fontScale="85000" lnSpcReduction="20000"/>
          </a:bodyPr>
          <a:lstStyle/>
          <a:p>
            <a:r>
              <a:rPr lang="en-US" dirty="0"/>
              <a:t>Bounded members have an upper and a lower bound.</a:t>
            </a:r>
          </a:p>
          <a:p>
            <a:endParaRPr lang="en-US" dirty="0"/>
          </a:p>
          <a:p>
            <a:pPr marL="0" indent="0">
              <a:buNone/>
            </a:pPr>
            <a:r>
              <a:rPr lang="en-US" dirty="0"/>
              <a:t>prelude&gt; </a:t>
            </a:r>
            <a:r>
              <a:rPr lang="en-US" dirty="0" err="1"/>
              <a:t>minBound</a:t>
            </a:r>
            <a:r>
              <a:rPr lang="en-US" dirty="0"/>
              <a:t> :: </a:t>
            </a:r>
            <a:r>
              <a:rPr lang="en-US" dirty="0" err="1"/>
              <a:t>Int</a:t>
            </a:r>
            <a:r>
              <a:rPr lang="en-US" dirty="0"/>
              <a:t>  </a:t>
            </a:r>
            <a:br>
              <a:rPr lang="en-US" dirty="0"/>
            </a:br>
            <a:r>
              <a:rPr lang="en-US" dirty="0"/>
              <a:t>-2147483648  </a:t>
            </a:r>
          </a:p>
          <a:p>
            <a:pPr marL="0" indent="0">
              <a:buNone/>
            </a:pPr>
            <a:r>
              <a:rPr lang="en-US" dirty="0"/>
              <a:t>prelude&gt; </a:t>
            </a:r>
            <a:r>
              <a:rPr lang="en-US" dirty="0" err="1"/>
              <a:t>maxBound</a:t>
            </a:r>
            <a:r>
              <a:rPr lang="en-US" dirty="0"/>
              <a:t> :: Bool  </a:t>
            </a:r>
            <a:br>
              <a:rPr lang="en-US" dirty="0"/>
            </a:br>
            <a:r>
              <a:rPr lang="en-US" dirty="0"/>
              <a:t>True  </a:t>
            </a:r>
          </a:p>
          <a:p>
            <a:pPr marL="0" indent="0">
              <a:buNone/>
            </a:pPr>
            <a:r>
              <a:rPr lang="en-US" dirty="0"/>
              <a:t>prelude&gt; </a:t>
            </a:r>
            <a:r>
              <a:rPr lang="en-US" dirty="0" err="1"/>
              <a:t>minBound</a:t>
            </a:r>
            <a:r>
              <a:rPr lang="en-US" dirty="0"/>
              <a:t> :: Bool  </a:t>
            </a:r>
            <a:br>
              <a:rPr lang="en-US" dirty="0"/>
            </a:br>
            <a:r>
              <a:rPr lang="en-US" dirty="0"/>
              <a:t>False</a:t>
            </a:r>
          </a:p>
          <a:p>
            <a:pPr marL="0" indent="0">
              <a:buNone/>
            </a:pPr>
            <a:endParaRPr lang="en-US" dirty="0"/>
          </a:p>
          <a:p>
            <a:pPr marL="0" indent="0">
              <a:buNone/>
            </a:pPr>
            <a:r>
              <a:rPr lang="en-US" dirty="0"/>
              <a:t>prelude&gt; </a:t>
            </a:r>
            <a:r>
              <a:rPr lang="en-US" dirty="0" err="1"/>
              <a:t>maxBound</a:t>
            </a:r>
            <a:r>
              <a:rPr lang="en-US" dirty="0"/>
              <a:t> :: (Bool, </a:t>
            </a:r>
            <a:r>
              <a:rPr lang="en-US" dirty="0" err="1"/>
              <a:t>Int</a:t>
            </a:r>
            <a:r>
              <a:rPr lang="en-US" dirty="0"/>
              <a:t>, Char)  </a:t>
            </a:r>
            <a:br>
              <a:rPr lang="en-US" dirty="0"/>
            </a:br>
            <a:r>
              <a:rPr lang="en-US" dirty="0"/>
              <a:t>(True,2147483647,'\1114111')</a:t>
            </a:r>
          </a:p>
        </p:txBody>
      </p:sp>
    </p:spTree>
    <p:extLst>
      <p:ext uri="{BB962C8B-B14F-4D97-AF65-F5344CB8AC3E}">
        <p14:creationId xmlns:p14="http://schemas.microsoft.com/office/powerpoint/2010/main" val="3198074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19DC-0621-4459-98F4-51128BF89D36}"/>
              </a:ext>
            </a:extLst>
          </p:cNvPr>
          <p:cNvSpPr>
            <a:spLocks noGrp="1"/>
          </p:cNvSpPr>
          <p:nvPr>
            <p:ph type="title"/>
          </p:nvPr>
        </p:nvSpPr>
        <p:spPr/>
        <p:txBody>
          <a:bodyPr/>
          <a:lstStyle/>
          <a:p>
            <a:r>
              <a:rPr lang="en-US" dirty="0" err="1"/>
              <a:t>Num</a:t>
            </a:r>
            <a:endParaRPr lang="en-US" dirty="0"/>
          </a:p>
        </p:txBody>
      </p:sp>
      <p:sp>
        <p:nvSpPr>
          <p:cNvPr id="3" name="Content Placeholder 2">
            <a:extLst>
              <a:ext uri="{FF2B5EF4-FFF2-40B4-BE49-F238E27FC236}">
                <a16:creationId xmlns:a16="http://schemas.microsoft.com/office/drawing/2014/main" id="{0055E230-26D0-42B1-8CF6-A0DF077BD592}"/>
              </a:ext>
            </a:extLst>
          </p:cNvPr>
          <p:cNvSpPr>
            <a:spLocks noGrp="1"/>
          </p:cNvSpPr>
          <p:nvPr>
            <p:ph idx="1"/>
          </p:nvPr>
        </p:nvSpPr>
        <p:spPr>
          <a:xfrm>
            <a:off x="856060" y="2249486"/>
            <a:ext cx="7429499" cy="4303713"/>
          </a:xfrm>
        </p:spPr>
        <p:txBody>
          <a:bodyPr>
            <a:normAutofit fontScale="85000" lnSpcReduction="20000"/>
          </a:bodyPr>
          <a:lstStyle/>
          <a:p>
            <a:r>
              <a:rPr lang="en-US" dirty="0" err="1"/>
              <a:t>Num</a:t>
            </a:r>
            <a:r>
              <a:rPr lang="en-US" dirty="0"/>
              <a:t> is a numeric </a:t>
            </a:r>
            <a:r>
              <a:rPr lang="en-US" dirty="0" err="1"/>
              <a:t>typeclass</a:t>
            </a:r>
            <a:r>
              <a:rPr lang="en-US" dirty="0"/>
              <a:t>. Its members have the property of being able to act like numbers. Let's examine the type of a number.\</a:t>
            </a:r>
          </a:p>
          <a:p>
            <a:pPr marL="0" indent="0" fontAlgn="base">
              <a:buNone/>
            </a:pPr>
            <a:r>
              <a:rPr lang="de-DE" dirty="0"/>
              <a:t>prelude&gt; :t 20  </a:t>
            </a:r>
            <a:br>
              <a:rPr lang="de-DE" dirty="0"/>
            </a:br>
            <a:r>
              <a:rPr lang="de-DE" dirty="0"/>
              <a:t>20 :: (Num t) =&gt; t  </a:t>
            </a:r>
          </a:p>
          <a:p>
            <a:pPr marL="0" indent="0" fontAlgn="base">
              <a:buNone/>
            </a:pPr>
            <a:r>
              <a:rPr lang="en-US" dirty="0"/>
              <a:t>prelude&gt; 20 :: </a:t>
            </a:r>
            <a:r>
              <a:rPr lang="en-US" dirty="0" err="1"/>
              <a:t>Int</a:t>
            </a:r>
            <a:r>
              <a:rPr lang="en-US" dirty="0"/>
              <a:t>  </a:t>
            </a:r>
            <a:br>
              <a:rPr lang="en-US" dirty="0"/>
            </a:br>
            <a:r>
              <a:rPr lang="en-US" dirty="0"/>
              <a:t>20  </a:t>
            </a:r>
            <a:br>
              <a:rPr lang="en-US" dirty="0"/>
            </a:br>
            <a:r>
              <a:rPr lang="en-US" dirty="0"/>
              <a:t>prelude&gt; 20 :: Integer  </a:t>
            </a:r>
            <a:br>
              <a:rPr lang="en-US" dirty="0"/>
            </a:br>
            <a:r>
              <a:rPr lang="en-US" dirty="0"/>
              <a:t>20  </a:t>
            </a:r>
            <a:br>
              <a:rPr lang="en-US" dirty="0"/>
            </a:br>
            <a:r>
              <a:rPr lang="en-US" dirty="0"/>
              <a:t>prelude&gt; 20 :: Float  </a:t>
            </a:r>
            <a:br>
              <a:rPr lang="en-US" dirty="0"/>
            </a:br>
            <a:r>
              <a:rPr lang="en-US" dirty="0"/>
              <a:t>20.0  </a:t>
            </a:r>
            <a:br>
              <a:rPr lang="en-US" dirty="0"/>
            </a:br>
            <a:r>
              <a:rPr lang="en-US" dirty="0"/>
              <a:t>prelude&gt; 20 :: Double  </a:t>
            </a:r>
            <a:br>
              <a:rPr lang="en-US" dirty="0"/>
            </a:br>
            <a:r>
              <a:rPr lang="en-US" dirty="0"/>
              <a:t>20.0 </a:t>
            </a:r>
          </a:p>
          <a:p>
            <a:pPr marL="0" indent="0" fontAlgn="base">
              <a:buNone/>
            </a:pPr>
            <a:endParaRPr lang="de-DE" dirty="0"/>
          </a:p>
          <a:p>
            <a:pPr marL="0" indent="0">
              <a:buNone/>
            </a:pPr>
            <a:endParaRPr lang="en-US" dirty="0"/>
          </a:p>
        </p:txBody>
      </p:sp>
    </p:spTree>
    <p:extLst>
      <p:ext uri="{BB962C8B-B14F-4D97-AF65-F5344CB8AC3E}">
        <p14:creationId xmlns:p14="http://schemas.microsoft.com/office/powerpoint/2010/main" val="750798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C772-D780-43F3-8E26-4E75B060B688}"/>
              </a:ext>
            </a:extLst>
          </p:cNvPr>
          <p:cNvSpPr>
            <a:spLocks noGrp="1"/>
          </p:cNvSpPr>
          <p:nvPr>
            <p:ph type="title"/>
          </p:nvPr>
        </p:nvSpPr>
        <p:spPr/>
        <p:txBody>
          <a:bodyPr/>
          <a:lstStyle/>
          <a:p>
            <a:r>
              <a:rPr lang="en-US" dirty="0"/>
              <a:t>Type Inference</a:t>
            </a:r>
          </a:p>
        </p:txBody>
      </p:sp>
      <p:sp>
        <p:nvSpPr>
          <p:cNvPr id="3" name="Content Placeholder 2">
            <a:extLst>
              <a:ext uri="{FF2B5EF4-FFF2-40B4-BE49-F238E27FC236}">
                <a16:creationId xmlns:a16="http://schemas.microsoft.com/office/drawing/2014/main" id="{C8065C7C-5A16-4E39-8165-3DA04D1EA6AA}"/>
              </a:ext>
            </a:extLst>
          </p:cNvPr>
          <p:cNvSpPr>
            <a:spLocks noGrp="1"/>
          </p:cNvSpPr>
          <p:nvPr>
            <p:ph idx="1"/>
          </p:nvPr>
        </p:nvSpPr>
        <p:spPr>
          <a:xfrm>
            <a:off x="856060" y="1600200"/>
            <a:ext cx="7429499" cy="4952999"/>
          </a:xfrm>
        </p:spPr>
        <p:txBody>
          <a:bodyPr>
            <a:normAutofit lnSpcReduction="10000"/>
          </a:bodyPr>
          <a:lstStyle/>
          <a:p>
            <a:r>
              <a:rPr lang="en-US" dirty="0"/>
              <a:t>Haskell figures out a type</a:t>
            </a:r>
          </a:p>
          <a:p>
            <a:endParaRPr lang="en-US" dirty="0"/>
          </a:p>
          <a:p>
            <a:pPr marL="0" indent="0">
              <a:buNone/>
            </a:pPr>
            <a:r>
              <a:rPr lang="en-US" dirty="0" err="1"/>
              <a:t>myVal</a:t>
            </a:r>
            <a:r>
              <a:rPr lang="en-US" dirty="0"/>
              <a:t> = 14</a:t>
            </a:r>
          </a:p>
          <a:p>
            <a:pPr marL="0" indent="0">
              <a:buNone/>
            </a:pPr>
            <a:r>
              <a:rPr lang="en-US" dirty="0"/>
              <a:t>:t </a:t>
            </a:r>
            <a:r>
              <a:rPr lang="en-US" dirty="0" err="1"/>
              <a:t>myVal</a:t>
            </a:r>
            <a:endParaRPr lang="en-US" dirty="0"/>
          </a:p>
          <a:p>
            <a:pPr marL="0" indent="0">
              <a:buNone/>
            </a:pPr>
            <a:r>
              <a:rPr lang="en-US" b="1" dirty="0" err="1"/>
              <a:t>myVal</a:t>
            </a:r>
            <a:r>
              <a:rPr lang="en-US" b="1" dirty="0"/>
              <a:t> :: </a:t>
            </a:r>
            <a:r>
              <a:rPr lang="en-US" b="1" dirty="0" err="1"/>
              <a:t>Num</a:t>
            </a:r>
            <a:r>
              <a:rPr lang="en-US" b="1" dirty="0"/>
              <a:t> t =&gt; t</a:t>
            </a:r>
          </a:p>
          <a:p>
            <a:pPr marL="0" indent="0">
              <a:buNone/>
            </a:pPr>
            <a:endParaRPr lang="en-US" dirty="0"/>
          </a:p>
          <a:p>
            <a:pPr marL="0" indent="0">
              <a:buNone/>
            </a:pPr>
            <a:r>
              <a:rPr lang="en-US" dirty="0" err="1"/>
              <a:t>yourVal</a:t>
            </a:r>
            <a:r>
              <a:rPr lang="en-US" dirty="0"/>
              <a:t> = 14.44</a:t>
            </a:r>
          </a:p>
          <a:p>
            <a:pPr marL="0" indent="0">
              <a:buNone/>
            </a:pPr>
            <a:r>
              <a:rPr lang="en-US" dirty="0"/>
              <a:t>:t </a:t>
            </a:r>
            <a:r>
              <a:rPr lang="en-US" dirty="0" err="1"/>
              <a:t>yourVal</a:t>
            </a:r>
            <a:r>
              <a:rPr lang="en-US" dirty="0"/>
              <a:t> </a:t>
            </a:r>
          </a:p>
          <a:p>
            <a:pPr marL="0" indent="0">
              <a:buNone/>
            </a:pPr>
            <a:r>
              <a:rPr lang="en-US" b="1" dirty="0" err="1"/>
              <a:t>yourVal</a:t>
            </a:r>
            <a:r>
              <a:rPr lang="en-US" b="1" dirty="0"/>
              <a:t> :: Fractional t =&gt; 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2335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8FE7A-E52C-41F6-AF99-7B495AF52495}"/>
              </a:ext>
            </a:extLst>
          </p:cNvPr>
          <p:cNvSpPr>
            <a:spLocks noGrp="1"/>
          </p:cNvSpPr>
          <p:nvPr>
            <p:ph type="title"/>
          </p:nvPr>
        </p:nvSpPr>
        <p:spPr/>
        <p:txBody>
          <a:bodyPr/>
          <a:lstStyle/>
          <a:p>
            <a:r>
              <a:rPr lang="en-US" dirty="0"/>
              <a:t>Integrals</a:t>
            </a:r>
          </a:p>
        </p:txBody>
      </p:sp>
      <p:sp>
        <p:nvSpPr>
          <p:cNvPr id="3" name="Content Placeholder 2">
            <a:extLst>
              <a:ext uri="{FF2B5EF4-FFF2-40B4-BE49-F238E27FC236}">
                <a16:creationId xmlns:a16="http://schemas.microsoft.com/office/drawing/2014/main" id="{ECEBF71B-0974-42D6-B8BB-C2A7F56B37CA}"/>
              </a:ext>
            </a:extLst>
          </p:cNvPr>
          <p:cNvSpPr>
            <a:spLocks noGrp="1"/>
          </p:cNvSpPr>
          <p:nvPr>
            <p:ph idx="1"/>
          </p:nvPr>
        </p:nvSpPr>
        <p:spPr/>
        <p:txBody>
          <a:bodyPr/>
          <a:lstStyle/>
          <a:p>
            <a:r>
              <a:rPr lang="en-US" dirty="0"/>
              <a:t>Integral is also a numeric </a:t>
            </a:r>
            <a:r>
              <a:rPr lang="en-US" dirty="0" err="1"/>
              <a:t>typeclass</a:t>
            </a:r>
            <a:r>
              <a:rPr lang="en-US" dirty="0"/>
              <a:t>. </a:t>
            </a:r>
            <a:r>
              <a:rPr lang="en-US" dirty="0" err="1"/>
              <a:t>Num</a:t>
            </a:r>
            <a:r>
              <a:rPr lang="en-US" dirty="0"/>
              <a:t> includes all numbers, including real numbers and integral numbers, Integral includes only integral (whole) numbers. In this </a:t>
            </a:r>
            <a:r>
              <a:rPr lang="en-US" dirty="0" err="1"/>
              <a:t>typeclass</a:t>
            </a:r>
            <a:r>
              <a:rPr lang="en-US" dirty="0"/>
              <a:t> are </a:t>
            </a:r>
            <a:r>
              <a:rPr lang="en-US" dirty="0" err="1"/>
              <a:t>Int</a:t>
            </a:r>
            <a:r>
              <a:rPr lang="en-US" dirty="0"/>
              <a:t> and Integer.</a:t>
            </a:r>
          </a:p>
        </p:txBody>
      </p:sp>
    </p:spTree>
    <p:extLst>
      <p:ext uri="{BB962C8B-B14F-4D97-AF65-F5344CB8AC3E}">
        <p14:creationId xmlns:p14="http://schemas.microsoft.com/office/powerpoint/2010/main" val="1870155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D615-87AB-412E-AC82-A331DCBB7ED7}"/>
              </a:ext>
            </a:extLst>
          </p:cNvPr>
          <p:cNvSpPr>
            <a:spLocks noGrp="1"/>
          </p:cNvSpPr>
          <p:nvPr>
            <p:ph type="title"/>
          </p:nvPr>
        </p:nvSpPr>
        <p:spPr/>
        <p:txBody>
          <a:bodyPr/>
          <a:lstStyle/>
          <a:p>
            <a:r>
              <a:rPr lang="en-US" dirty="0"/>
              <a:t>Floating</a:t>
            </a:r>
          </a:p>
        </p:txBody>
      </p:sp>
      <p:sp>
        <p:nvSpPr>
          <p:cNvPr id="3" name="Content Placeholder 2">
            <a:extLst>
              <a:ext uri="{FF2B5EF4-FFF2-40B4-BE49-F238E27FC236}">
                <a16:creationId xmlns:a16="http://schemas.microsoft.com/office/drawing/2014/main" id="{35364522-686D-4053-BD66-AE06F9F84545}"/>
              </a:ext>
            </a:extLst>
          </p:cNvPr>
          <p:cNvSpPr>
            <a:spLocks noGrp="1"/>
          </p:cNvSpPr>
          <p:nvPr>
            <p:ph idx="1"/>
          </p:nvPr>
        </p:nvSpPr>
        <p:spPr/>
        <p:txBody>
          <a:bodyPr/>
          <a:lstStyle/>
          <a:p>
            <a:r>
              <a:rPr lang="en-US" dirty="0"/>
              <a:t>Floating includes only floating point numbers, so Float and Double</a:t>
            </a:r>
          </a:p>
        </p:txBody>
      </p:sp>
    </p:spTree>
    <p:extLst>
      <p:ext uri="{BB962C8B-B14F-4D97-AF65-F5344CB8AC3E}">
        <p14:creationId xmlns:p14="http://schemas.microsoft.com/office/powerpoint/2010/main" val="2254855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CD72F-CCC7-4FB2-991B-5297950530D2}"/>
              </a:ext>
            </a:extLst>
          </p:cNvPr>
          <p:cNvSpPr>
            <a:spLocks noGrp="1"/>
          </p:cNvSpPr>
          <p:nvPr>
            <p:ph type="title"/>
          </p:nvPr>
        </p:nvSpPr>
        <p:spPr>
          <a:xfrm>
            <a:off x="990600" y="76200"/>
            <a:ext cx="7429499" cy="1478570"/>
          </a:xfrm>
        </p:spPr>
        <p:txBody>
          <a:bodyPr/>
          <a:lstStyle/>
          <a:p>
            <a:r>
              <a:rPr lang="en-US" dirty="0" err="1"/>
              <a:t>fromIntegral</a:t>
            </a:r>
            <a:endParaRPr lang="en-US" dirty="0"/>
          </a:p>
        </p:txBody>
      </p:sp>
      <p:sp>
        <p:nvSpPr>
          <p:cNvPr id="3" name="Content Placeholder 2">
            <a:extLst>
              <a:ext uri="{FF2B5EF4-FFF2-40B4-BE49-F238E27FC236}">
                <a16:creationId xmlns:a16="http://schemas.microsoft.com/office/drawing/2014/main" id="{E1AB508A-CD84-4F71-ACD8-85F18623AB2A}"/>
              </a:ext>
            </a:extLst>
          </p:cNvPr>
          <p:cNvSpPr>
            <a:spLocks noGrp="1"/>
          </p:cNvSpPr>
          <p:nvPr>
            <p:ph idx="1"/>
          </p:nvPr>
        </p:nvSpPr>
        <p:spPr>
          <a:xfrm>
            <a:off x="856060" y="1371600"/>
            <a:ext cx="7429499" cy="5257799"/>
          </a:xfrm>
        </p:spPr>
        <p:txBody>
          <a:bodyPr>
            <a:normAutofit fontScale="85000" lnSpcReduction="20000"/>
          </a:bodyPr>
          <a:lstStyle/>
          <a:p>
            <a:r>
              <a:rPr lang="en-US" dirty="0"/>
              <a:t>A very useful function for dealing with numbers is </a:t>
            </a:r>
            <a:r>
              <a:rPr lang="en-US" dirty="0" err="1"/>
              <a:t>fromIntegral</a:t>
            </a:r>
            <a:r>
              <a:rPr lang="en-US" dirty="0"/>
              <a:t>. It has a type declaration of </a:t>
            </a:r>
            <a:r>
              <a:rPr lang="en-US" dirty="0" err="1"/>
              <a:t>fromIntegral</a:t>
            </a:r>
            <a:r>
              <a:rPr lang="en-US" dirty="0"/>
              <a:t> :: (</a:t>
            </a:r>
            <a:r>
              <a:rPr lang="en-US" dirty="0" err="1"/>
              <a:t>Num</a:t>
            </a:r>
            <a:r>
              <a:rPr lang="en-US" dirty="0"/>
              <a:t> b, Integral a) =&gt; a -&gt; b. From its type signature we see that it takes an integral number and turns it into a more general number. That's useful when you want integral and floating point types to work together nicely. For instance, the length function has a type declaration of length :: [a] -&gt; </a:t>
            </a:r>
            <a:r>
              <a:rPr lang="en-US" dirty="0" err="1"/>
              <a:t>Int</a:t>
            </a:r>
            <a:r>
              <a:rPr lang="en-US" dirty="0"/>
              <a:t> instead of having a more general type of (</a:t>
            </a:r>
            <a:r>
              <a:rPr lang="en-US" dirty="0" err="1"/>
              <a:t>Num</a:t>
            </a:r>
            <a:r>
              <a:rPr lang="en-US" dirty="0"/>
              <a:t> b) =&gt; length :: [a] -&gt; b. I think that's there for historical reasons or something, although in my opinion, it's pretty stupid. Anyway, if we try to get a length of a list and then add it to 3.2, we'll get an error because we tried to add together an </a:t>
            </a:r>
            <a:r>
              <a:rPr lang="en-US" dirty="0" err="1"/>
              <a:t>Int</a:t>
            </a:r>
            <a:r>
              <a:rPr lang="en-US" dirty="0"/>
              <a:t> and a floating point number. So to get around this, we do </a:t>
            </a:r>
            <a:r>
              <a:rPr lang="en-US" dirty="0" err="1"/>
              <a:t>fromIntegral</a:t>
            </a:r>
            <a:r>
              <a:rPr lang="en-US" dirty="0"/>
              <a:t> (length [1,2,3,4]) + 3.2 and it all works out.</a:t>
            </a:r>
          </a:p>
          <a:p>
            <a:endParaRPr lang="en-US" dirty="0"/>
          </a:p>
          <a:p>
            <a:r>
              <a:rPr lang="en-US" dirty="0"/>
              <a:t>Notice that </a:t>
            </a:r>
            <a:r>
              <a:rPr lang="en-US" dirty="0" err="1"/>
              <a:t>fromIntegral</a:t>
            </a:r>
            <a:r>
              <a:rPr lang="en-US" dirty="0"/>
              <a:t> has several class constraints in its type signature. That's completely valid and as you can see, the class constraints are separated by commas inside the parentheses.</a:t>
            </a:r>
          </a:p>
        </p:txBody>
      </p:sp>
    </p:spTree>
    <p:extLst>
      <p:ext uri="{BB962C8B-B14F-4D97-AF65-F5344CB8AC3E}">
        <p14:creationId xmlns:p14="http://schemas.microsoft.com/office/powerpoint/2010/main" val="319387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B71D0-3854-47AB-A673-8D8E09E68200}"/>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D39B9D42-DE32-4037-A9B8-2445A7469CD0}"/>
              </a:ext>
            </a:extLst>
          </p:cNvPr>
          <p:cNvSpPr>
            <a:spLocks noGrp="1"/>
          </p:cNvSpPr>
          <p:nvPr>
            <p:ph idx="1"/>
          </p:nvPr>
        </p:nvSpPr>
        <p:spPr/>
        <p:txBody>
          <a:bodyPr/>
          <a:lstStyle/>
          <a:p>
            <a:r>
              <a:rPr lang="en-US" dirty="0"/>
              <a:t>Functions take the general format as follows:</a:t>
            </a:r>
          </a:p>
          <a:p>
            <a:endParaRPr lang="en-US" dirty="0"/>
          </a:p>
          <a:p>
            <a:pPr marL="0" indent="0">
              <a:buNone/>
            </a:pPr>
            <a:r>
              <a:rPr lang="en-US" dirty="0" err="1"/>
              <a:t>functionName</a:t>
            </a:r>
            <a:r>
              <a:rPr lang="en-US" dirty="0"/>
              <a:t> parameters = function code</a:t>
            </a:r>
          </a:p>
          <a:p>
            <a:pPr marL="0" indent="0">
              <a:buNone/>
            </a:pPr>
            <a:r>
              <a:rPr lang="en-US" dirty="0"/>
              <a:t>You make want to include the keyword “do”</a:t>
            </a:r>
          </a:p>
          <a:p>
            <a:pPr marL="0" indent="0">
              <a:buNone/>
            </a:pPr>
            <a:r>
              <a:rPr lang="en-US" dirty="0" err="1"/>
              <a:t>functionName</a:t>
            </a:r>
            <a:r>
              <a:rPr lang="en-US" dirty="0"/>
              <a:t> parameters = do function code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23690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F0DF5-9583-4BF9-806D-CC00AA4E52F3}"/>
              </a:ext>
            </a:extLst>
          </p:cNvPr>
          <p:cNvSpPr>
            <a:spLocks noGrp="1"/>
          </p:cNvSpPr>
          <p:nvPr>
            <p:ph type="title"/>
          </p:nvPr>
        </p:nvSpPr>
        <p:spPr/>
        <p:txBody>
          <a:bodyPr/>
          <a:lstStyle/>
          <a:p>
            <a:r>
              <a:rPr lang="en-US" dirty="0"/>
              <a:t>Pattern Matching</a:t>
            </a:r>
          </a:p>
        </p:txBody>
      </p:sp>
      <p:sp>
        <p:nvSpPr>
          <p:cNvPr id="3" name="Content Placeholder 2">
            <a:extLst>
              <a:ext uri="{FF2B5EF4-FFF2-40B4-BE49-F238E27FC236}">
                <a16:creationId xmlns:a16="http://schemas.microsoft.com/office/drawing/2014/main" id="{44AA60E1-2D5A-46FB-882F-37553C0B28C2}"/>
              </a:ext>
            </a:extLst>
          </p:cNvPr>
          <p:cNvSpPr>
            <a:spLocks noGrp="1"/>
          </p:cNvSpPr>
          <p:nvPr>
            <p:ph idx="1"/>
          </p:nvPr>
        </p:nvSpPr>
        <p:spPr>
          <a:xfrm>
            <a:off x="856060" y="2249486"/>
            <a:ext cx="7429499" cy="3922713"/>
          </a:xfrm>
        </p:spPr>
        <p:txBody>
          <a:bodyPr>
            <a:normAutofit lnSpcReduction="10000"/>
          </a:bodyPr>
          <a:lstStyle/>
          <a:p>
            <a:pPr marL="0" indent="0">
              <a:buNone/>
            </a:pPr>
            <a:r>
              <a:rPr lang="en-US" dirty="0"/>
              <a:t>lucky 7 = "This is your lucky day“</a:t>
            </a:r>
          </a:p>
          <a:p>
            <a:pPr marL="0" indent="0">
              <a:buNone/>
            </a:pPr>
            <a:r>
              <a:rPr lang="en-US" dirty="0"/>
              <a:t>lucky x = "Better luck next time"</a:t>
            </a:r>
          </a:p>
          <a:p>
            <a:pPr marL="0" indent="0">
              <a:buNone/>
            </a:pPr>
            <a:endParaRPr lang="en-US" dirty="0"/>
          </a:p>
          <a:p>
            <a:pPr marL="0" indent="0">
              <a:buNone/>
            </a:pPr>
            <a:endParaRPr lang="en-US" dirty="0"/>
          </a:p>
          <a:p>
            <a:pPr marL="0" indent="0">
              <a:buNone/>
            </a:pPr>
            <a:r>
              <a:rPr lang="en-US" dirty="0"/>
              <a:t>lucky 7 = "This is your lucky day“</a:t>
            </a:r>
          </a:p>
          <a:p>
            <a:pPr marL="0" indent="0">
              <a:buNone/>
            </a:pPr>
            <a:r>
              <a:rPr lang="en-US" dirty="0"/>
              <a:t>lucky 19 = "This is an invalid number for craps“</a:t>
            </a:r>
          </a:p>
          <a:p>
            <a:pPr marL="0" indent="0">
              <a:buNone/>
            </a:pPr>
            <a:r>
              <a:rPr lang="en-US" dirty="0"/>
              <a:t>lucky x = "Better luck next time"</a:t>
            </a:r>
          </a:p>
          <a:p>
            <a:pPr marL="0" indent="0">
              <a:buNone/>
            </a:pPr>
            <a:endParaRPr lang="en-US" dirty="0"/>
          </a:p>
        </p:txBody>
      </p:sp>
    </p:spTree>
    <p:extLst>
      <p:ext uri="{BB962C8B-B14F-4D97-AF65-F5344CB8AC3E}">
        <p14:creationId xmlns:p14="http://schemas.microsoft.com/office/powerpoint/2010/main" val="2130421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5E356-BF13-4602-9CBB-32705704BCDF}"/>
              </a:ext>
            </a:extLst>
          </p:cNvPr>
          <p:cNvSpPr>
            <a:spLocks noGrp="1"/>
          </p:cNvSpPr>
          <p:nvPr>
            <p:ph type="title"/>
          </p:nvPr>
        </p:nvSpPr>
        <p:spPr/>
        <p:txBody>
          <a:bodyPr/>
          <a:lstStyle/>
          <a:p>
            <a:r>
              <a:rPr lang="en-US" dirty="0"/>
              <a:t>Declaring function Type</a:t>
            </a:r>
          </a:p>
        </p:txBody>
      </p:sp>
      <p:sp>
        <p:nvSpPr>
          <p:cNvPr id="3" name="Content Placeholder 2">
            <a:extLst>
              <a:ext uri="{FF2B5EF4-FFF2-40B4-BE49-F238E27FC236}">
                <a16:creationId xmlns:a16="http://schemas.microsoft.com/office/drawing/2014/main" id="{8E8B21D7-482C-4304-A6EC-5DFAC9E684A0}"/>
              </a:ext>
            </a:extLst>
          </p:cNvPr>
          <p:cNvSpPr>
            <a:spLocks noGrp="1"/>
          </p:cNvSpPr>
          <p:nvPr>
            <p:ph idx="1"/>
          </p:nvPr>
        </p:nvSpPr>
        <p:spPr>
          <a:xfrm>
            <a:off x="856060" y="2249487"/>
            <a:ext cx="7429499" cy="3541714"/>
          </a:xfrm>
        </p:spPr>
        <p:txBody>
          <a:bodyPr/>
          <a:lstStyle/>
          <a:p>
            <a:pPr marL="0" indent="0">
              <a:buNone/>
            </a:pPr>
            <a:r>
              <a:rPr lang="en-US" dirty="0"/>
              <a:t>lucky :: </a:t>
            </a:r>
            <a:r>
              <a:rPr lang="en-US" dirty="0" err="1"/>
              <a:t>Int</a:t>
            </a:r>
            <a:r>
              <a:rPr lang="en-US" dirty="0"/>
              <a:t> -&gt; String</a:t>
            </a:r>
          </a:p>
          <a:p>
            <a:pPr marL="0" indent="0">
              <a:buNone/>
            </a:pPr>
            <a:r>
              <a:rPr lang="en-US" dirty="0"/>
              <a:t>lucky 7 = "This is your lucky day“</a:t>
            </a:r>
          </a:p>
          <a:p>
            <a:pPr marL="0" indent="0">
              <a:buNone/>
            </a:pPr>
            <a:r>
              <a:rPr lang="en-US" dirty="0"/>
              <a:t>lucky 19 = "This is an invalid number for craps“</a:t>
            </a:r>
          </a:p>
          <a:p>
            <a:pPr marL="0" indent="0">
              <a:buNone/>
            </a:pPr>
            <a:r>
              <a:rPr lang="en-US" dirty="0"/>
              <a:t>lucky x = "Better luck next time"</a:t>
            </a:r>
          </a:p>
          <a:p>
            <a:pPr marL="0" indent="0">
              <a:buNone/>
            </a:pPr>
            <a:endParaRPr lang="en-US" dirty="0"/>
          </a:p>
        </p:txBody>
      </p:sp>
    </p:spTree>
    <p:extLst>
      <p:ext uri="{BB962C8B-B14F-4D97-AF65-F5344CB8AC3E}">
        <p14:creationId xmlns:p14="http://schemas.microsoft.com/office/powerpoint/2010/main" val="2216040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18D69-9629-4832-91DB-14E0A073751D}"/>
              </a:ext>
            </a:extLst>
          </p:cNvPr>
          <p:cNvSpPr>
            <a:spLocks noGrp="1"/>
          </p:cNvSpPr>
          <p:nvPr>
            <p:ph type="title"/>
          </p:nvPr>
        </p:nvSpPr>
        <p:spPr/>
        <p:txBody>
          <a:bodyPr/>
          <a:lstStyle/>
          <a:p>
            <a:r>
              <a:rPr lang="en-US" dirty="0"/>
              <a:t>Changing the Pattern Order</a:t>
            </a:r>
          </a:p>
        </p:txBody>
      </p:sp>
      <p:sp>
        <p:nvSpPr>
          <p:cNvPr id="3" name="Content Placeholder 2">
            <a:extLst>
              <a:ext uri="{FF2B5EF4-FFF2-40B4-BE49-F238E27FC236}">
                <a16:creationId xmlns:a16="http://schemas.microsoft.com/office/drawing/2014/main" id="{D77A1575-944C-41C4-A8A1-4AAC1F2B92E1}"/>
              </a:ext>
            </a:extLst>
          </p:cNvPr>
          <p:cNvSpPr>
            <a:spLocks noGrp="1"/>
          </p:cNvSpPr>
          <p:nvPr>
            <p:ph idx="1"/>
          </p:nvPr>
        </p:nvSpPr>
        <p:spPr/>
        <p:txBody>
          <a:bodyPr/>
          <a:lstStyle/>
          <a:p>
            <a:pPr marL="0" indent="0">
              <a:buNone/>
            </a:pPr>
            <a:r>
              <a:rPr lang="en-US" dirty="0"/>
              <a:t>lucky 7 = "This is your lucky day“</a:t>
            </a:r>
          </a:p>
          <a:p>
            <a:pPr marL="0" indent="0">
              <a:buNone/>
            </a:pPr>
            <a:r>
              <a:rPr lang="en-US" dirty="0"/>
              <a:t>lucky x = "Better luck next time"</a:t>
            </a:r>
          </a:p>
          <a:p>
            <a:pPr marL="0" indent="0">
              <a:buNone/>
            </a:pPr>
            <a:r>
              <a:rPr lang="en-US" dirty="0"/>
              <a:t>lucky 19 = "This is an invalid number for craps“</a:t>
            </a:r>
          </a:p>
          <a:p>
            <a:pPr marL="0" indent="0">
              <a:buNone/>
            </a:pPr>
            <a:endParaRPr lang="en-US" dirty="0"/>
          </a:p>
          <a:p>
            <a:pPr marL="0" indent="0">
              <a:buNone/>
            </a:pPr>
            <a:r>
              <a:rPr lang="en-US" b="1" dirty="0"/>
              <a:t>This does not work.</a:t>
            </a:r>
          </a:p>
          <a:p>
            <a:pPr marL="0" indent="0">
              <a:buNone/>
            </a:pPr>
            <a:endParaRPr lang="en-US" dirty="0"/>
          </a:p>
        </p:txBody>
      </p:sp>
    </p:spTree>
    <p:extLst>
      <p:ext uri="{BB962C8B-B14F-4D97-AF65-F5344CB8AC3E}">
        <p14:creationId xmlns:p14="http://schemas.microsoft.com/office/powerpoint/2010/main" val="325170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1161D-8411-4093-86E8-730F560986A7}"/>
              </a:ext>
            </a:extLst>
          </p:cNvPr>
          <p:cNvSpPr>
            <a:spLocks noGrp="1"/>
          </p:cNvSpPr>
          <p:nvPr>
            <p:ph type="title"/>
          </p:nvPr>
        </p:nvSpPr>
        <p:spPr/>
        <p:txBody>
          <a:bodyPr/>
          <a:lstStyle/>
          <a:p>
            <a:r>
              <a:rPr lang="en-US" dirty="0"/>
              <a:t>More about Change</a:t>
            </a:r>
          </a:p>
        </p:txBody>
      </p:sp>
      <p:sp>
        <p:nvSpPr>
          <p:cNvPr id="3" name="Content Placeholder 2">
            <a:extLst>
              <a:ext uri="{FF2B5EF4-FFF2-40B4-BE49-F238E27FC236}">
                <a16:creationId xmlns:a16="http://schemas.microsoft.com/office/drawing/2014/main" id="{37D65E50-FC88-437B-8082-B455B83A9B83}"/>
              </a:ext>
            </a:extLst>
          </p:cNvPr>
          <p:cNvSpPr>
            <a:spLocks noGrp="1"/>
          </p:cNvSpPr>
          <p:nvPr>
            <p:ph idx="1"/>
          </p:nvPr>
        </p:nvSpPr>
        <p:spPr/>
        <p:txBody>
          <a:bodyPr/>
          <a:lstStyle/>
          <a:p>
            <a:pPr marL="0" indent="0">
              <a:buNone/>
            </a:pPr>
            <a:r>
              <a:rPr lang="en-US" dirty="0"/>
              <a:t>lucky 19 = "This is an invalid number for craps“</a:t>
            </a:r>
          </a:p>
          <a:p>
            <a:pPr marL="0" indent="0">
              <a:buNone/>
            </a:pPr>
            <a:r>
              <a:rPr lang="en-US" dirty="0"/>
              <a:t>lucky 7 = "This is your lucky day“</a:t>
            </a:r>
          </a:p>
          <a:p>
            <a:pPr marL="0" indent="0">
              <a:buNone/>
            </a:pPr>
            <a:r>
              <a:rPr lang="en-US" dirty="0"/>
              <a:t>lucky x = "Better luck next time"</a:t>
            </a:r>
          </a:p>
          <a:p>
            <a:pPr marL="0" indent="0">
              <a:buNone/>
            </a:pPr>
            <a:endParaRPr lang="en-US" dirty="0"/>
          </a:p>
          <a:p>
            <a:pPr marL="0" indent="0">
              <a:buNone/>
            </a:pPr>
            <a:r>
              <a:rPr lang="en-US" b="1" dirty="0"/>
              <a:t>This does work.</a:t>
            </a:r>
          </a:p>
        </p:txBody>
      </p:sp>
    </p:spTree>
    <p:extLst>
      <p:ext uri="{BB962C8B-B14F-4D97-AF65-F5344CB8AC3E}">
        <p14:creationId xmlns:p14="http://schemas.microsoft.com/office/powerpoint/2010/main" val="1449013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79A0-AD52-401D-ADB7-C1CBFF81BB4A}"/>
              </a:ext>
            </a:extLst>
          </p:cNvPr>
          <p:cNvSpPr>
            <a:spLocks noGrp="1"/>
          </p:cNvSpPr>
          <p:nvPr>
            <p:ph type="title"/>
          </p:nvPr>
        </p:nvSpPr>
        <p:spPr/>
        <p:txBody>
          <a:bodyPr/>
          <a:lstStyle/>
          <a:p>
            <a:r>
              <a:rPr lang="en-US" dirty="0"/>
              <a:t>Factorial</a:t>
            </a:r>
          </a:p>
        </p:txBody>
      </p:sp>
      <p:sp>
        <p:nvSpPr>
          <p:cNvPr id="3" name="Content Placeholder 2">
            <a:extLst>
              <a:ext uri="{FF2B5EF4-FFF2-40B4-BE49-F238E27FC236}">
                <a16:creationId xmlns:a16="http://schemas.microsoft.com/office/drawing/2014/main" id="{0AF42C78-9412-421E-ADD0-77E3B71F1E5D}"/>
              </a:ext>
            </a:extLst>
          </p:cNvPr>
          <p:cNvSpPr>
            <a:spLocks noGrp="1"/>
          </p:cNvSpPr>
          <p:nvPr>
            <p:ph idx="1"/>
          </p:nvPr>
        </p:nvSpPr>
        <p:spPr/>
        <p:txBody>
          <a:bodyPr/>
          <a:lstStyle/>
          <a:p>
            <a:pPr marL="0" indent="0">
              <a:buNone/>
            </a:pPr>
            <a:r>
              <a:rPr lang="en-US" dirty="0"/>
              <a:t>factorial x = product [1..x]</a:t>
            </a:r>
          </a:p>
          <a:p>
            <a:pPr marL="0" indent="0">
              <a:buNone/>
            </a:pPr>
            <a:r>
              <a:rPr lang="en-US" b="1" dirty="0"/>
              <a:t>Or</a:t>
            </a:r>
          </a:p>
          <a:p>
            <a:pPr marL="0" indent="0">
              <a:buNone/>
            </a:pPr>
            <a:r>
              <a:rPr lang="en-US" dirty="0"/>
              <a:t>factorial 0 = 1</a:t>
            </a:r>
          </a:p>
          <a:p>
            <a:pPr marL="0" indent="0">
              <a:buNone/>
            </a:pPr>
            <a:r>
              <a:rPr lang="en-US" dirty="0"/>
              <a:t>Factorial x = x * factorial( x – 1 )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45877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7512-0E3A-47CA-BD0F-06A674B4E759}"/>
              </a:ext>
            </a:extLst>
          </p:cNvPr>
          <p:cNvSpPr>
            <a:spLocks noGrp="1"/>
          </p:cNvSpPr>
          <p:nvPr>
            <p:ph type="title"/>
          </p:nvPr>
        </p:nvSpPr>
        <p:spPr/>
        <p:txBody>
          <a:bodyPr/>
          <a:lstStyle/>
          <a:p>
            <a:r>
              <a:rPr lang="en-US" dirty="0" err="1"/>
              <a:t>Couting</a:t>
            </a:r>
            <a:r>
              <a:rPr lang="en-US" dirty="0"/>
              <a:t> Recursively</a:t>
            </a:r>
          </a:p>
        </p:txBody>
      </p:sp>
      <p:sp>
        <p:nvSpPr>
          <p:cNvPr id="3" name="Content Placeholder 2">
            <a:extLst>
              <a:ext uri="{FF2B5EF4-FFF2-40B4-BE49-F238E27FC236}">
                <a16:creationId xmlns:a16="http://schemas.microsoft.com/office/drawing/2014/main" id="{1705D60D-FCB6-4FCE-A706-C35FC979E2C8}"/>
              </a:ext>
            </a:extLst>
          </p:cNvPr>
          <p:cNvSpPr>
            <a:spLocks noGrp="1"/>
          </p:cNvSpPr>
          <p:nvPr>
            <p:ph idx="1"/>
          </p:nvPr>
        </p:nvSpPr>
        <p:spPr/>
        <p:txBody>
          <a:bodyPr/>
          <a:lstStyle/>
          <a:p>
            <a:pPr marL="0" indent="0">
              <a:buNone/>
            </a:pPr>
            <a:r>
              <a:rPr lang="en-US" dirty="0"/>
              <a:t>counter x y = if x &gt; 0 then counter (x-1) (y+1) else y</a:t>
            </a:r>
          </a:p>
          <a:p>
            <a:pPr marL="0" indent="0">
              <a:buNone/>
            </a:pPr>
            <a:endParaRPr lang="en-US" dirty="0"/>
          </a:p>
          <a:p>
            <a:pPr marL="0" indent="0">
              <a:buNone/>
            </a:pPr>
            <a:r>
              <a:rPr lang="en-US" dirty="0"/>
              <a:t>counter 5 1 </a:t>
            </a:r>
            <a:r>
              <a:rPr lang="en-US" dirty="0">
                <a:sym typeface="Wingdings" panose="05000000000000000000" pitchFamily="2" charset="2"/>
              </a:rPr>
              <a:t> 6</a:t>
            </a:r>
          </a:p>
          <a:p>
            <a:pPr marL="0" indent="0">
              <a:buNone/>
            </a:pPr>
            <a:endParaRPr lang="en-US" dirty="0"/>
          </a:p>
        </p:txBody>
      </p:sp>
    </p:spTree>
    <p:extLst>
      <p:ext uri="{BB962C8B-B14F-4D97-AF65-F5344CB8AC3E}">
        <p14:creationId xmlns:p14="http://schemas.microsoft.com/office/powerpoint/2010/main" val="2870825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C386-11E6-4A4E-AECA-9549D6E73231}"/>
              </a:ext>
            </a:extLst>
          </p:cNvPr>
          <p:cNvSpPr>
            <a:spLocks noGrp="1"/>
          </p:cNvSpPr>
          <p:nvPr>
            <p:ph type="title"/>
          </p:nvPr>
        </p:nvSpPr>
        <p:spPr>
          <a:xfrm>
            <a:off x="856059" y="51348"/>
            <a:ext cx="7429499" cy="1478570"/>
          </a:xfrm>
        </p:spPr>
        <p:txBody>
          <a:bodyPr/>
          <a:lstStyle/>
          <a:p>
            <a:r>
              <a:rPr lang="en-US" dirty="0"/>
              <a:t>More Type Inference</a:t>
            </a:r>
          </a:p>
        </p:txBody>
      </p:sp>
      <p:sp>
        <p:nvSpPr>
          <p:cNvPr id="3" name="Content Placeholder 2">
            <a:extLst>
              <a:ext uri="{FF2B5EF4-FFF2-40B4-BE49-F238E27FC236}">
                <a16:creationId xmlns:a16="http://schemas.microsoft.com/office/drawing/2014/main" id="{475377EA-403F-4511-BAC6-E8DB096517B3}"/>
              </a:ext>
            </a:extLst>
          </p:cNvPr>
          <p:cNvSpPr>
            <a:spLocks noGrp="1"/>
          </p:cNvSpPr>
          <p:nvPr>
            <p:ph idx="1"/>
          </p:nvPr>
        </p:nvSpPr>
        <p:spPr>
          <a:xfrm>
            <a:off x="856060" y="1524000"/>
            <a:ext cx="7429499" cy="5105399"/>
          </a:xfrm>
        </p:spPr>
        <p:txBody>
          <a:bodyPr>
            <a:normAutofit fontScale="62500" lnSpcReduction="20000"/>
          </a:bodyPr>
          <a:lstStyle/>
          <a:p>
            <a:pPr marL="0" indent="0">
              <a:buNone/>
            </a:pPr>
            <a:r>
              <a:rPr lang="en-US" dirty="0">
                <a:latin typeface="Courier New" panose="02070309020205020404" pitchFamily="49" charset="0"/>
                <a:cs typeface="Courier New" panose="02070309020205020404" pitchFamily="49" charset="0"/>
              </a:rPr>
              <a:t>prelude&gt; :t 'a'  </a:t>
            </a:r>
          </a:p>
          <a:p>
            <a:pPr marL="0" indent="0">
              <a:buNone/>
            </a:pPr>
            <a:r>
              <a:rPr lang="en-US" dirty="0">
                <a:latin typeface="Courier New" panose="02070309020205020404" pitchFamily="49" charset="0"/>
                <a:cs typeface="Courier New" panose="02070309020205020404" pitchFamily="49" charset="0"/>
              </a:rPr>
              <a:t>'a' :: Char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prelude&gt; :t True  </a:t>
            </a:r>
          </a:p>
          <a:p>
            <a:pPr marL="0" indent="0">
              <a:buNone/>
            </a:pPr>
            <a:r>
              <a:rPr lang="en-US" dirty="0">
                <a:latin typeface="Courier New" panose="02070309020205020404" pitchFamily="49" charset="0"/>
                <a:cs typeface="Courier New" panose="02070309020205020404" pitchFamily="49" charset="0"/>
              </a:rPr>
              <a:t>True :: Bool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prelude&gt; :t "HELLO!"  </a:t>
            </a:r>
          </a:p>
          <a:p>
            <a:pPr marL="0" indent="0">
              <a:buNone/>
            </a:pPr>
            <a:r>
              <a:rPr lang="en-US" dirty="0">
                <a:latin typeface="Courier New" panose="02070309020205020404" pitchFamily="49" charset="0"/>
                <a:cs typeface="Courier New" panose="02070309020205020404" pitchFamily="49" charset="0"/>
              </a:rPr>
              <a:t>"HELLO!" :: [Char]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prelude&gt; :t (True, 'a')  </a:t>
            </a:r>
          </a:p>
          <a:p>
            <a:pPr marL="0" indent="0">
              <a:buNone/>
            </a:pPr>
            <a:r>
              <a:rPr lang="en-US" dirty="0">
                <a:latin typeface="Courier New" panose="02070309020205020404" pitchFamily="49" charset="0"/>
                <a:cs typeface="Courier New" panose="02070309020205020404" pitchFamily="49" charset="0"/>
              </a:rPr>
              <a:t>(True, 'a') :: (Bool, Char)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prelude&gt; :t 4 == 5  </a:t>
            </a:r>
          </a:p>
          <a:p>
            <a:pPr marL="0" indent="0">
              <a:buNone/>
            </a:pPr>
            <a:r>
              <a:rPr lang="en-US" dirty="0">
                <a:latin typeface="Courier New" panose="02070309020205020404" pitchFamily="49" charset="0"/>
                <a:cs typeface="Courier New" panose="02070309020205020404" pitchFamily="49" charset="0"/>
              </a:rPr>
              <a:t>4 == 5 :: Bool </a:t>
            </a:r>
          </a:p>
        </p:txBody>
      </p:sp>
    </p:spTree>
    <p:extLst>
      <p:ext uri="{BB962C8B-B14F-4D97-AF65-F5344CB8AC3E}">
        <p14:creationId xmlns:p14="http://schemas.microsoft.com/office/powerpoint/2010/main" val="2401584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E2A47-EEA7-430E-A312-06A5F590A2F9}"/>
              </a:ext>
            </a:extLst>
          </p:cNvPr>
          <p:cNvSpPr>
            <a:spLocks noGrp="1"/>
          </p:cNvSpPr>
          <p:nvPr>
            <p:ph type="title"/>
          </p:nvPr>
        </p:nvSpPr>
        <p:spPr/>
        <p:txBody>
          <a:bodyPr/>
          <a:lstStyle/>
          <a:p>
            <a:r>
              <a:rPr lang="en-US" dirty="0"/>
              <a:t>More Recursion</a:t>
            </a:r>
          </a:p>
        </p:txBody>
      </p:sp>
      <p:sp>
        <p:nvSpPr>
          <p:cNvPr id="3" name="Content Placeholder 2">
            <a:extLst>
              <a:ext uri="{FF2B5EF4-FFF2-40B4-BE49-F238E27FC236}">
                <a16:creationId xmlns:a16="http://schemas.microsoft.com/office/drawing/2014/main" id="{975142EF-9D77-4321-A7C3-127A583375C1}"/>
              </a:ext>
            </a:extLst>
          </p:cNvPr>
          <p:cNvSpPr>
            <a:spLocks noGrp="1"/>
          </p:cNvSpPr>
          <p:nvPr>
            <p:ph idx="1"/>
          </p:nvPr>
        </p:nvSpPr>
        <p:spPr/>
        <p:txBody>
          <a:bodyPr/>
          <a:lstStyle/>
          <a:p>
            <a:pPr marL="0" indent="0">
              <a:buNone/>
            </a:pPr>
            <a:r>
              <a:rPr lang="en-US" dirty="0"/>
              <a:t>fib 0 = 1</a:t>
            </a:r>
          </a:p>
          <a:p>
            <a:pPr marL="0" indent="0">
              <a:buNone/>
            </a:pPr>
            <a:r>
              <a:rPr lang="en-US" dirty="0"/>
              <a:t>fib 1 = 1</a:t>
            </a:r>
          </a:p>
          <a:p>
            <a:pPr marL="0" indent="0">
              <a:buNone/>
            </a:pPr>
            <a:r>
              <a:rPr lang="en-US" dirty="0"/>
              <a:t>fib x = fib(x-1) + fib(x-2)</a:t>
            </a:r>
          </a:p>
          <a:p>
            <a:pPr marL="0" indent="0">
              <a:buNone/>
            </a:pPr>
            <a:endParaRPr lang="en-US" dirty="0"/>
          </a:p>
        </p:txBody>
      </p:sp>
    </p:spTree>
    <p:extLst>
      <p:ext uri="{BB962C8B-B14F-4D97-AF65-F5344CB8AC3E}">
        <p14:creationId xmlns:p14="http://schemas.microsoft.com/office/powerpoint/2010/main" val="76115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B5AB9-8627-4271-89FA-3752F50BCE16}"/>
              </a:ext>
            </a:extLst>
          </p:cNvPr>
          <p:cNvSpPr>
            <a:spLocks noGrp="1"/>
          </p:cNvSpPr>
          <p:nvPr>
            <p:ph type="title"/>
          </p:nvPr>
        </p:nvSpPr>
        <p:spPr/>
        <p:txBody>
          <a:bodyPr/>
          <a:lstStyle/>
          <a:p>
            <a:r>
              <a:rPr lang="en-US" dirty="0"/>
              <a:t>More Pattern Matching</a:t>
            </a:r>
          </a:p>
        </p:txBody>
      </p:sp>
      <p:sp>
        <p:nvSpPr>
          <p:cNvPr id="3" name="Content Placeholder 2">
            <a:extLst>
              <a:ext uri="{FF2B5EF4-FFF2-40B4-BE49-F238E27FC236}">
                <a16:creationId xmlns:a16="http://schemas.microsoft.com/office/drawing/2014/main" id="{B6664667-EEBC-4FF5-8A9A-5D8F6A7BB3BC}"/>
              </a:ext>
            </a:extLst>
          </p:cNvPr>
          <p:cNvSpPr>
            <a:spLocks noGrp="1"/>
          </p:cNvSpPr>
          <p:nvPr>
            <p:ph idx="1"/>
          </p:nvPr>
        </p:nvSpPr>
        <p:spPr/>
        <p:txBody>
          <a:bodyPr>
            <a:normAutofit fontScale="85000" lnSpcReduction="20000"/>
          </a:bodyPr>
          <a:lstStyle/>
          <a:p>
            <a:pPr marL="0" indent="0">
              <a:buNone/>
            </a:pPr>
            <a:r>
              <a:rPr lang="en-US" dirty="0" err="1"/>
              <a:t>charName</a:t>
            </a:r>
            <a:r>
              <a:rPr lang="en-US" dirty="0"/>
              <a:t> 'a' = "Albert"  </a:t>
            </a:r>
            <a:br>
              <a:rPr lang="en-US" dirty="0"/>
            </a:br>
            <a:r>
              <a:rPr lang="en-US" dirty="0" err="1"/>
              <a:t>charName</a:t>
            </a:r>
            <a:r>
              <a:rPr lang="en-US" dirty="0"/>
              <a:t> 'b' = "</a:t>
            </a:r>
            <a:r>
              <a:rPr lang="en-US" dirty="0" err="1"/>
              <a:t>Broseph</a:t>
            </a:r>
            <a:r>
              <a:rPr lang="en-US" dirty="0"/>
              <a:t>"  </a:t>
            </a:r>
            <a:br>
              <a:rPr lang="en-US" dirty="0"/>
            </a:br>
            <a:r>
              <a:rPr lang="en-US" dirty="0" err="1"/>
              <a:t>charName</a:t>
            </a:r>
            <a:r>
              <a:rPr lang="en-US" dirty="0"/>
              <a:t> 'c' = "Cecil"</a:t>
            </a:r>
          </a:p>
          <a:p>
            <a:pPr marL="0" indent="0">
              <a:buNone/>
            </a:pPr>
            <a:r>
              <a:rPr lang="en-US" dirty="0"/>
              <a:t>prelude&gt; </a:t>
            </a:r>
            <a:r>
              <a:rPr lang="en-US" dirty="0" err="1"/>
              <a:t>charName</a:t>
            </a:r>
            <a:r>
              <a:rPr lang="en-US" dirty="0"/>
              <a:t> 'a' </a:t>
            </a:r>
            <a:br>
              <a:rPr lang="en-US" dirty="0"/>
            </a:br>
            <a:r>
              <a:rPr lang="en-US" dirty="0"/>
              <a:t>"Albert"  </a:t>
            </a:r>
            <a:br>
              <a:rPr lang="en-US" dirty="0"/>
            </a:br>
            <a:r>
              <a:rPr lang="en-US" dirty="0"/>
              <a:t>prelude&gt; </a:t>
            </a:r>
            <a:r>
              <a:rPr lang="en-US" dirty="0" err="1"/>
              <a:t>charName</a:t>
            </a:r>
            <a:r>
              <a:rPr lang="en-US" dirty="0"/>
              <a:t> 'b'  </a:t>
            </a:r>
            <a:br>
              <a:rPr lang="en-US" dirty="0"/>
            </a:br>
            <a:r>
              <a:rPr lang="en-US" dirty="0"/>
              <a:t>"</a:t>
            </a:r>
            <a:r>
              <a:rPr lang="en-US" dirty="0" err="1"/>
              <a:t>Broseph</a:t>
            </a:r>
            <a:r>
              <a:rPr lang="en-US" dirty="0"/>
              <a:t>"  </a:t>
            </a:r>
            <a:br>
              <a:rPr lang="en-US" dirty="0"/>
            </a:br>
            <a:r>
              <a:rPr lang="en-US" dirty="0"/>
              <a:t>prelude&gt; </a:t>
            </a:r>
            <a:r>
              <a:rPr lang="en-US" dirty="0" err="1"/>
              <a:t>charName</a:t>
            </a:r>
            <a:r>
              <a:rPr lang="en-US" dirty="0"/>
              <a:t> 'h'  </a:t>
            </a:r>
            <a:br>
              <a:rPr lang="en-US" dirty="0"/>
            </a:br>
            <a:r>
              <a:rPr lang="en-US" dirty="0"/>
              <a:t>"*** Exception: </a:t>
            </a:r>
            <a:r>
              <a:rPr lang="en-US" dirty="0" err="1"/>
              <a:t>tut.hs</a:t>
            </a:r>
            <a:r>
              <a:rPr lang="en-US" dirty="0"/>
              <a:t>:(53,0)-(55,21): Non-exhaustive patterns in function </a:t>
            </a:r>
            <a:r>
              <a:rPr lang="en-US" dirty="0" err="1"/>
              <a:t>charName</a:t>
            </a:r>
            <a:r>
              <a:rPr lang="en-US" dirty="0"/>
              <a:t> </a:t>
            </a:r>
          </a:p>
        </p:txBody>
      </p:sp>
    </p:spTree>
    <p:extLst>
      <p:ext uri="{BB962C8B-B14F-4D97-AF65-F5344CB8AC3E}">
        <p14:creationId xmlns:p14="http://schemas.microsoft.com/office/powerpoint/2010/main" val="2122293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0BA57-76E1-4768-A2E0-ABAFA504B3E0}"/>
              </a:ext>
            </a:extLst>
          </p:cNvPr>
          <p:cNvSpPr>
            <a:spLocks noGrp="1"/>
          </p:cNvSpPr>
          <p:nvPr>
            <p:ph type="title"/>
          </p:nvPr>
        </p:nvSpPr>
        <p:spPr/>
        <p:txBody>
          <a:bodyPr/>
          <a:lstStyle/>
          <a:p>
            <a:r>
              <a:rPr lang="en-US" dirty="0"/>
              <a:t>Acting on Vectors</a:t>
            </a:r>
          </a:p>
        </p:txBody>
      </p:sp>
      <p:sp>
        <p:nvSpPr>
          <p:cNvPr id="3" name="Content Placeholder 2">
            <a:extLst>
              <a:ext uri="{FF2B5EF4-FFF2-40B4-BE49-F238E27FC236}">
                <a16:creationId xmlns:a16="http://schemas.microsoft.com/office/drawing/2014/main" id="{22224117-E89A-4424-8013-686D682165E2}"/>
              </a:ext>
            </a:extLst>
          </p:cNvPr>
          <p:cNvSpPr>
            <a:spLocks noGrp="1"/>
          </p:cNvSpPr>
          <p:nvPr>
            <p:ph idx="1"/>
          </p:nvPr>
        </p:nvSpPr>
        <p:spPr/>
        <p:txBody>
          <a:bodyPr/>
          <a:lstStyle/>
          <a:p>
            <a:pPr marL="0" indent="0">
              <a:buNone/>
            </a:pPr>
            <a:r>
              <a:rPr lang="en-US" dirty="0" err="1"/>
              <a:t>addVectors</a:t>
            </a:r>
            <a:r>
              <a:rPr lang="en-US" dirty="0"/>
              <a:t> :: (</a:t>
            </a:r>
            <a:r>
              <a:rPr lang="en-US" dirty="0" err="1"/>
              <a:t>Num</a:t>
            </a:r>
            <a:r>
              <a:rPr lang="en-US" dirty="0"/>
              <a:t> a) =&gt; (a, a) -&gt; (a, a) -&gt; (a, a)  </a:t>
            </a:r>
            <a:br>
              <a:rPr lang="en-US" dirty="0"/>
            </a:br>
            <a:r>
              <a:rPr lang="en-US" dirty="0" err="1"/>
              <a:t>addVectors</a:t>
            </a:r>
            <a:r>
              <a:rPr lang="en-US" dirty="0"/>
              <a:t> a b = (</a:t>
            </a:r>
            <a:r>
              <a:rPr lang="en-US" dirty="0" err="1"/>
              <a:t>fst</a:t>
            </a:r>
            <a:r>
              <a:rPr lang="en-US" dirty="0"/>
              <a:t> a + </a:t>
            </a:r>
            <a:r>
              <a:rPr lang="en-US" dirty="0" err="1"/>
              <a:t>fst</a:t>
            </a:r>
            <a:r>
              <a:rPr lang="en-US" dirty="0"/>
              <a:t> b, </a:t>
            </a:r>
            <a:r>
              <a:rPr lang="en-US" dirty="0" err="1"/>
              <a:t>snd</a:t>
            </a:r>
            <a:r>
              <a:rPr lang="en-US" dirty="0"/>
              <a:t> a + </a:t>
            </a:r>
            <a:r>
              <a:rPr lang="en-US" dirty="0" err="1"/>
              <a:t>snd</a:t>
            </a:r>
            <a:r>
              <a:rPr lang="en-US" dirty="0"/>
              <a:t> b)</a:t>
            </a:r>
          </a:p>
          <a:p>
            <a:pPr marL="0" indent="0">
              <a:buNone/>
            </a:pPr>
            <a:r>
              <a:rPr lang="en-US" dirty="0"/>
              <a:t>Prelude&gt;</a:t>
            </a:r>
            <a:r>
              <a:rPr lang="en-US" dirty="0" err="1"/>
              <a:t>addVectors</a:t>
            </a:r>
            <a:r>
              <a:rPr lang="en-US" dirty="0"/>
              <a:t> (1,2) (3,4)</a:t>
            </a:r>
            <a:br>
              <a:rPr lang="en-US" dirty="0"/>
            </a:br>
            <a:r>
              <a:rPr lang="en-US" dirty="0"/>
              <a:t>(4,6)</a:t>
            </a:r>
          </a:p>
          <a:p>
            <a:pPr marL="0" indent="0">
              <a:buNone/>
            </a:pPr>
            <a:r>
              <a:rPr lang="en-US" dirty="0"/>
              <a:t>Or</a:t>
            </a:r>
          </a:p>
          <a:p>
            <a:pPr marL="0" indent="0">
              <a:buNone/>
            </a:pPr>
            <a:r>
              <a:rPr lang="es-ES" dirty="0" err="1"/>
              <a:t>addVectors</a:t>
            </a:r>
            <a:r>
              <a:rPr lang="es-ES" dirty="0"/>
              <a:t> (x1, y1) (x2, y2) = (x1 + x2, y1 + y2)</a:t>
            </a:r>
            <a:endParaRPr lang="en-US" dirty="0"/>
          </a:p>
        </p:txBody>
      </p:sp>
    </p:spTree>
    <p:extLst>
      <p:ext uri="{BB962C8B-B14F-4D97-AF65-F5344CB8AC3E}">
        <p14:creationId xmlns:p14="http://schemas.microsoft.com/office/powerpoint/2010/main" val="2675931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B2A64-E0D6-4BCE-8022-2BBE1756FAE6}"/>
              </a:ext>
            </a:extLst>
          </p:cNvPr>
          <p:cNvSpPr>
            <a:spLocks noGrp="1"/>
          </p:cNvSpPr>
          <p:nvPr>
            <p:ph type="title"/>
          </p:nvPr>
        </p:nvSpPr>
        <p:spPr/>
        <p:txBody>
          <a:bodyPr/>
          <a:lstStyle/>
          <a:p>
            <a:r>
              <a:rPr lang="en-US" dirty="0" err="1"/>
              <a:t>Fst</a:t>
            </a:r>
            <a:r>
              <a:rPr lang="en-US" dirty="0"/>
              <a:t> and </a:t>
            </a:r>
            <a:r>
              <a:rPr lang="en-US" dirty="0" err="1"/>
              <a:t>snd</a:t>
            </a:r>
            <a:r>
              <a:rPr lang="en-US" dirty="0"/>
              <a:t> for Triples?</a:t>
            </a:r>
          </a:p>
        </p:txBody>
      </p:sp>
      <p:sp>
        <p:nvSpPr>
          <p:cNvPr id="3" name="Content Placeholder 2">
            <a:extLst>
              <a:ext uri="{FF2B5EF4-FFF2-40B4-BE49-F238E27FC236}">
                <a16:creationId xmlns:a16="http://schemas.microsoft.com/office/drawing/2014/main" id="{34634546-8EAD-4B69-A0EC-4673C86359D1}"/>
              </a:ext>
            </a:extLst>
          </p:cNvPr>
          <p:cNvSpPr>
            <a:spLocks noGrp="1"/>
          </p:cNvSpPr>
          <p:nvPr>
            <p:ph idx="1"/>
          </p:nvPr>
        </p:nvSpPr>
        <p:spPr/>
        <p:txBody>
          <a:bodyPr>
            <a:normAutofit fontScale="85000" lnSpcReduction="20000"/>
          </a:bodyPr>
          <a:lstStyle/>
          <a:p>
            <a:pPr marL="0" indent="0">
              <a:buNone/>
            </a:pPr>
            <a:r>
              <a:rPr lang="en-US" dirty="0"/>
              <a:t>first :: (a, b, c) -&gt; a  </a:t>
            </a:r>
          </a:p>
          <a:p>
            <a:pPr marL="0" indent="0">
              <a:buNone/>
            </a:pPr>
            <a:r>
              <a:rPr lang="en-US" dirty="0"/>
              <a:t>first (x, _, _) = x  </a:t>
            </a:r>
          </a:p>
          <a:p>
            <a:pPr marL="0" indent="0">
              <a:buNone/>
            </a:pPr>
            <a:r>
              <a:rPr lang="en-US" dirty="0"/>
              <a:t>  </a:t>
            </a:r>
          </a:p>
          <a:p>
            <a:pPr marL="0" indent="0">
              <a:buNone/>
            </a:pPr>
            <a:r>
              <a:rPr lang="en-US" dirty="0"/>
              <a:t>second :: (a, b, c) -&gt; b  </a:t>
            </a:r>
          </a:p>
          <a:p>
            <a:pPr marL="0" indent="0">
              <a:buNone/>
            </a:pPr>
            <a:r>
              <a:rPr lang="en-US" dirty="0"/>
              <a:t>second (_, y, _) = y  </a:t>
            </a:r>
          </a:p>
          <a:p>
            <a:pPr marL="0" indent="0">
              <a:buNone/>
            </a:pPr>
            <a:r>
              <a:rPr lang="en-US" dirty="0"/>
              <a:t>  </a:t>
            </a:r>
          </a:p>
          <a:p>
            <a:pPr marL="0" indent="0">
              <a:buNone/>
            </a:pPr>
            <a:r>
              <a:rPr lang="en-US" dirty="0"/>
              <a:t>third :: (a, b, c) -&gt; c  </a:t>
            </a:r>
          </a:p>
          <a:p>
            <a:pPr marL="0" indent="0">
              <a:buNone/>
            </a:pPr>
            <a:r>
              <a:rPr lang="en-US" dirty="0"/>
              <a:t>third (_, _, z) = z</a:t>
            </a:r>
          </a:p>
        </p:txBody>
      </p:sp>
    </p:spTree>
    <p:extLst>
      <p:ext uri="{BB962C8B-B14F-4D97-AF65-F5344CB8AC3E}">
        <p14:creationId xmlns:p14="http://schemas.microsoft.com/office/powerpoint/2010/main" val="4165844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9646E-A856-4942-9F72-574828E29767}"/>
              </a:ext>
            </a:extLst>
          </p:cNvPr>
          <p:cNvSpPr>
            <a:spLocks noGrp="1"/>
          </p:cNvSpPr>
          <p:nvPr>
            <p:ph type="title"/>
          </p:nvPr>
        </p:nvSpPr>
        <p:spPr/>
        <p:txBody>
          <a:bodyPr/>
          <a:lstStyle/>
          <a:p>
            <a:r>
              <a:rPr lang="en-US" dirty="0"/>
              <a:t>Pattern Matching in List Comprehensions</a:t>
            </a:r>
          </a:p>
        </p:txBody>
      </p:sp>
      <p:sp>
        <p:nvSpPr>
          <p:cNvPr id="3" name="Content Placeholder 2">
            <a:extLst>
              <a:ext uri="{FF2B5EF4-FFF2-40B4-BE49-F238E27FC236}">
                <a16:creationId xmlns:a16="http://schemas.microsoft.com/office/drawing/2014/main" id="{7C284569-B9BA-4E0C-A04A-989C0A58DA0D}"/>
              </a:ext>
            </a:extLst>
          </p:cNvPr>
          <p:cNvSpPr>
            <a:spLocks noGrp="1"/>
          </p:cNvSpPr>
          <p:nvPr>
            <p:ph idx="1"/>
          </p:nvPr>
        </p:nvSpPr>
        <p:spPr/>
        <p:txBody>
          <a:bodyPr/>
          <a:lstStyle/>
          <a:p>
            <a:pPr marL="0" indent="0">
              <a:buNone/>
            </a:pPr>
            <a:r>
              <a:rPr lang="en-US" dirty="0"/>
              <a:t>let </a:t>
            </a:r>
            <a:r>
              <a:rPr lang="en-US" dirty="0" err="1"/>
              <a:t>xs</a:t>
            </a:r>
            <a:r>
              <a:rPr lang="en-US" dirty="0"/>
              <a:t> = [(1,3), (4,3), (2,4), (5,3), (5,6), (3,1)]  </a:t>
            </a:r>
          </a:p>
          <a:p>
            <a:pPr marL="0" indent="0">
              <a:buNone/>
            </a:pPr>
            <a:r>
              <a:rPr lang="en-US" dirty="0"/>
              <a:t>prelude&gt; [</a:t>
            </a:r>
            <a:r>
              <a:rPr lang="en-US" dirty="0" err="1"/>
              <a:t>a+b</a:t>
            </a:r>
            <a:r>
              <a:rPr lang="en-US" dirty="0"/>
              <a:t> | (</a:t>
            </a:r>
            <a:r>
              <a:rPr lang="en-US" dirty="0" err="1"/>
              <a:t>a,b</a:t>
            </a:r>
            <a:r>
              <a:rPr lang="en-US" dirty="0"/>
              <a:t>) &lt;- </a:t>
            </a:r>
            <a:r>
              <a:rPr lang="en-US" dirty="0" err="1"/>
              <a:t>xs</a:t>
            </a:r>
            <a:r>
              <a:rPr lang="en-US" dirty="0"/>
              <a:t>]  </a:t>
            </a:r>
          </a:p>
          <a:p>
            <a:pPr marL="0" indent="0">
              <a:buNone/>
            </a:pPr>
            <a:r>
              <a:rPr lang="en-US" dirty="0"/>
              <a:t>[4,7,6,8,11,4]</a:t>
            </a:r>
          </a:p>
          <a:p>
            <a:pPr marL="0" indent="0">
              <a:buNone/>
            </a:pPr>
            <a:endParaRPr lang="en-US" dirty="0"/>
          </a:p>
        </p:txBody>
      </p:sp>
    </p:spTree>
    <p:extLst>
      <p:ext uri="{BB962C8B-B14F-4D97-AF65-F5344CB8AC3E}">
        <p14:creationId xmlns:p14="http://schemas.microsoft.com/office/powerpoint/2010/main" val="822099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55423-1D82-47FC-8938-1FA5EEC8485A}"/>
              </a:ext>
            </a:extLst>
          </p:cNvPr>
          <p:cNvSpPr>
            <a:spLocks noGrp="1"/>
          </p:cNvSpPr>
          <p:nvPr>
            <p:ph type="title"/>
          </p:nvPr>
        </p:nvSpPr>
        <p:spPr/>
        <p:txBody>
          <a:bodyPr/>
          <a:lstStyle/>
          <a:p>
            <a:r>
              <a:rPr lang="en-US" dirty="0"/>
              <a:t>Matching with list that have &gt;= three elements</a:t>
            </a:r>
          </a:p>
        </p:txBody>
      </p:sp>
      <p:sp>
        <p:nvSpPr>
          <p:cNvPr id="3" name="Content Placeholder 2">
            <a:extLst>
              <a:ext uri="{FF2B5EF4-FFF2-40B4-BE49-F238E27FC236}">
                <a16:creationId xmlns:a16="http://schemas.microsoft.com/office/drawing/2014/main" id="{126146D7-1FA0-4BB3-B273-F666393143F3}"/>
              </a:ext>
            </a:extLst>
          </p:cNvPr>
          <p:cNvSpPr>
            <a:spLocks noGrp="1"/>
          </p:cNvSpPr>
          <p:nvPr>
            <p:ph idx="1"/>
          </p:nvPr>
        </p:nvSpPr>
        <p:spPr/>
        <p:txBody>
          <a:bodyPr/>
          <a:lstStyle/>
          <a:p>
            <a:pPr marL="0" indent="0">
              <a:buNone/>
            </a:pPr>
            <a:r>
              <a:rPr lang="en-US" dirty="0"/>
              <a:t>x:y:z:zs</a:t>
            </a:r>
          </a:p>
        </p:txBody>
      </p:sp>
    </p:spTree>
    <p:extLst>
      <p:ext uri="{BB962C8B-B14F-4D97-AF65-F5344CB8AC3E}">
        <p14:creationId xmlns:p14="http://schemas.microsoft.com/office/powerpoint/2010/main" val="9128494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73AE7-3EE0-4AC7-BE75-58CBEB667FF9}"/>
              </a:ext>
            </a:extLst>
          </p:cNvPr>
          <p:cNvSpPr>
            <a:spLocks noGrp="1"/>
          </p:cNvSpPr>
          <p:nvPr>
            <p:ph type="title"/>
          </p:nvPr>
        </p:nvSpPr>
        <p:spPr/>
        <p:txBody>
          <a:bodyPr/>
          <a:lstStyle/>
          <a:p>
            <a:r>
              <a:rPr lang="en-US" dirty="0"/>
              <a:t>Catching Nulls</a:t>
            </a:r>
          </a:p>
        </p:txBody>
      </p:sp>
      <p:sp>
        <p:nvSpPr>
          <p:cNvPr id="3" name="Content Placeholder 2">
            <a:extLst>
              <a:ext uri="{FF2B5EF4-FFF2-40B4-BE49-F238E27FC236}">
                <a16:creationId xmlns:a16="http://schemas.microsoft.com/office/drawing/2014/main" id="{96BF24B6-77D7-4B07-A6BD-91027E5CB887}"/>
              </a:ext>
            </a:extLst>
          </p:cNvPr>
          <p:cNvSpPr>
            <a:spLocks noGrp="1"/>
          </p:cNvSpPr>
          <p:nvPr>
            <p:ph idx="1"/>
          </p:nvPr>
        </p:nvSpPr>
        <p:spPr>
          <a:xfrm>
            <a:off x="856060" y="2249486"/>
            <a:ext cx="7429499" cy="4379913"/>
          </a:xfrm>
        </p:spPr>
        <p:txBody>
          <a:bodyPr>
            <a:normAutofit fontScale="92500" lnSpcReduction="10000"/>
          </a:bodyPr>
          <a:lstStyle/>
          <a:p>
            <a:r>
              <a:rPr lang="en-US" dirty="0"/>
              <a:t>You can write your own head function that catches nulls with pattern matching as follows:</a:t>
            </a:r>
          </a:p>
          <a:p>
            <a:pPr marL="0" indent="0">
              <a:buNone/>
            </a:pPr>
            <a:endParaRPr lang="en-US" dirty="0"/>
          </a:p>
          <a:p>
            <a:pPr marL="0" indent="0">
              <a:buNone/>
            </a:pPr>
            <a:r>
              <a:rPr lang="en-US" dirty="0"/>
              <a:t>head' :: [a] -&gt; a  </a:t>
            </a:r>
            <a:br>
              <a:rPr lang="en-US" dirty="0"/>
            </a:br>
            <a:r>
              <a:rPr lang="en-US" dirty="0"/>
              <a:t>head' [] = error "Can't call head on an empty list, dummy!"  </a:t>
            </a:r>
            <a:br>
              <a:rPr lang="en-US" dirty="0"/>
            </a:br>
            <a:r>
              <a:rPr lang="en-US" dirty="0"/>
              <a:t>head' (x:_) = x</a:t>
            </a:r>
          </a:p>
          <a:p>
            <a:pPr marL="0" indent="0">
              <a:buNone/>
            </a:pPr>
            <a:r>
              <a:rPr lang="en-US" dirty="0"/>
              <a:t>Prelude&gt; head’ [1]</a:t>
            </a:r>
            <a:br>
              <a:rPr lang="en-US" dirty="0"/>
            </a:br>
            <a:r>
              <a:rPr lang="en-US" dirty="0"/>
              <a:t>1</a:t>
            </a:r>
            <a:br>
              <a:rPr lang="en-US" dirty="0"/>
            </a:br>
            <a:r>
              <a:rPr lang="en-US" dirty="0"/>
              <a:t>Prelude&gt; head1[]</a:t>
            </a:r>
            <a:br>
              <a:rPr lang="en-US" dirty="0"/>
            </a:br>
            <a:r>
              <a:rPr lang="en-US" dirty="0"/>
              <a:t>Can't call head on an empty list, dummy!</a:t>
            </a:r>
          </a:p>
          <a:p>
            <a:pPr marL="0" indent="0">
              <a:buNone/>
            </a:pPr>
            <a:endParaRPr lang="en-US" dirty="0"/>
          </a:p>
        </p:txBody>
      </p:sp>
    </p:spTree>
    <p:extLst>
      <p:ext uri="{BB962C8B-B14F-4D97-AF65-F5344CB8AC3E}">
        <p14:creationId xmlns:p14="http://schemas.microsoft.com/office/powerpoint/2010/main" val="38983655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1E5-5CAB-47EF-A264-D0689847521B}"/>
              </a:ext>
            </a:extLst>
          </p:cNvPr>
          <p:cNvSpPr>
            <a:spLocks noGrp="1"/>
          </p:cNvSpPr>
          <p:nvPr>
            <p:ph type="title"/>
          </p:nvPr>
        </p:nvSpPr>
        <p:spPr/>
        <p:txBody>
          <a:bodyPr/>
          <a:lstStyle/>
          <a:p>
            <a:r>
              <a:rPr lang="en-US" dirty="0"/>
              <a:t>Pattern Matching Lengths</a:t>
            </a:r>
          </a:p>
        </p:txBody>
      </p:sp>
      <p:sp>
        <p:nvSpPr>
          <p:cNvPr id="3" name="Content Placeholder 2">
            <a:extLst>
              <a:ext uri="{FF2B5EF4-FFF2-40B4-BE49-F238E27FC236}">
                <a16:creationId xmlns:a16="http://schemas.microsoft.com/office/drawing/2014/main" id="{91D953E6-1140-43C0-812E-004E9C1A6FFA}"/>
              </a:ext>
            </a:extLst>
          </p:cNvPr>
          <p:cNvSpPr>
            <a:spLocks noGrp="1"/>
          </p:cNvSpPr>
          <p:nvPr>
            <p:ph idx="1"/>
          </p:nvPr>
        </p:nvSpPr>
        <p:spPr>
          <a:xfrm>
            <a:off x="152400" y="2249487"/>
            <a:ext cx="8915400" cy="3541714"/>
          </a:xfrm>
        </p:spPr>
        <p:txBody>
          <a:bodyPr>
            <a:normAutofit lnSpcReduction="10000"/>
          </a:bodyPr>
          <a:lstStyle/>
          <a:p>
            <a:pPr marL="0" indent="0">
              <a:buNone/>
            </a:pPr>
            <a:r>
              <a:rPr lang="en-US" dirty="0"/>
              <a:t>tell :: (Show a) =&gt; [a] -&gt; String  </a:t>
            </a:r>
          </a:p>
          <a:p>
            <a:pPr marL="0" indent="0">
              <a:buNone/>
            </a:pPr>
            <a:r>
              <a:rPr lang="en-US" dirty="0"/>
              <a:t>tell [] = "The list is empty"  </a:t>
            </a:r>
          </a:p>
          <a:p>
            <a:pPr marL="0" indent="0">
              <a:buNone/>
            </a:pPr>
            <a:r>
              <a:rPr lang="en-US" dirty="0"/>
              <a:t>tell (x:[]) = "The list has one element: " ++ show x  </a:t>
            </a:r>
          </a:p>
          <a:p>
            <a:pPr marL="0" indent="0">
              <a:buNone/>
            </a:pPr>
            <a:r>
              <a:rPr lang="en-US" dirty="0"/>
              <a:t>tell (</a:t>
            </a:r>
            <a:r>
              <a:rPr lang="en-US" dirty="0" err="1"/>
              <a:t>x:y</a:t>
            </a:r>
            <a:r>
              <a:rPr lang="en-US" dirty="0"/>
              <a:t>:[]) = "The list has two elements: " ++ show x ++ " and " ++ show y  </a:t>
            </a:r>
          </a:p>
          <a:p>
            <a:pPr marL="0" indent="0">
              <a:buNone/>
            </a:pPr>
            <a:r>
              <a:rPr lang="en-US" dirty="0"/>
              <a:t>tell (</a:t>
            </a:r>
            <a:r>
              <a:rPr lang="en-US" dirty="0" err="1"/>
              <a:t>x:y</a:t>
            </a:r>
            <a:r>
              <a:rPr lang="en-US" dirty="0"/>
              <a:t>:_) = "This list is long. The first two elements are: " ++ show x ++ " and " ++ show y </a:t>
            </a:r>
          </a:p>
        </p:txBody>
      </p:sp>
    </p:spTree>
    <p:extLst>
      <p:ext uri="{BB962C8B-B14F-4D97-AF65-F5344CB8AC3E}">
        <p14:creationId xmlns:p14="http://schemas.microsoft.com/office/powerpoint/2010/main" val="5947430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C55E-E29F-4AA0-8996-3BDD7EAEF44D}"/>
              </a:ext>
            </a:extLst>
          </p:cNvPr>
          <p:cNvSpPr>
            <a:spLocks noGrp="1"/>
          </p:cNvSpPr>
          <p:nvPr>
            <p:ph type="title"/>
          </p:nvPr>
        </p:nvSpPr>
        <p:spPr/>
        <p:txBody>
          <a:bodyPr/>
          <a:lstStyle/>
          <a:p>
            <a:r>
              <a:rPr lang="en-US" dirty="0"/>
              <a:t>Length’ Function </a:t>
            </a:r>
            <a:r>
              <a:rPr lang="en-US" dirty="0" err="1"/>
              <a:t>UsinG</a:t>
            </a:r>
            <a:r>
              <a:rPr lang="en-US" dirty="0"/>
              <a:t> Recursion</a:t>
            </a:r>
          </a:p>
        </p:txBody>
      </p:sp>
      <p:sp>
        <p:nvSpPr>
          <p:cNvPr id="3" name="Content Placeholder 2">
            <a:extLst>
              <a:ext uri="{FF2B5EF4-FFF2-40B4-BE49-F238E27FC236}">
                <a16:creationId xmlns:a16="http://schemas.microsoft.com/office/drawing/2014/main" id="{137BF9DE-A606-4C7E-9A7A-7CCAC16606B3}"/>
              </a:ext>
            </a:extLst>
          </p:cNvPr>
          <p:cNvSpPr>
            <a:spLocks noGrp="1"/>
          </p:cNvSpPr>
          <p:nvPr>
            <p:ph idx="1"/>
          </p:nvPr>
        </p:nvSpPr>
        <p:spPr/>
        <p:txBody>
          <a:bodyPr/>
          <a:lstStyle/>
          <a:p>
            <a:pPr marL="0" indent="0">
              <a:buNone/>
            </a:pPr>
            <a:r>
              <a:rPr lang="en-US" dirty="0"/>
              <a:t>length' :: (</a:t>
            </a:r>
            <a:r>
              <a:rPr lang="en-US" dirty="0" err="1"/>
              <a:t>Num</a:t>
            </a:r>
            <a:r>
              <a:rPr lang="en-US" dirty="0"/>
              <a:t> b) =&gt; [a] -&gt; b  </a:t>
            </a:r>
          </a:p>
          <a:p>
            <a:pPr marL="0" indent="0">
              <a:buNone/>
            </a:pPr>
            <a:r>
              <a:rPr lang="en-US" dirty="0"/>
              <a:t>length' [] = 0  </a:t>
            </a:r>
          </a:p>
          <a:p>
            <a:pPr marL="0" indent="0">
              <a:buNone/>
            </a:pPr>
            <a:r>
              <a:rPr lang="en-US" dirty="0"/>
              <a:t>length' (_:</a:t>
            </a:r>
            <a:r>
              <a:rPr lang="en-US" dirty="0" err="1"/>
              <a:t>xs</a:t>
            </a:r>
            <a:r>
              <a:rPr lang="en-US" dirty="0"/>
              <a:t>) = 1 + length' </a:t>
            </a:r>
            <a:r>
              <a:rPr lang="en-US" dirty="0" err="1"/>
              <a:t>xs</a:t>
            </a:r>
            <a:r>
              <a:rPr lang="en-US" dirty="0"/>
              <a:t> </a:t>
            </a:r>
          </a:p>
          <a:p>
            <a:pPr marL="0" indent="0">
              <a:buNone/>
            </a:pPr>
            <a:endParaRPr lang="en-US" dirty="0"/>
          </a:p>
          <a:p>
            <a:pPr marL="0" indent="0">
              <a:buNone/>
            </a:pPr>
            <a:r>
              <a:rPr lang="en-US" dirty="0"/>
              <a:t>length' [] = 0</a:t>
            </a:r>
          </a:p>
          <a:p>
            <a:pPr marL="0" indent="0">
              <a:buNone/>
            </a:pPr>
            <a:r>
              <a:rPr lang="en-US" dirty="0"/>
              <a:t>length' x = 1 + ( length'( tail x ) )</a:t>
            </a:r>
          </a:p>
        </p:txBody>
      </p:sp>
    </p:spTree>
    <p:extLst>
      <p:ext uri="{BB962C8B-B14F-4D97-AF65-F5344CB8AC3E}">
        <p14:creationId xmlns:p14="http://schemas.microsoft.com/office/powerpoint/2010/main" val="18586983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Length’ “ham”</a:t>
            </a:r>
          </a:p>
        </p:txBody>
      </p:sp>
      <p:sp>
        <p:nvSpPr>
          <p:cNvPr id="3" name="Content Placeholder 2"/>
          <p:cNvSpPr>
            <a:spLocks noGrp="1"/>
          </p:cNvSpPr>
          <p:nvPr>
            <p:ph idx="1"/>
          </p:nvPr>
        </p:nvSpPr>
        <p:spPr>
          <a:xfrm>
            <a:off x="856060" y="2249486"/>
            <a:ext cx="7429499" cy="4456113"/>
          </a:xfrm>
        </p:spPr>
        <p:txBody>
          <a:bodyPr>
            <a:normAutofit/>
          </a:bodyPr>
          <a:lstStyle/>
          <a:p>
            <a:pPr marL="0" indent="0">
              <a:buNone/>
            </a:pPr>
            <a:r>
              <a:rPr lang="en-US" dirty="0"/>
              <a:t>Length’ “HAM”</a:t>
            </a:r>
          </a:p>
          <a:p>
            <a:pPr marL="0" indent="0">
              <a:buNone/>
            </a:pPr>
            <a:r>
              <a:rPr lang="en-US" dirty="0"/>
              <a:t>Not empty list</a:t>
            </a:r>
            <a:br>
              <a:rPr lang="en-US" dirty="0"/>
            </a:br>
            <a:r>
              <a:rPr lang="en-US" dirty="0"/>
              <a:t>1 + length’ “AM”</a:t>
            </a:r>
          </a:p>
          <a:p>
            <a:pPr marL="0" indent="0">
              <a:buNone/>
            </a:pPr>
            <a:r>
              <a:rPr lang="en-US" dirty="0"/>
              <a:t>Not empty list </a:t>
            </a:r>
            <a:br>
              <a:rPr lang="en-US" dirty="0"/>
            </a:br>
            <a:r>
              <a:rPr lang="en-US" dirty="0"/>
              <a:t>1 + length’ “M”</a:t>
            </a:r>
          </a:p>
          <a:p>
            <a:pPr marL="0" indent="0">
              <a:buNone/>
            </a:pPr>
            <a:r>
              <a:rPr lang="en-US" dirty="0"/>
              <a:t>Not empty list</a:t>
            </a:r>
            <a:br>
              <a:rPr lang="en-US" dirty="0"/>
            </a:br>
            <a:r>
              <a:rPr lang="en-US" dirty="0"/>
              <a:t>1 + length’ “”</a:t>
            </a:r>
          </a:p>
          <a:p>
            <a:pPr marL="0" indent="0">
              <a:buNone/>
            </a:pPr>
            <a:r>
              <a:rPr lang="en-US" dirty="0"/>
              <a:t>Is empty list 0</a:t>
            </a:r>
          </a:p>
        </p:txBody>
      </p:sp>
      <p:sp>
        <p:nvSpPr>
          <p:cNvPr id="4" name="TextBox 3"/>
          <p:cNvSpPr txBox="1"/>
          <p:nvPr/>
        </p:nvSpPr>
        <p:spPr>
          <a:xfrm>
            <a:off x="5334000" y="5905380"/>
            <a:ext cx="3505200" cy="800219"/>
          </a:xfrm>
          <a:prstGeom prst="rect">
            <a:avLst/>
          </a:prstGeom>
          <a:noFill/>
        </p:spPr>
        <p:txBody>
          <a:bodyPr wrap="square" rtlCol="0">
            <a:spAutoFit/>
          </a:bodyPr>
          <a:lstStyle/>
          <a:p>
            <a:r>
              <a:rPr lang="en-US" sz="2800" dirty="0"/>
              <a:t>(1 + (1 + (1 + 0)))</a:t>
            </a:r>
          </a:p>
          <a:p>
            <a:endParaRPr lang="en-US" dirty="0"/>
          </a:p>
        </p:txBody>
      </p:sp>
    </p:spTree>
    <p:extLst>
      <p:ext uri="{BB962C8B-B14F-4D97-AF65-F5344CB8AC3E}">
        <p14:creationId xmlns:p14="http://schemas.microsoft.com/office/powerpoint/2010/main" val="3545136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EAEEA-223C-42D3-A5CD-331E0044821F}"/>
              </a:ext>
            </a:extLst>
          </p:cNvPr>
          <p:cNvSpPr>
            <a:spLocks noGrp="1"/>
          </p:cNvSpPr>
          <p:nvPr>
            <p:ph type="title"/>
          </p:nvPr>
        </p:nvSpPr>
        <p:spPr/>
        <p:txBody>
          <a:bodyPr/>
          <a:lstStyle/>
          <a:p>
            <a:r>
              <a:rPr lang="en-US" dirty="0"/>
              <a:t>Function Types can be Specified</a:t>
            </a:r>
          </a:p>
        </p:txBody>
      </p:sp>
      <p:sp>
        <p:nvSpPr>
          <p:cNvPr id="3" name="Content Placeholder 2">
            <a:extLst>
              <a:ext uri="{FF2B5EF4-FFF2-40B4-BE49-F238E27FC236}">
                <a16:creationId xmlns:a16="http://schemas.microsoft.com/office/drawing/2014/main" id="{9AD3DD8B-35AB-4148-83F1-C34D34683A16}"/>
              </a:ext>
            </a:extLst>
          </p:cNvPr>
          <p:cNvSpPr>
            <a:spLocks noGrp="1"/>
          </p:cNvSpPr>
          <p:nvPr>
            <p:ph idx="1"/>
          </p:nvPr>
        </p:nvSpPr>
        <p:spPr>
          <a:xfrm>
            <a:off x="856060" y="1828800"/>
            <a:ext cx="7429499" cy="4800599"/>
          </a:xfrm>
        </p:spPr>
        <p:txBody>
          <a:bodyPr>
            <a:normAutofit lnSpcReduction="10000"/>
          </a:bodyPr>
          <a:lstStyle/>
          <a:p>
            <a:pPr marL="0" indent="0">
              <a:buNone/>
            </a:pPr>
            <a:r>
              <a:rPr lang="en-US" dirty="0" err="1"/>
              <a:t>addThree</a:t>
            </a:r>
            <a:r>
              <a:rPr lang="en-US" dirty="0"/>
              <a:t> :: </a:t>
            </a:r>
            <a:r>
              <a:rPr lang="en-US" dirty="0" err="1"/>
              <a:t>Int</a:t>
            </a:r>
            <a:r>
              <a:rPr lang="en-US" dirty="0"/>
              <a:t> -&gt; </a:t>
            </a:r>
            <a:r>
              <a:rPr lang="en-US" dirty="0" err="1"/>
              <a:t>Int</a:t>
            </a:r>
            <a:r>
              <a:rPr lang="en-US" dirty="0"/>
              <a:t> -&gt; </a:t>
            </a:r>
            <a:r>
              <a:rPr lang="en-US" dirty="0" err="1"/>
              <a:t>Int</a:t>
            </a:r>
            <a:r>
              <a:rPr lang="en-US" dirty="0"/>
              <a:t>-&gt; </a:t>
            </a:r>
            <a:r>
              <a:rPr lang="en-US" dirty="0" err="1"/>
              <a:t>Int</a:t>
            </a:r>
            <a:endParaRPr lang="en-US" dirty="0"/>
          </a:p>
          <a:p>
            <a:pPr marL="0" indent="0">
              <a:buNone/>
            </a:pPr>
            <a:r>
              <a:rPr lang="en-US" dirty="0" err="1"/>
              <a:t>addThree</a:t>
            </a:r>
            <a:r>
              <a:rPr lang="en-US" dirty="0"/>
              <a:t> x y z = x + y + z</a:t>
            </a:r>
          </a:p>
          <a:p>
            <a:pPr marL="0" indent="0">
              <a:buNone/>
            </a:pPr>
            <a:endParaRPr lang="en-US" dirty="0"/>
          </a:p>
          <a:p>
            <a:pPr marL="0" indent="0">
              <a:buNone/>
            </a:pPr>
            <a:r>
              <a:rPr lang="en-US" dirty="0" err="1"/>
              <a:t>Int</a:t>
            </a:r>
            <a:r>
              <a:rPr lang="en-US" dirty="0"/>
              <a:t> stands for integer -2147483648 to 2147483647</a:t>
            </a:r>
          </a:p>
          <a:p>
            <a:pPr marL="0" indent="0">
              <a:buNone/>
            </a:pPr>
            <a:r>
              <a:rPr lang="en-US" dirty="0"/>
              <a:t>Integer stands for integer, but it can be as larges as memory allows</a:t>
            </a:r>
          </a:p>
          <a:p>
            <a:pPr marL="0" indent="0">
              <a:buNone/>
            </a:pPr>
            <a:endParaRPr lang="en-US" dirty="0"/>
          </a:p>
          <a:p>
            <a:pPr marL="0" indent="0">
              <a:buNone/>
            </a:pPr>
            <a:r>
              <a:rPr lang="en-US" dirty="0"/>
              <a:t>factorial :: Integer -&gt; Integer</a:t>
            </a:r>
          </a:p>
          <a:p>
            <a:pPr marL="0" indent="0">
              <a:buNone/>
            </a:pPr>
            <a:r>
              <a:rPr lang="en-US" dirty="0"/>
              <a:t>factorial n = product[1..n]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104440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987" y="-13855"/>
            <a:ext cx="7429499" cy="1478570"/>
          </a:xfrm>
        </p:spPr>
        <p:txBody>
          <a:bodyPr/>
          <a:lstStyle/>
          <a:p>
            <a:r>
              <a:rPr lang="en-US" dirty="0"/>
              <a:t>SUM’ Using </a:t>
            </a:r>
            <a:r>
              <a:rPr lang="en-US" dirty="0" err="1"/>
              <a:t>REcursion</a:t>
            </a:r>
            <a:endParaRPr lang="en-US" dirty="0"/>
          </a:p>
        </p:txBody>
      </p:sp>
      <p:sp>
        <p:nvSpPr>
          <p:cNvPr id="3" name="Content Placeholder 2"/>
          <p:cNvSpPr>
            <a:spLocks noGrp="1"/>
          </p:cNvSpPr>
          <p:nvPr>
            <p:ph idx="1"/>
          </p:nvPr>
        </p:nvSpPr>
        <p:spPr>
          <a:xfrm>
            <a:off x="856060" y="1143000"/>
            <a:ext cx="7429499" cy="5562599"/>
          </a:xfrm>
        </p:spPr>
        <p:txBody>
          <a:bodyPr>
            <a:normAutofit fontScale="92500" lnSpcReduction="10000"/>
          </a:bodyPr>
          <a:lstStyle/>
          <a:p>
            <a:pPr marL="0" indent="0">
              <a:buNone/>
            </a:pPr>
            <a:r>
              <a:rPr lang="pt-BR" dirty="0"/>
              <a:t>sum' :: (Num a) =&gt; [a] -&gt; a </a:t>
            </a:r>
            <a:br>
              <a:rPr lang="pt-BR" dirty="0"/>
            </a:br>
            <a:r>
              <a:rPr lang="pt-BR" dirty="0"/>
              <a:t>sum' [] = 0  </a:t>
            </a:r>
            <a:br>
              <a:rPr lang="pt-BR" dirty="0"/>
            </a:br>
            <a:r>
              <a:rPr lang="pt-BR" dirty="0"/>
              <a:t>sum' (x:xs) = x + sum' xs</a:t>
            </a:r>
          </a:p>
          <a:p>
            <a:pPr marL="0" indent="0">
              <a:buNone/>
            </a:pPr>
            <a:r>
              <a:rPr lang="pt-BR" dirty="0"/>
              <a:t>sum’ [2,3,5,7]</a:t>
            </a:r>
            <a:br>
              <a:rPr lang="pt-BR" dirty="0"/>
            </a:br>
            <a:r>
              <a:rPr lang="pt-BR" dirty="0"/>
              <a:t>Not empy list</a:t>
            </a:r>
            <a:br>
              <a:rPr lang="pt-BR" dirty="0"/>
            </a:br>
            <a:r>
              <a:rPr lang="pt-BR" dirty="0"/>
              <a:t>2 + sum’ [3,5,7]</a:t>
            </a:r>
          </a:p>
          <a:p>
            <a:pPr marL="0" indent="0">
              <a:buNone/>
            </a:pPr>
            <a:r>
              <a:rPr lang="pt-BR" dirty="0"/>
              <a:t>Not empty list</a:t>
            </a:r>
            <a:br>
              <a:rPr lang="pt-BR" dirty="0"/>
            </a:br>
            <a:r>
              <a:rPr lang="pt-BR" dirty="0"/>
              <a:t>3 + sum’ [5,7]</a:t>
            </a:r>
          </a:p>
          <a:p>
            <a:pPr marL="0" indent="0">
              <a:buNone/>
            </a:pPr>
            <a:r>
              <a:rPr lang="pt-BR" dirty="0"/>
              <a:t>Not empty list</a:t>
            </a:r>
            <a:br>
              <a:rPr lang="pt-BR" dirty="0"/>
            </a:br>
            <a:r>
              <a:rPr lang="pt-BR" dirty="0"/>
              <a:t>5 + sum’[7]</a:t>
            </a:r>
          </a:p>
          <a:p>
            <a:pPr marL="0" indent="0">
              <a:buNone/>
            </a:pPr>
            <a:r>
              <a:rPr lang="pt-BR" dirty="0"/>
              <a:t>Not empty list</a:t>
            </a:r>
            <a:br>
              <a:rPr lang="pt-BR" dirty="0"/>
            </a:br>
            <a:r>
              <a:rPr lang="pt-BR" dirty="0"/>
              <a:t>7 + sum’[]</a:t>
            </a:r>
          </a:p>
          <a:p>
            <a:pPr marL="0" indent="0">
              <a:buNone/>
            </a:pPr>
            <a:r>
              <a:rPr lang="pt-BR" dirty="0"/>
              <a:t>Empty list</a:t>
            </a:r>
          </a:p>
          <a:p>
            <a:pPr marL="0" indent="0">
              <a:buNone/>
            </a:pPr>
            <a:endParaRPr lang="pt-BR" dirty="0"/>
          </a:p>
          <a:p>
            <a:pPr marL="0" indent="0">
              <a:buNone/>
            </a:pPr>
            <a:endParaRPr lang="pt-BR" dirty="0"/>
          </a:p>
          <a:p>
            <a:pPr marL="0" indent="0">
              <a:buNone/>
            </a:pPr>
            <a:endParaRPr lang="en-US" dirty="0"/>
          </a:p>
        </p:txBody>
      </p:sp>
      <p:sp>
        <p:nvSpPr>
          <p:cNvPr id="4" name="TextBox 3"/>
          <p:cNvSpPr txBox="1"/>
          <p:nvPr/>
        </p:nvSpPr>
        <p:spPr>
          <a:xfrm>
            <a:off x="3886200" y="5867400"/>
            <a:ext cx="4863486" cy="523220"/>
          </a:xfrm>
          <a:prstGeom prst="rect">
            <a:avLst/>
          </a:prstGeom>
          <a:noFill/>
        </p:spPr>
        <p:txBody>
          <a:bodyPr wrap="square" rtlCol="0">
            <a:spAutoFit/>
          </a:bodyPr>
          <a:lstStyle/>
          <a:p>
            <a:r>
              <a:rPr lang="en-US" sz="2800" dirty="0"/>
              <a:t>(2 + (3 + (5 + (7 + 0 ) ) ))</a:t>
            </a:r>
          </a:p>
        </p:txBody>
      </p:sp>
    </p:spTree>
    <p:extLst>
      <p:ext uri="{BB962C8B-B14F-4D97-AF65-F5344CB8AC3E}">
        <p14:creationId xmlns:p14="http://schemas.microsoft.com/office/powerpoint/2010/main" val="22344042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Guards</a:t>
            </a:r>
          </a:p>
        </p:txBody>
      </p:sp>
      <p:sp>
        <p:nvSpPr>
          <p:cNvPr id="3" name="Content Placeholder 2"/>
          <p:cNvSpPr>
            <a:spLocks noGrp="1"/>
          </p:cNvSpPr>
          <p:nvPr>
            <p:ph idx="1"/>
          </p:nvPr>
        </p:nvSpPr>
        <p:spPr>
          <a:xfrm>
            <a:off x="856060" y="1600200"/>
            <a:ext cx="7429499" cy="4876799"/>
          </a:xfrm>
        </p:spPr>
        <p:txBody>
          <a:bodyPr>
            <a:noAutofit/>
          </a:bodyPr>
          <a:lstStyle/>
          <a:p>
            <a:r>
              <a:rPr lang="en-US" sz="2800" dirty="0"/>
              <a:t>Patterns are a way of making sure a value conforms to some form and deconstructing it, guards are a way of testing whether some property of a value (or several of them) are true or false. That sounds a lot like an if statement and it's very similar. The thing is that guards are a lot more readable when you have several conditions and they play really nicely with patterns.</a:t>
            </a:r>
          </a:p>
        </p:txBody>
      </p:sp>
    </p:spTree>
    <p:extLst>
      <p:ext uri="{BB962C8B-B14F-4D97-AF65-F5344CB8AC3E}">
        <p14:creationId xmlns:p14="http://schemas.microsoft.com/office/powerpoint/2010/main" val="21608217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Guards</a:t>
            </a:r>
          </a:p>
        </p:txBody>
      </p:sp>
      <p:sp>
        <p:nvSpPr>
          <p:cNvPr id="3" name="Content Placeholder 2"/>
          <p:cNvSpPr>
            <a:spLocks noGrp="1"/>
          </p:cNvSpPr>
          <p:nvPr>
            <p:ph idx="1"/>
          </p:nvPr>
        </p:nvSpPr>
        <p:spPr/>
        <p:txBody>
          <a:bodyPr/>
          <a:lstStyle/>
          <a:p>
            <a:pPr marL="0" indent="0">
              <a:buNone/>
            </a:pPr>
            <a:r>
              <a:rPr lang="en-US" dirty="0" err="1"/>
              <a:t>bmiTell</a:t>
            </a:r>
            <a:r>
              <a:rPr lang="en-US" dirty="0"/>
              <a:t> </a:t>
            </a:r>
            <a:r>
              <a:rPr lang="en-US" dirty="0" err="1"/>
              <a:t>bmi</a:t>
            </a:r>
            <a:r>
              <a:rPr lang="en-US" dirty="0"/>
              <a:t>  </a:t>
            </a:r>
          </a:p>
          <a:p>
            <a:pPr marL="0" indent="0">
              <a:buNone/>
            </a:pPr>
            <a:r>
              <a:rPr lang="en-US" dirty="0"/>
              <a:t>    | </a:t>
            </a:r>
            <a:r>
              <a:rPr lang="en-US" dirty="0" err="1"/>
              <a:t>bmi</a:t>
            </a:r>
            <a:r>
              <a:rPr lang="en-US" dirty="0"/>
              <a:t> &lt;= 18.5 = "You're underweight."  </a:t>
            </a:r>
          </a:p>
          <a:p>
            <a:pPr marL="0" indent="0">
              <a:buNone/>
            </a:pPr>
            <a:r>
              <a:rPr lang="en-US" dirty="0"/>
              <a:t>    | </a:t>
            </a:r>
            <a:r>
              <a:rPr lang="en-US" dirty="0" err="1"/>
              <a:t>bmi</a:t>
            </a:r>
            <a:r>
              <a:rPr lang="en-US" dirty="0"/>
              <a:t> &lt;= 25.0 = "You're supposedly normal"  </a:t>
            </a:r>
          </a:p>
          <a:p>
            <a:pPr marL="0" indent="0">
              <a:buNone/>
            </a:pPr>
            <a:r>
              <a:rPr lang="en-US" dirty="0"/>
              <a:t>    | </a:t>
            </a:r>
            <a:r>
              <a:rPr lang="en-US" dirty="0" err="1"/>
              <a:t>bmi</a:t>
            </a:r>
            <a:r>
              <a:rPr lang="en-US" dirty="0"/>
              <a:t> &lt;= 30.0 = "Your BMI is above where it should be"  </a:t>
            </a:r>
          </a:p>
          <a:p>
            <a:pPr marL="0" indent="0">
              <a:buNone/>
            </a:pPr>
            <a:r>
              <a:rPr lang="en-US" dirty="0"/>
              <a:t>    | otherwise   = "Not sure about you"</a:t>
            </a:r>
          </a:p>
        </p:txBody>
      </p:sp>
    </p:spTree>
    <p:extLst>
      <p:ext uri="{BB962C8B-B14F-4D97-AF65-F5344CB8AC3E}">
        <p14:creationId xmlns:p14="http://schemas.microsoft.com/office/powerpoint/2010/main" val="1673439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Guards</a:t>
            </a:r>
          </a:p>
        </p:txBody>
      </p:sp>
      <p:sp>
        <p:nvSpPr>
          <p:cNvPr id="3" name="Content Placeholder 2"/>
          <p:cNvSpPr>
            <a:spLocks noGrp="1"/>
          </p:cNvSpPr>
          <p:nvPr>
            <p:ph idx="1"/>
          </p:nvPr>
        </p:nvSpPr>
        <p:spPr/>
        <p:txBody>
          <a:bodyPr/>
          <a:lstStyle/>
          <a:p>
            <a:r>
              <a:rPr lang="en-US" dirty="0"/>
              <a:t>Guards are indicated by pipes that follow a function's name and its parameters. Usually, they're indented a bit to the right and lined up. A guard is basically a </a:t>
            </a:r>
            <a:r>
              <a:rPr lang="en-US" dirty="0" err="1"/>
              <a:t>boolean</a:t>
            </a:r>
            <a:r>
              <a:rPr lang="en-US" dirty="0"/>
              <a:t> expression. If it evaluates to True, then the corresponding function body is used. If it evaluates to False, checking drops through to the next guard and so on.</a:t>
            </a:r>
          </a:p>
        </p:txBody>
      </p:sp>
    </p:spTree>
    <p:extLst>
      <p:ext uri="{BB962C8B-B14F-4D97-AF65-F5344CB8AC3E}">
        <p14:creationId xmlns:p14="http://schemas.microsoft.com/office/powerpoint/2010/main" val="1335545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Guarded Functions With More Than One Parameter</a:t>
            </a:r>
          </a:p>
        </p:txBody>
      </p:sp>
      <p:sp>
        <p:nvSpPr>
          <p:cNvPr id="3" name="Content Placeholder 2"/>
          <p:cNvSpPr>
            <a:spLocks noGrp="1"/>
          </p:cNvSpPr>
          <p:nvPr>
            <p:ph idx="1"/>
          </p:nvPr>
        </p:nvSpPr>
        <p:spPr>
          <a:xfrm>
            <a:off x="457200" y="2097088"/>
            <a:ext cx="9296400" cy="3541714"/>
          </a:xfrm>
        </p:spPr>
        <p:txBody>
          <a:bodyPr>
            <a:normAutofit/>
          </a:bodyPr>
          <a:lstStyle/>
          <a:p>
            <a:pPr marL="0" indent="0">
              <a:buNone/>
            </a:pPr>
            <a:r>
              <a:rPr lang="en-US" dirty="0" err="1"/>
              <a:t>bmiTell</a:t>
            </a:r>
            <a:r>
              <a:rPr lang="en-US" dirty="0"/>
              <a:t> weight height</a:t>
            </a:r>
          </a:p>
          <a:p>
            <a:pPr marL="0" indent="0">
              <a:buNone/>
            </a:pPr>
            <a:r>
              <a:rPr lang="en-US" dirty="0"/>
              <a:t>   | weight / height ^ 2 &lt;= 18.5 = "You're underweight."  </a:t>
            </a:r>
          </a:p>
          <a:p>
            <a:pPr marL="0" indent="0">
              <a:buNone/>
            </a:pPr>
            <a:r>
              <a:rPr lang="en-US" dirty="0"/>
              <a:t>   | weight / height ^ 2 &lt;= 25.0 = "You're supposedly normal"  </a:t>
            </a:r>
          </a:p>
          <a:p>
            <a:pPr marL="0" indent="0">
              <a:buNone/>
            </a:pPr>
            <a:r>
              <a:rPr lang="en-US" dirty="0"/>
              <a:t>   | weight / height ^ 2 &lt;= 30.0 = "Your BMI is above where it should be"  </a:t>
            </a:r>
          </a:p>
          <a:p>
            <a:pPr marL="0" indent="0">
              <a:buNone/>
            </a:pPr>
            <a:r>
              <a:rPr lang="en-US" dirty="0"/>
              <a:t>   | otherwise   = "Not sure about you"</a:t>
            </a:r>
          </a:p>
          <a:p>
            <a:pPr marL="0" indent="0">
              <a:buNone/>
            </a:pPr>
            <a:endParaRPr lang="en-US" dirty="0"/>
          </a:p>
        </p:txBody>
      </p:sp>
    </p:spTree>
    <p:extLst>
      <p:ext uri="{BB962C8B-B14F-4D97-AF65-F5344CB8AC3E}">
        <p14:creationId xmlns:p14="http://schemas.microsoft.com/office/powerpoint/2010/main" val="27672224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 with Guards</a:t>
            </a:r>
          </a:p>
        </p:txBody>
      </p:sp>
      <p:sp>
        <p:nvSpPr>
          <p:cNvPr id="3" name="Content Placeholder 2"/>
          <p:cNvSpPr>
            <a:spLocks noGrp="1"/>
          </p:cNvSpPr>
          <p:nvPr>
            <p:ph idx="1"/>
          </p:nvPr>
        </p:nvSpPr>
        <p:spPr/>
        <p:txBody>
          <a:bodyPr/>
          <a:lstStyle/>
          <a:p>
            <a:pPr marL="0" indent="0">
              <a:buNone/>
            </a:pPr>
            <a:r>
              <a:rPr lang="en-US" dirty="0"/>
              <a:t>max' a b   </a:t>
            </a:r>
          </a:p>
          <a:p>
            <a:pPr marL="0" indent="0">
              <a:buNone/>
            </a:pPr>
            <a:r>
              <a:rPr lang="en-US" dirty="0"/>
              <a:t>    | a &gt; b     = a  </a:t>
            </a:r>
          </a:p>
          <a:p>
            <a:pPr marL="0" indent="0">
              <a:buNone/>
            </a:pPr>
            <a:r>
              <a:rPr lang="en-US" dirty="0"/>
              <a:t>    | otherwise = b</a:t>
            </a:r>
          </a:p>
        </p:txBody>
      </p:sp>
    </p:spTree>
    <p:extLst>
      <p:ext uri="{BB962C8B-B14F-4D97-AF65-F5344CB8AC3E}">
        <p14:creationId xmlns:p14="http://schemas.microsoft.com/office/powerpoint/2010/main" val="22463803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BMI</a:t>
            </a:r>
          </a:p>
        </p:txBody>
      </p:sp>
      <p:sp>
        <p:nvSpPr>
          <p:cNvPr id="3" name="Content Placeholder 2"/>
          <p:cNvSpPr>
            <a:spLocks noGrp="1"/>
          </p:cNvSpPr>
          <p:nvPr>
            <p:ph idx="1"/>
          </p:nvPr>
        </p:nvSpPr>
        <p:spPr>
          <a:xfrm>
            <a:off x="856060" y="2249486"/>
            <a:ext cx="7429499" cy="4379913"/>
          </a:xfrm>
        </p:spPr>
        <p:txBody>
          <a:bodyPr>
            <a:normAutofit lnSpcReduction="10000"/>
          </a:bodyPr>
          <a:lstStyle/>
          <a:p>
            <a:pPr marL="0" indent="0">
              <a:buNone/>
            </a:pPr>
            <a:r>
              <a:rPr lang="en-US" dirty="0" err="1"/>
              <a:t>bmiTell</a:t>
            </a:r>
            <a:r>
              <a:rPr lang="en-US" dirty="0"/>
              <a:t> weight height</a:t>
            </a:r>
          </a:p>
          <a:p>
            <a:pPr marL="0" indent="0">
              <a:buNone/>
            </a:pPr>
            <a:r>
              <a:rPr lang="en-US" dirty="0"/>
              <a:t>   | </a:t>
            </a:r>
            <a:r>
              <a:rPr lang="en-US" dirty="0" err="1"/>
              <a:t>bmi</a:t>
            </a:r>
            <a:r>
              <a:rPr lang="en-US" dirty="0"/>
              <a:t> &lt;= 18.5 = "You're underweight."  </a:t>
            </a:r>
          </a:p>
          <a:p>
            <a:pPr marL="0" indent="0">
              <a:buNone/>
            </a:pPr>
            <a:r>
              <a:rPr lang="en-US" dirty="0"/>
              <a:t>   | </a:t>
            </a:r>
            <a:r>
              <a:rPr lang="en-US" dirty="0" err="1"/>
              <a:t>bmi</a:t>
            </a:r>
            <a:r>
              <a:rPr lang="en-US" dirty="0"/>
              <a:t> &lt;= 25.0 = "You're supposedly normal"  </a:t>
            </a:r>
          </a:p>
          <a:p>
            <a:pPr marL="0" indent="0">
              <a:buNone/>
            </a:pPr>
            <a:r>
              <a:rPr lang="en-US" dirty="0"/>
              <a:t>   | </a:t>
            </a:r>
            <a:r>
              <a:rPr lang="en-US" dirty="0" err="1"/>
              <a:t>bmi</a:t>
            </a:r>
            <a:r>
              <a:rPr lang="en-US" dirty="0"/>
              <a:t> &lt;= 30.0 = "Your BMI is above where it should be"  </a:t>
            </a:r>
          </a:p>
          <a:p>
            <a:pPr marL="0" indent="0">
              <a:buNone/>
            </a:pPr>
            <a:r>
              <a:rPr lang="en-US" dirty="0"/>
              <a:t>   | otherwise   = "Not sure about you"</a:t>
            </a:r>
          </a:p>
          <a:p>
            <a:pPr marL="0" indent="0">
              <a:buNone/>
            </a:pPr>
            <a:r>
              <a:rPr lang="en-US" dirty="0"/>
              <a:t>    where </a:t>
            </a:r>
            <a:r>
              <a:rPr lang="en-US" dirty="0" err="1"/>
              <a:t>bmi</a:t>
            </a:r>
            <a:r>
              <a:rPr lang="en-US" dirty="0"/>
              <a:t> = weight / height ^ 2</a:t>
            </a:r>
          </a:p>
          <a:p>
            <a:pPr marL="0" indent="0">
              <a:buNone/>
            </a:pPr>
            <a:endParaRPr lang="en-US" dirty="0"/>
          </a:p>
          <a:p>
            <a:pPr marL="0" indent="0">
              <a:buNone/>
            </a:pPr>
            <a:r>
              <a:rPr lang="en-US" dirty="0"/>
              <a:t>These are sometimes called </a:t>
            </a:r>
            <a:r>
              <a:rPr lang="en-US" b="1" dirty="0"/>
              <a:t>where bindings</a:t>
            </a:r>
            <a:r>
              <a:rPr lang="en-US" dirty="0"/>
              <a:t>.</a:t>
            </a:r>
          </a:p>
        </p:txBody>
      </p:sp>
    </p:spTree>
    <p:extLst>
      <p:ext uri="{BB962C8B-B14F-4D97-AF65-F5344CB8AC3E}">
        <p14:creationId xmlns:p14="http://schemas.microsoft.com/office/powerpoint/2010/main" val="2032993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 Better BMI</a:t>
            </a:r>
          </a:p>
        </p:txBody>
      </p:sp>
      <p:sp>
        <p:nvSpPr>
          <p:cNvPr id="3" name="Content Placeholder 2"/>
          <p:cNvSpPr>
            <a:spLocks noGrp="1"/>
          </p:cNvSpPr>
          <p:nvPr>
            <p:ph idx="1"/>
          </p:nvPr>
        </p:nvSpPr>
        <p:spPr>
          <a:xfrm>
            <a:off x="856060" y="2249486"/>
            <a:ext cx="8059340" cy="4303713"/>
          </a:xfrm>
        </p:spPr>
        <p:txBody>
          <a:bodyPr>
            <a:normAutofit fontScale="92500" lnSpcReduction="10000"/>
          </a:bodyPr>
          <a:lstStyle/>
          <a:p>
            <a:pPr marL="0" indent="0">
              <a:buNone/>
            </a:pPr>
            <a:r>
              <a:rPr lang="en-US" dirty="0" err="1"/>
              <a:t>bmiTell</a:t>
            </a:r>
            <a:r>
              <a:rPr lang="en-US" dirty="0"/>
              <a:t> weight height</a:t>
            </a:r>
          </a:p>
          <a:p>
            <a:pPr marL="0" indent="0">
              <a:buNone/>
            </a:pPr>
            <a:r>
              <a:rPr lang="en-US" dirty="0"/>
              <a:t>   | </a:t>
            </a:r>
            <a:r>
              <a:rPr lang="en-US" dirty="0" err="1"/>
              <a:t>bmi</a:t>
            </a:r>
            <a:r>
              <a:rPr lang="en-US" dirty="0"/>
              <a:t> &lt;= skinny = "You're underweight."  </a:t>
            </a:r>
          </a:p>
          <a:p>
            <a:pPr marL="0" indent="0">
              <a:buNone/>
            </a:pPr>
            <a:r>
              <a:rPr lang="en-US" dirty="0"/>
              <a:t>   | </a:t>
            </a:r>
            <a:r>
              <a:rPr lang="en-US" dirty="0" err="1"/>
              <a:t>bmi</a:t>
            </a:r>
            <a:r>
              <a:rPr lang="en-US" dirty="0"/>
              <a:t> &lt;= normal = "You're supposedly normal"  </a:t>
            </a:r>
          </a:p>
          <a:p>
            <a:pPr marL="0" indent="0">
              <a:buNone/>
            </a:pPr>
            <a:r>
              <a:rPr lang="en-US" dirty="0"/>
              <a:t>   | </a:t>
            </a:r>
            <a:r>
              <a:rPr lang="en-US" dirty="0" err="1"/>
              <a:t>bmi</a:t>
            </a:r>
            <a:r>
              <a:rPr lang="en-US" dirty="0"/>
              <a:t> &lt;= overweight = "Your BMI is above where it should be"  </a:t>
            </a:r>
          </a:p>
          <a:p>
            <a:pPr marL="0" indent="0">
              <a:buNone/>
            </a:pPr>
            <a:r>
              <a:rPr lang="en-US" dirty="0"/>
              <a:t>   | otherwise   = "Not sure about you"</a:t>
            </a:r>
          </a:p>
          <a:p>
            <a:pPr marL="0" indent="0">
              <a:buNone/>
            </a:pPr>
            <a:r>
              <a:rPr lang="en-US" dirty="0"/>
              <a:t>    where </a:t>
            </a:r>
            <a:r>
              <a:rPr lang="en-US" dirty="0" err="1"/>
              <a:t>bmi</a:t>
            </a:r>
            <a:r>
              <a:rPr lang="en-US" dirty="0"/>
              <a:t> = weight / height ^ 2</a:t>
            </a:r>
          </a:p>
          <a:p>
            <a:pPr marL="0" indent="0">
              <a:buNone/>
            </a:pPr>
            <a:r>
              <a:rPr lang="en-US" dirty="0"/>
              <a:t>              skinny = 18.5</a:t>
            </a:r>
            <a:br>
              <a:rPr lang="en-US" dirty="0"/>
            </a:br>
            <a:r>
              <a:rPr lang="en-US" dirty="0"/>
              <a:t>              normal = 25.0</a:t>
            </a:r>
            <a:br>
              <a:rPr lang="en-US" dirty="0"/>
            </a:br>
            <a:r>
              <a:rPr lang="en-US" dirty="0"/>
              <a:t>              overweight = 30.0</a:t>
            </a:r>
          </a:p>
          <a:p>
            <a:pPr marL="0" indent="0">
              <a:buNone/>
            </a:pPr>
            <a:endParaRPr lang="en-US" dirty="0"/>
          </a:p>
        </p:txBody>
      </p:sp>
    </p:spTree>
    <p:extLst>
      <p:ext uri="{BB962C8B-B14F-4D97-AF65-F5344CB8AC3E}">
        <p14:creationId xmlns:p14="http://schemas.microsoft.com/office/powerpoint/2010/main" val="30228646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NOte</a:t>
            </a:r>
            <a:endParaRPr lang="en-US" dirty="0"/>
          </a:p>
        </p:txBody>
      </p:sp>
      <p:sp>
        <p:nvSpPr>
          <p:cNvPr id="3" name="Content Placeholder 2"/>
          <p:cNvSpPr>
            <a:spLocks noGrp="1"/>
          </p:cNvSpPr>
          <p:nvPr>
            <p:ph idx="1"/>
          </p:nvPr>
        </p:nvSpPr>
        <p:spPr>
          <a:xfrm>
            <a:off x="856060" y="2249486"/>
            <a:ext cx="7429499" cy="4608513"/>
          </a:xfrm>
        </p:spPr>
        <p:txBody>
          <a:bodyPr>
            <a:noAutofit/>
          </a:bodyPr>
          <a:lstStyle/>
          <a:p>
            <a:r>
              <a:rPr lang="en-US" sz="2800" dirty="0"/>
              <a:t>The names we define in the where section of a function are only visible to that function, so we don't have to worry about them polluting the namespace of other functions. Notice that all the names are aligned at a single column. If we don't align them nice and proper, Haskell gets confused because then it doesn't know they're all part of the same block.</a:t>
            </a:r>
          </a:p>
        </p:txBody>
      </p:sp>
    </p:spTree>
    <p:extLst>
      <p:ext uri="{BB962C8B-B14F-4D97-AF65-F5344CB8AC3E}">
        <p14:creationId xmlns:p14="http://schemas.microsoft.com/office/powerpoint/2010/main" val="35659552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Last Option</a:t>
            </a:r>
          </a:p>
        </p:txBody>
      </p:sp>
      <p:sp>
        <p:nvSpPr>
          <p:cNvPr id="3" name="Content Placeholder 2"/>
          <p:cNvSpPr>
            <a:spLocks noGrp="1"/>
          </p:cNvSpPr>
          <p:nvPr>
            <p:ph idx="1"/>
          </p:nvPr>
        </p:nvSpPr>
        <p:spPr>
          <a:xfrm>
            <a:off x="856060" y="2249487"/>
            <a:ext cx="8135540" cy="3541714"/>
          </a:xfrm>
        </p:spPr>
        <p:txBody>
          <a:bodyPr>
            <a:normAutofit fontScale="92500" lnSpcReduction="10000"/>
          </a:bodyPr>
          <a:lstStyle/>
          <a:p>
            <a:pPr marL="0" indent="0">
              <a:buNone/>
            </a:pPr>
            <a:r>
              <a:rPr lang="en-US" dirty="0" err="1"/>
              <a:t>bmiTell</a:t>
            </a:r>
            <a:r>
              <a:rPr lang="en-US" dirty="0"/>
              <a:t> weight height</a:t>
            </a:r>
          </a:p>
          <a:p>
            <a:pPr marL="0" indent="0">
              <a:buNone/>
            </a:pPr>
            <a:r>
              <a:rPr lang="en-US" dirty="0"/>
              <a:t>   | </a:t>
            </a:r>
            <a:r>
              <a:rPr lang="en-US" dirty="0" err="1"/>
              <a:t>bmi</a:t>
            </a:r>
            <a:r>
              <a:rPr lang="en-US" dirty="0"/>
              <a:t> &lt;= skinny = "You're underweight."  </a:t>
            </a:r>
          </a:p>
          <a:p>
            <a:pPr marL="0" indent="0">
              <a:buNone/>
            </a:pPr>
            <a:r>
              <a:rPr lang="en-US" dirty="0"/>
              <a:t>   | </a:t>
            </a:r>
            <a:r>
              <a:rPr lang="en-US" dirty="0" err="1"/>
              <a:t>bmi</a:t>
            </a:r>
            <a:r>
              <a:rPr lang="en-US" dirty="0"/>
              <a:t> &lt;= normal = "You're supposedly normal"  </a:t>
            </a:r>
          </a:p>
          <a:p>
            <a:pPr marL="0" indent="0">
              <a:buNone/>
            </a:pPr>
            <a:r>
              <a:rPr lang="en-US" dirty="0"/>
              <a:t>   | </a:t>
            </a:r>
            <a:r>
              <a:rPr lang="en-US" dirty="0" err="1"/>
              <a:t>bmi</a:t>
            </a:r>
            <a:r>
              <a:rPr lang="en-US" dirty="0"/>
              <a:t> &lt;= overweight = "Your BMI is above where it should be"  </a:t>
            </a:r>
          </a:p>
          <a:p>
            <a:pPr marL="0" indent="0">
              <a:buNone/>
            </a:pPr>
            <a:r>
              <a:rPr lang="en-US" dirty="0"/>
              <a:t>   | otherwise   = "Not sure about you"</a:t>
            </a:r>
          </a:p>
          <a:p>
            <a:pPr marL="0" indent="0">
              <a:buNone/>
            </a:pPr>
            <a:r>
              <a:rPr lang="en-US" dirty="0"/>
              <a:t>    where </a:t>
            </a:r>
            <a:r>
              <a:rPr lang="en-US" dirty="0" err="1"/>
              <a:t>bmi</a:t>
            </a:r>
            <a:r>
              <a:rPr lang="en-US" dirty="0"/>
              <a:t> = weight / height ^ 2  </a:t>
            </a:r>
          </a:p>
          <a:p>
            <a:pPr marL="0" indent="0">
              <a:buNone/>
            </a:pPr>
            <a:r>
              <a:rPr lang="en-US" dirty="0"/>
              <a:t>              (skinny, normal, fat) = (18.5, 25.0, 30.0)</a:t>
            </a:r>
          </a:p>
        </p:txBody>
      </p:sp>
    </p:spTree>
    <p:extLst>
      <p:ext uri="{BB962C8B-B14F-4D97-AF65-F5344CB8AC3E}">
        <p14:creationId xmlns:p14="http://schemas.microsoft.com/office/powerpoint/2010/main" val="2802803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6A55B-37F0-41A4-8FDD-58DE368A1445}"/>
              </a:ext>
            </a:extLst>
          </p:cNvPr>
          <p:cNvSpPr>
            <a:spLocks noGrp="1"/>
          </p:cNvSpPr>
          <p:nvPr>
            <p:ph type="title"/>
          </p:nvPr>
        </p:nvSpPr>
        <p:spPr/>
        <p:txBody>
          <a:bodyPr/>
          <a:lstStyle/>
          <a:p>
            <a:r>
              <a:rPr lang="en-US" dirty="0"/>
              <a:t>More</a:t>
            </a:r>
          </a:p>
        </p:txBody>
      </p:sp>
      <p:sp>
        <p:nvSpPr>
          <p:cNvPr id="3" name="Content Placeholder 2">
            <a:extLst>
              <a:ext uri="{FF2B5EF4-FFF2-40B4-BE49-F238E27FC236}">
                <a16:creationId xmlns:a16="http://schemas.microsoft.com/office/drawing/2014/main" id="{0546E653-21F9-4141-BBCE-9B4CA84DFF89}"/>
              </a:ext>
            </a:extLst>
          </p:cNvPr>
          <p:cNvSpPr>
            <a:spLocks noGrp="1"/>
          </p:cNvSpPr>
          <p:nvPr>
            <p:ph idx="1"/>
          </p:nvPr>
        </p:nvSpPr>
        <p:spPr/>
        <p:txBody>
          <a:bodyPr/>
          <a:lstStyle/>
          <a:p>
            <a:pPr marL="0" indent="0">
              <a:buNone/>
            </a:pPr>
            <a:r>
              <a:rPr lang="en-US" dirty="0"/>
              <a:t>circumference :: Float -&gt; Float  </a:t>
            </a:r>
          </a:p>
          <a:p>
            <a:pPr marL="0" indent="0">
              <a:buNone/>
            </a:pPr>
            <a:r>
              <a:rPr lang="en-US" dirty="0"/>
              <a:t>circumference r = 2 * pi * r </a:t>
            </a:r>
          </a:p>
          <a:p>
            <a:pPr marL="0" indent="0">
              <a:buNone/>
            </a:pPr>
            <a:endParaRPr lang="en-US" dirty="0"/>
          </a:p>
          <a:p>
            <a:pPr marL="0" indent="0" fontAlgn="base">
              <a:buNone/>
            </a:pPr>
            <a:r>
              <a:rPr lang="en-US" dirty="0"/>
              <a:t>circumference' :: Double -&gt; Double  </a:t>
            </a:r>
          </a:p>
          <a:p>
            <a:pPr marL="0" indent="0" fontAlgn="base">
              <a:buNone/>
            </a:pPr>
            <a:r>
              <a:rPr lang="en-US" dirty="0"/>
              <a:t>circumference' r = 2 * pi * r  </a:t>
            </a:r>
          </a:p>
          <a:p>
            <a:pPr marL="0" indent="0">
              <a:buNone/>
            </a:pPr>
            <a:endParaRPr lang="en-US" dirty="0"/>
          </a:p>
        </p:txBody>
      </p:sp>
    </p:spTree>
    <p:extLst>
      <p:ext uri="{BB962C8B-B14F-4D97-AF65-F5344CB8AC3E}">
        <p14:creationId xmlns:p14="http://schemas.microsoft.com/office/powerpoint/2010/main" val="16802758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Where Clause</a:t>
            </a:r>
          </a:p>
        </p:txBody>
      </p:sp>
      <p:sp>
        <p:nvSpPr>
          <p:cNvPr id="3" name="Content Placeholder 2"/>
          <p:cNvSpPr>
            <a:spLocks noGrp="1"/>
          </p:cNvSpPr>
          <p:nvPr>
            <p:ph idx="1"/>
          </p:nvPr>
        </p:nvSpPr>
        <p:spPr>
          <a:xfrm>
            <a:off x="856060" y="2249487"/>
            <a:ext cx="7983140" cy="3541714"/>
          </a:xfrm>
        </p:spPr>
        <p:txBody>
          <a:bodyPr>
            <a:normAutofit/>
          </a:bodyPr>
          <a:lstStyle/>
          <a:p>
            <a:pPr marL="0" indent="0">
              <a:buNone/>
            </a:pPr>
            <a:r>
              <a:rPr lang="en-US" sz="2800" dirty="0"/>
              <a:t>initials </a:t>
            </a:r>
            <a:r>
              <a:rPr lang="en-US" sz="2800" dirty="0" err="1"/>
              <a:t>firstname</a:t>
            </a:r>
            <a:r>
              <a:rPr lang="en-US" sz="2800" dirty="0"/>
              <a:t> </a:t>
            </a:r>
            <a:r>
              <a:rPr lang="en-US" sz="2800" dirty="0" err="1"/>
              <a:t>lastname</a:t>
            </a:r>
            <a:r>
              <a:rPr lang="en-US" sz="2800" dirty="0"/>
              <a:t> = [f] ++ ". " ++ [l] ++ "."  </a:t>
            </a:r>
          </a:p>
          <a:p>
            <a:pPr marL="0" indent="0">
              <a:buNone/>
            </a:pPr>
            <a:r>
              <a:rPr lang="en-US" sz="2800" dirty="0"/>
              <a:t>    where (f:_) = </a:t>
            </a:r>
            <a:r>
              <a:rPr lang="en-US" sz="2800" dirty="0" err="1"/>
              <a:t>firstname</a:t>
            </a:r>
            <a:r>
              <a:rPr lang="en-US" sz="2800" dirty="0"/>
              <a:t>  </a:t>
            </a:r>
          </a:p>
          <a:p>
            <a:pPr marL="0" indent="0">
              <a:buNone/>
            </a:pPr>
            <a:r>
              <a:rPr lang="en-US" sz="2800" dirty="0"/>
              <a:t>              (l:_) = </a:t>
            </a:r>
            <a:r>
              <a:rPr lang="en-US" sz="2800" dirty="0" err="1"/>
              <a:t>lastname</a:t>
            </a:r>
            <a:endParaRPr lang="en-US" sz="2800" dirty="0"/>
          </a:p>
        </p:txBody>
      </p:sp>
    </p:spTree>
    <p:extLst>
      <p:ext uri="{BB962C8B-B14F-4D97-AF65-F5344CB8AC3E}">
        <p14:creationId xmlns:p14="http://schemas.microsoft.com/office/powerpoint/2010/main" val="16578128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Functions</a:t>
            </a:r>
          </a:p>
        </p:txBody>
      </p:sp>
      <p:sp>
        <p:nvSpPr>
          <p:cNvPr id="3" name="Content Placeholder 2"/>
          <p:cNvSpPr>
            <a:spLocks noGrp="1"/>
          </p:cNvSpPr>
          <p:nvPr>
            <p:ph idx="1"/>
          </p:nvPr>
        </p:nvSpPr>
        <p:spPr>
          <a:xfrm>
            <a:off x="856060" y="2249487"/>
            <a:ext cx="8745140" cy="3541714"/>
          </a:xfrm>
        </p:spPr>
        <p:txBody>
          <a:bodyPr>
            <a:normAutofit/>
          </a:bodyPr>
          <a:lstStyle/>
          <a:p>
            <a:pPr marL="0" indent="0">
              <a:buNone/>
            </a:pPr>
            <a:r>
              <a:rPr lang="en-US" sz="3200" dirty="0" err="1"/>
              <a:t>calcBmis</a:t>
            </a:r>
            <a:r>
              <a:rPr lang="en-US" sz="3200" dirty="0"/>
              <a:t> </a:t>
            </a:r>
            <a:r>
              <a:rPr lang="en-US" sz="3200" dirty="0" err="1"/>
              <a:t>xs</a:t>
            </a:r>
            <a:r>
              <a:rPr lang="en-US" sz="3200" dirty="0"/>
              <a:t> = [</a:t>
            </a:r>
            <a:r>
              <a:rPr lang="en-US" sz="3200" dirty="0" err="1"/>
              <a:t>bmi</a:t>
            </a:r>
            <a:r>
              <a:rPr lang="en-US" sz="3200" dirty="0"/>
              <a:t> w h | (w, h) &lt;- </a:t>
            </a:r>
            <a:r>
              <a:rPr lang="en-US" sz="3200" dirty="0" err="1"/>
              <a:t>xs</a:t>
            </a:r>
            <a:r>
              <a:rPr lang="en-US" sz="3200" dirty="0"/>
              <a:t>]  </a:t>
            </a:r>
          </a:p>
          <a:p>
            <a:pPr marL="0" indent="0">
              <a:buNone/>
            </a:pPr>
            <a:r>
              <a:rPr lang="en-US" sz="3200" dirty="0"/>
              <a:t>    where </a:t>
            </a:r>
            <a:r>
              <a:rPr lang="en-US" sz="3200" dirty="0" err="1"/>
              <a:t>bmi</a:t>
            </a:r>
            <a:r>
              <a:rPr lang="en-US" sz="3200" dirty="0"/>
              <a:t> weight height = weight / height ^ 2</a:t>
            </a:r>
          </a:p>
        </p:txBody>
      </p:sp>
    </p:spTree>
    <p:extLst>
      <p:ext uri="{BB962C8B-B14F-4D97-AF65-F5344CB8AC3E}">
        <p14:creationId xmlns:p14="http://schemas.microsoft.com/office/powerpoint/2010/main" val="32648095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CB126-3BCD-4AB0-85B9-48617E0214E0}"/>
              </a:ext>
            </a:extLst>
          </p:cNvPr>
          <p:cNvSpPr>
            <a:spLocks noGrp="1"/>
          </p:cNvSpPr>
          <p:nvPr>
            <p:ph type="title"/>
          </p:nvPr>
        </p:nvSpPr>
        <p:spPr/>
        <p:txBody>
          <a:bodyPr/>
          <a:lstStyle/>
          <a:p>
            <a:r>
              <a:rPr lang="en-US" dirty="0"/>
              <a:t>Let Bindings</a:t>
            </a:r>
          </a:p>
        </p:txBody>
      </p:sp>
      <p:sp>
        <p:nvSpPr>
          <p:cNvPr id="3" name="Content Placeholder 2">
            <a:extLst>
              <a:ext uri="{FF2B5EF4-FFF2-40B4-BE49-F238E27FC236}">
                <a16:creationId xmlns:a16="http://schemas.microsoft.com/office/drawing/2014/main" id="{DFAD5A07-1324-45AB-8B7B-F76BB15B1964}"/>
              </a:ext>
            </a:extLst>
          </p:cNvPr>
          <p:cNvSpPr>
            <a:spLocks noGrp="1"/>
          </p:cNvSpPr>
          <p:nvPr>
            <p:ph idx="1"/>
          </p:nvPr>
        </p:nvSpPr>
        <p:spPr>
          <a:xfrm>
            <a:off x="856060" y="2249486"/>
            <a:ext cx="7429499" cy="4303713"/>
          </a:xfrm>
        </p:spPr>
        <p:txBody>
          <a:bodyPr>
            <a:normAutofit lnSpcReduction="10000"/>
          </a:bodyPr>
          <a:lstStyle/>
          <a:p>
            <a:pPr marL="0" indent="0">
              <a:buNone/>
            </a:pPr>
            <a:r>
              <a:rPr lang="pt-BR" dirty="0"/>
              <a:t>cylinder r h = </a:t>
            </a:r>
          </a:p>
          <a:p>
            <a:pPr marL="0" indent="0">
              <a:buNone/>
            </a:pPr>
            <a:r>
              <a:rPr lang="pt-BR" dirty="0"/>
              <a:t>   let sideArea = 2 * pi * r * h  </a:t>
            </a:r>
          </a:p>
          <a:p>
            <a:pPr marL="0" indent="0">
              <a:buNone/>
            </a:pPr>
            <a:r>
              <a:rPr lang="pt-BR" dirty="0"/>
              <a:t>        topArea = pi * r ^2  </a:t>
            </a:r>
          </a:p>
          <a:p>
            <a:pPr marL="0" indent="0">
              <a:buNone/>
            </a:pPr>
            <a:r>
              <a:rPr lang="pt-BR" dirty="0"/>
              <a:t>   in sideArea + 2 * topArea </a:t>
            </a:r>
          </a:p>
          <a:p>
            <a:pPr marL="0" indent="0">
              <a:buNone/>
            </a:pPr>
            <a:endParaRPr lang="en-US" dirty="0"/>
          </a:p>
          <a:p>
            <a:pPr marL="0" indent="0">
              <a:buNone/>
            </a:pPr>
            <a:r>
              <a:rPr lang="en-US" dirty="0"/>
              <a:t>Follows the form </a:t>
            </a:r>
            <a:r>
              <a:rPr lang="en-US" b="1" dirty="0"/>
              <a:t>let &lt;bindings&gt; in &lt;expression&gt;</a:t>
            </a:r>
          </a:p>
          <a:p>
            <a:pPr marL="0" indent="0">
              <a:buNone/>
            </a:pPr>
            <a:r>
              <a:rPr lang="en-US" i="1" dirty="0"/>
              <a:t>let bindings are expressions themselves. where bindings are just syntactic constructs</a:t>
            </a:r>
          </a:p>
        </p:txBody>
      </p:sp>
    </p:spTree>
    <p:extLst>
      <p:ext uri="{BB962C8B-B14F-4D97-AF65-F5344CB8AC3E}">
        <p14:creationId xmlns:p14="http://schemas.microsoft.com/office/powerpoint/2010/main" val="39020675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6B762-108B-4123-8271-0E66248EDE0B}"/>
              </a:ext>
            </a:extLst>
          </p:cNvPr>
          <p:cNvSpPr>
            <a:spLocks noGrp="1"/>
          </p:cNvSpPr>
          <p:nvPr>
            <p:ph type="title"/>
          </p:nvPr>
        </p:nvSpPr>
        <p:spPr>
          <a:xfrm>
            <a:off x="856060" y="152400"/>
            <a:ext cx="7429499" cy="1478570"/>
          </a:xfrm>
        </p:spPr>
        <p:txBody>
          <a:bodyPr/>
          <a:lstStyle/>
          <a:p>
            <a:r>
              <a:rPr lang="en-US" dirty="0"/>
              <a:t>Put Them Almost Anywhere</a:t>
            </a:r>
          </a:p>
        </p:txBody>
      </p:sp>
      <p:sp>
        <p:nvSpPr>
          <p:cNvPr id="3" name="Content Placeholder 2">
            <a:extLst>
              <a:ext uri="{FF2B5EF4-FFF2-40B4-BE49-F238E27FC236}">
                <a16:creationId xmlns:a16="http://schemas.microsoft.com/office/drawing/2014/main" id="{81379307-E619-4F48-8541-E38A6D0F3381}"/>
              </a:ext>
            </a:extLst>
          </p:cNvPr>
          <p:cNvSpPr>
            <a:spLocks noGrp="1"/>
          </p:cNvSpPr>
          <p:nvPr>
            <p:ph idx="1"/>
          </p:nvPr>
        </p:nvSpPr>
        <p:spPr>
          <a:xfrm>
            <a:off x="856060" y="1295400"/>
            <a:ext cx="7429499" cy="5486399"/>
          </a:xfrm>
        </p:spPr>
        <p:txBody>
          <a:bodyPr>
            <a:normAutofit fontScale="85000" lnSpcReduction="20000"/>
          </a:bodyPr>
          <a:lstStyle/>
          <a:p>
            <a:pPr marL="0" indent="0">
              <a:buNone/>
            </a:pPr>
            <a:r>
              <a:rPr lang="en-US" dirty="0"/>
              <a:t>The if statement and it was explained that an if else statement is an expression and you can put it in almost anywhere.</a:t>
            </a:r>
          </a:p>
          <a:p>
            <a:pPr marL="0" indent="0">
              <a:buNone/>
            </a:pPr>
            <a:endParaRPr lang="en-US" dirty="0"/>
          </a:p>
          <a:p>
            <a:pPr marL="0" indent="0">
              <a:buNone/>
            </a:pPr>
            <a:r>
              <a:rPr lang="en-US" dirty="0"/>
              <a:t>Prelude&gt; [if 5 &gt; 3 then "Woo" else "Boo", if 'a' &gt; 'b' then "Foo" else "Bar"]  </a:t>
            </a:r>
          </a:p>
          <a:p>
            <a:pPr marL="0" indent="0">
              <a:buNone/>
            </a:pPr>
            <a:r>
              <a:rPr lang="en-US" dirty="0"/>
              <a:t>["Woo", "Bar"]  </a:t>
            </a:r>
          </a:p>
          <a:p>
            <a:pPr marL="0" indent="0">
              <a:buNone/>
            </a:pPr>
            <a:r>
              <a:rPr lang="en-US" dirty="0"/>
              <a:t>Prelude&gt; 4 * (if 10 &gt; 5 then 10 else 0) + 2  </a:t>
            </a:r>
          </a:p>
          <a:p>
            <a:pPr marL="0" indent="0">
              <a:buNone/>
            </a:pPr>
            <a:r>
              <a:rPr lang="en-US" dirty="0"/>
              <a:t>42 </a:t>
            </a:r>
          </a:p>
          <a:p>
            <a:pPr marL="0" indent="0">
              <a:buNone/>
            </a:pPr>
            <a:endParaRPr lang="en-US" dirty="0"/>
          </a:p>
          <a:p>
            <a:pPr marL="0" indent="0">
              <a:buNone/>
            </a:pPr>
            <a:r>
              <a:rPr lang="en-US" dirty="0"/>
              <a:t>You can also do that with let bindings.</a:t>
            </a:r>
          </a:p>
          <a:p>
            <a:pPr marL="0" indent="0">
              <a:buNone/>
            </a:pPr>
            <a:endParaRPr lang="en-US" dirty="0"/>
          </a:p>
          <a:p>
            <a:pPr marL="0" indent="0">
              <a:buNone/>
            </a:pPr>
            <a:r>
              <a:rPr lang="en-US" dirty="0"/>
              <a:t>Prelude&gt; 4 * (let a = 9 in a + 1) + 2  </a:t>
            </a:r>
          </a:p>
          <a:p>
            <a:pPr marL="0" indent="0">
              <a:buNone/>
            </a:pPr>
            <a:r>
              <a:rPr lang="en-US" dirty="0"/>
              <a:t>42</a:t>
            </a:r>
          </a:p>
        </p:txBody>
      </p:sp>
    </p:spTree>
    <p:extLst>
      <p:ext uri="{BB962C8B-B14F-4D97-AF65-F5344CB8AC3E}">
        <p14:creationId xmlns:p14="http://schemas.microsoft.com/office/powerpoint/2010/main" val="3461023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5BBA-332C-4953-8F34-48B62C427F04}"/>
              </a:ext>
            </a:extLst>
          </p:cNvPr>
          <p:cNvSpPr>
            <a:spLocks noGrp="1"/>
          </p:cNvSpPr>
          <p:nvPr>
            <p:ph type="title"/>
          </p:nvPr>
        </p:nvSpPr>
        <p:spPr/>
        <p:txBody>
          <a:bodyPr/>
          <a:lstStyle/>
          <a:p>
            <a:r>
              <a:rPr lang="en-US" dirty="0"/>
              <a:t>Functions in Local Scope</a:t>
            </a:r>
          </a:p>
        </p:txBody>
      </p:sp>
      <p:sp>
        <p:nvSpPr>
          <p:cNvPr id="3" name="Content Placeholder 2">
            <a:extLst>
              <a:ext uri="{FF2B5EF4-FFF2-40B4-BE49-F238E27FC236}">
                <a16:creationId xmlns:a16="http://schemas.microsoft.com/office/drawing/2014/main" id="{06C034DD-85FC-4023-914A-F216D4E6188B}"/>
              </a:ext>
            </a:extLst>
          </p:cNvPr>
          <p:cNvSpPr>
            <a:spLocks noGrp="1"/>
          </p:cNvSpPr>
          <p:nvPr>
            <p:ph idx="1"/>
          </p:nvPr>
        </p:nvSpPr>
        <p:spPr/>
        <p:txBody>
          <a:bodyPr/>
          <a:lstStyle/>
          <a:p>
            <a:pPr marL="0" indent="0">
              <a:buNone/>
            </a:pPr>
            <a:r>
              <a:rPr lang="en-US" dirty="0"/>
              <a:t>Let bindings can also be used to introduce functions in a local scope</a:t>
            </a:r>
          </a:p>
          <a:p>
            <a:pPr marL="0" indent="0">
              <a:buNone/>
            </a:pPr>
            <a:endParaRPr lang="en-US" dirty="0"/>
          </a:p>
          <a:p>
            <a:pPr marL="0" indent="0">
              <a:buNone/>
            </a:pPr>
            <a:r>
              <a:rPr lang="en-US" dirty="0"/>
              <a:t>Prelude&gt; [let square x = x * x in (square 5, square 3, square 2)]  </a:t>
            </a:r>
          </a:p>
          <a:p>
            <a:pPr marL="0" indent="0">
              <a:buNone/>
            </a:pPr>
            <a:r>
              <a:rPr lang="en-US" dirty="0"/>
              <a:t>[(25,9,4)]</a:t>
            </a:r>
          </a:p>
        </p:txBody>
      </p:sp>
    </p:spTree>
    <p:extLst>
      <p:ext uri="{BB962C8B-B14F-4D97-AF65-F5344CB8AC3E}">
        <p14:creationId xmlns:p14="http://schemas.microsoft.com/office/powerpoint/2010/main" val="24513918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D9EF8-4785-4360-8276-A91F87422DB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B51359E-3577-423A-91CB-0564F890200F}"/>
              </a:ext>
            </a:extLst>
          </p:cNvPr>
          <p:cNvSpPr>
            <a:spLocks noGrp="1"/>
          </p:cNvSpPr>
          <p:nvPr>
            <p:ph idx="1"/>
          </p:nvPr>
        </p:nvSpPr>
        <p:spPr/>
        <p:txBody>
          <a:bodyPr/>
          <a:lstStyle/>
          <a:p>
            <a:pPr marL="0" indent="0">
              <a:buNone/>
            </a:pPr>
            <a:r>
              <a:rPr lang="en-US" dirty="0"/>
              <a:t>Prelude&gt; (let a = 100; b = 200; c = 300 in a*b*c, let foo="Hey "; bar = "there!" in foo ++ bar)  </a:t>
            </a:r>
          </a:p>
          <a:p>
            <a:pPr marL="0" indent="0">
              <a:buNone/>
            </a:pPr>
            <a:r>
              <a:rPr lang="en-US" dirty="0"/>
              <a:t>(6000000,"Hey there!") </a:t>
            </a:r>
          </a:p>
        </p:txBody>
      </p:sp>
    </p:spTree>
    <p:extLst>
      <p:ext uri="{BB962C8B-B14F-4D97-AF65-F5344CB8AC3E}">
        <p14:creationId xmlns:p14="http://schemas.microsoft.com/office/powerpoint/2010/main" val="37537899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CD59-1A43-4C66-84BE-D6D2DBA97276}"/>
              </a:ext>
            </a:extLst>
          </p:cNvPr>
          <p:cNvSpPr>
            <a:spLocks noGrp="1"/>
          </p:cNvSpPr>
          <p:nvPr>
            <p:ph type="title"/>
          </p:nvPr>
        </p:nvSpPr>
        <p:spPr/>
        <p:txBody>
          <a:bodyPr/>
          <a:lstStyle/>
          <a:p>
            <a:r>
              <a:rPr lang="en-US" dirty="0"/>
              <a:t>Binding Tuples</a:t>
            </a:r>
          </a:p>
        </p:txBody>
      </p:sp>
      <p:sp>
        <p:nvSpPr>
          <p:cNvPr id="3" name="Content Placeholder 2">
            <a:extLst>
              <a:ext uri="{FF2B5EF4-FFF2-40B4-BE49-F238E27FC236}">
                <a16:creationId xmlns:a16="http://schemas.microsoft.com/office/drawing/2014/main" id="{3723B537-34AE-41F2-93E9-FBC0D8D5DA5D}"/>
              </a:ext>
            </a:extLst>
          </p:cNvPr>
          <p:cNvSpPr>
            <a:spLocks noGrp="1"/>
          </p:cNvSpPr>
          <p:nvPr>
            <p:ph idx="1"/>
          </p:nvPr>
        </p:nvSpPr>
        <p:spPr/>
        <p:txBody>
          <a:bodyPr/>
          <a:lstStyle/>
          <a:p>
            <a:pPr marL="0" indent="0">
              <a:buNone/>
            </a:pPr>
            <a:r>
              <a:rPr lang="en-US" dirty="0"/>
              <a:t>Prelude&gt; (let (</a:t>
            </a:r>
            <a:r>
              <a:rPr lang="en-US" dirty="0" err="1"/>
              <a:t>a,b,c</a:t>
            </a:r>
            <a:r>
              <a:rPr lang="en-US" dirty="0"/>
              <a:t>) = (1,2,3) in </a:t>
            </a:r>
            <a:r>
              <a:rPr lang="en-US" dirty="0" err="1"/>
              <a:t>a+b+c</a:t>
            </a:r>
            <a:r>
              <a:rPr lang="en-US" dirty="0"/>
              <a:t>) * 100  </a:t>
            </a:r>
          </a:p>
          <a:p>
            <a:pPr marL="0" indent="0">
              <a:buNone/>
            </a:pPr>
            <a:r>
              <a:rPr lang="en-US" dirty="0"/>
              <a:t>600 </a:t>
            </a:r>
          </a:p>
        </p:txBody>
      </p:sp>
    </p:spTree>
    <p:extLst>
      <p:ext uri="{BB962C8B-B14F-4D97-AF65-F5344CB8AC3E}">
        <p14:creationId xmlns:p14="http://schemas.microsoft.com/office/powerpoint/2010/main" val="36768863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A2307-E656-4FC3-B9A4-C42B7B5A1E35}"/>
              </a:ext>
            </a:extLst>
          </p:cNvPr>
          <p:cNvSpPr>
            <a:spLocks noGrp="1"/>
          </p:cNvSpPr>
          <p:nvPr>
            <p:ph type="title"/>
          </p:nvPr>
        </p:nvSpPr>
        <p:spPr/>
        <p:txBody>
          <a:bodyPr/>
          <a:lstStyle/>
          <a:p>
            <a:r>
              <a:rPr lang="en-US" dirty="0"/>
              <a:t>Let Bindings in Comprehension</a:t>
            </a:r>
          </a:p>
        </p:txBody>
      </p:sp>
      <p:sp>
        <p:nvSpPr>
          <p:cNvPr id="3" name="Content Placeholder 2">
            <a:extLst>
              <a:ext uri="{FF2B5EF4-FFF2-40B4-BE49-F238E27FC236}">
                <a16:creationId xmlns:a16="http://schemas.microsoft.com/office/drawing/2014/main" id="{9E4B68BC-8DBF-48D3-BB9F-F134D461ED7C}"/>
              </a:ext>
            </a:extLst>
          </p:cNvPr>
          <p:cNvSpPr>
            <a:spLocks noGrp="1"/>
          </p:cNvSpPr>
          <p:nvPr>
            <p:ph idx="1"/>
          </p:nvPr>
        </p:nvSpPr>
        <p:spPr>
          <a:xfrm>
            <a:off x="228600" y="2249487"/>
            <a:ext cx="8763000" cy="3541714"/>
          </a:xfrm>
        </p:spPr>
        <p:txBody>
          <a:bodyPr/>
          <a:lstStyle/>
          <a:p>
            <a:pPr marL="0" indent="0">
              <a:buNone/>
            </a:pPr>
            <a:r>
              <a:rPr lang="en-US" dirty="0" err="1"/>
              <a:t>calcBmis</a:t>
            </a:r>
            <a:r>
              <a:rPr lang="en-US" dirty="0"/>
              <a:t> </a:t>
            </a:r>
            <a:r>
              <a:rPr lang="en-US" dirty="0" err="1"/>
              <a:t>xs</a:t>
            </a:r>
            <a:r>
              <a:rPr lang="en-US" dirty="0"/>
              <a:t> = [</a:t>
            </a:r>
            <a:r>
              <a:rPr lang="en-US" dirty="0" err="1"/>
              <a:t>bmi</a:t>
            </a:r>
            <a:r>
              <a:rPr lang="en-US" dirty="0"/>
              <a:t> | (w, h) &lt;- </a:t>
            </a:r>
            <a:r>
              <a:rPr lang="en-US" dirty="0" err="1"/>
              <a:t>xs</a:t>
            </a:r>
            <a:r>
              <a:rPr lang="en-US" dirty="0"/>
              <a:t>, let </a:t>
            </a:r>
            <a:r>
              <a:rPr lang="en-US" dirty="0" err="1"/>
              <a:t>bmi</a:t>
            </a:r>
            <a:r>
              <a:rPr lang="en-US" dirty="0"/>
              <a:t> = w / h ^ 2]</a:t>
            </a:r>
          </a:p>
          <a:p>
            <a:pPr marL="0" indent="0">
              <a:buNone/>
            </a:pPr>
            <a:endParaRPr lang="en-US" dirty="0"/>
          </a:p>
          <a:p>
            <a:pPr marL="0" indent="0">
              <a:buNone/>
            </a:pPr>
            <a:r>
              <a:rPr lang="en-US" dirty="0" err="1"/>
              <a:t>calcBmis</a:t>
            </a:r>
            <a:r>
              <a:rPr lang="en-US" dirty="0"/>
              <a:t> </a:t>
            </a:r>
            <a:r>
              <a:rPr lang="en-US" dirty="0" err="1"/>
              <a:t>xs</a:t>
            </a:r>
            <a:r>
              <a:rPr lang="en-US" dirty="0"/>
              <a:t> = [</a:t>
            </a:r>
            <a:r>
              <a:rPr lang="en-US" dirty="0" err="1"/>
              <a:t>bmi</a:t>
            </a:r>
            <a:r>
              <a:rPr lang="en-US" dirty="0"/>
              <a:t> | (w, h) &lt;- </a:t>
            </a:r>
            <a:r>
              <a:rPr lang="en-US" dirty="0" err="1"/>
              <a:t>xs</a:t>
            </a:r>
            <a:r>
              <a:rPr lang="en-US" dirty="0"/>
              <a:t>, let </a:t>
            </a:r>
            <a:r>
              <a:rPr lang="en-US" dirty="0" err="1"/>
              <a:t>bmi</a:t>
            </a:r>
            <a:r>
              <a:rPr lang="en-US" dirty="0"/>
              <a:t> = w / h ^ 2, </a:t>
            </a:r>
            <a:r>
              <a:rPr lang="en-US" dirty="0" err="1"/>
              <a:t>bmi</a:t>
            </a:r>
            <a:r>
              <a:rPr lang="en-US" dirty="0"/>
              <a:t> &gt;= 25.0] </a:t>
            </a:r>
          </a:p>
        </p:txBody>
      </p:sp>
    </p:spTree>
    <p:extLst>
      <p:ext uri="{BB962C8B-B14F-4D97-AF65-F5344CB8AC3E}">
        <p14:creationId xmlns:p14="http://schemas.microsoft.com/office/powerpoint/2010/main" val="24161280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20FBA-8C4D-4FF0-B691-96C0FF793DBD}"/>
              </a:ext>
            </a:extLst>
          </p:cNvPr>
          <p:cNvSpPr>
            <a:spLocks noGrp="1"/>
          </p:cNvSpPr>
          <p:nvPr>
            <p:ph type="title"/>
          </p:nvPr>
        </p:nvSpPr>
        <p:spPr/>
        <p:txBody>
          <a:bodyPr/>
          <a:lstStyle/>
          <a:p>
            <a:r>
              <a:rPr lang="en-US" dirty="0"/>
              <a:t>Case Expressions</a:t>
            </a:r>
          </a:p>
        </p:txBody>
      </p:sp>
      <p:sp>
        <p:nvSpPr>
          <p:cNvPr id="3" name="Content Placeholder 2">
            <a:extLst>
              <a:ext uri="{FF2B5EF4-FFF2-40B4-BE49-F238E27FC236}">
                <a16:creationId xmlns:a16="http://schemas.microsoft.com/office/drawing/2014/main" id="{AB2E74F2-A869-43AB-8764-AA33D91B737F}"/>
              </a:ext>
            </a:extLst>
          </p:cNvPr>
          <p:cNvSpPr>
            <a:spLocks noGrp="1"/>
          </p:cNvSpPr>
          <p:nvPr>
            <p:ph idx="1"/>
          </p:nvPr>
        </p:nvSpPr>
        <p:spPr/>
        <p:txBody>
          <a:bodyPr/>
          <a:lstStyle/>
          <a:p>
            <a:pPr marL="0" indent="0">
              <a:buNone/>
            </a:pPr>
            <a:r>
              <a:rPr lang="en-US" dirty="0"/>
              <a:t>Take the following form:</a:t>
            </a:r>
          </a:p>
          <a:p>
            <a:pPr marL="0" indent="0">
              <a:buNone/>
            </a:pPr>
            <a:endParaRPr lang="en-US" dirty="0"/>
          </a:p>
          <a:p>
            <a:pPr marL="0" indent="0">
              <a:buNone/>
            </a:pPr>
            <a:r>
              <a:rPr lang="en-US" dirty="0"/>
              <a:t>case expression of pattern -&gt; result  </a:t>
            </a:r>
          </a:p>
          <a:p>
            <a:pPr marL="0" indent="0">
              <a:buNone/>
            </a:pPr>
            <a:r>
              <a:rPr lang="en-US" dirty="0"/>
              <a:t>                            pattern -&gt; result  </a:t>
            </a:r>
          </a:p>
          <a:p>
            <a:pPr marL="0" indent="0">
              <a:buNone/>
            </a:pPr>
            <a:r>
              <a:rPr lang="en-US" dirty="0"/>
              <a:t>                            pattern -&gt; result  </a:t>
            </a:r>
          </a:p>
          <a:p>
            <a:pPr marL="0" indent="0">
              <a:buNone/>
            </a:pPr>
            <a:r>
              <a:rPr lang="en-US" dirty="0"/>
              <a:t>                             ... </a:t>
            </a:r>
          </a:p>
        </p:txBody>
      </p:sp>
    </p:spTree>
    <p:extLst>
      <p:ext uri="{BB962C8B-B14F-4D97-AF65-F5344CB8AC3E}">
        <p14:creationId xmlns:p14="http://schemas.microsoft.com/office/powerpoint/2010/main" val="2984394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961CA-3D2C-40E2-BE55-BFE1EF8C91F4}"/>
              </a:ext>
            </a:extLst>
          </p:cNvPr>
          <p:cNvSpPr>
            <a:spLocks noGrp="1"/>
          </p:cNvSpPr>
          <p:nvPr>
            <p:ph type="title"/>
          </p:nvPr>
        </p:nvSpPr>
        <p:spPr/>
        <p:txBody>
          <a:bodyPr/>
          <a:lstStyle/>
          <a:p>
            <a:r>
              <a:rPr lang="en-US" dirty="0"/>
              <a:t>Case Expression Example</a:t>
            </a:r>
          </a:p>
        </p:txBody>
      </p:sp>
      <p:sp>
        <p:nvSpPr>
          <p:cNvPr id="3" name="Content Placeholder 2">
            <a:extLst>
              <a:ext uri="{FF2B5EF4-FFF2-40B4-BE49-F238E27FC236}">
                <a16:creationId xmlns:a16="http://schemas.microsoft.com/office/drawing/2014/main" id="{1FE6974A-E061-4549-8DBF-447ACBC4A345}"/>
              </a:ext>
            </a:extLst>
          </p:cNvPr>
          <p:cNvSpPr>
            <a:spLocks noGrp="1"/>
          </p:cNvSpPr>
          <p:nvPr>
            <p:ph idx="1"/>
          </p:nvPr>
        </p:nvSpPr>
        <p:spPr>
          <a:xfrm>
            <a:off x="457200" y="2249487"/>
            <a:ext cx="8610600" cy="3541714"/>
          </a:xfrm>
        </p:spPr>
        <p:txBody>
          <a:bodyPr/>
          <a:lstStyle/>
          <a:p>
            <a:pPr marL="0" indent="0" fontAlgn="base">
              <a:buNone/>
            </a:pPr>
            <a:r>
              <a:rPr lang="en-US" dirty="0"/>
              <a:t>head' </a:t>
            </a:r>
            <a:r>
              <a:rPr lang="en-US" dirty="0" err="1"/>
              <a:t>xs</a:t>
            </a:r>
            <a:r>
              <a:rPr lang="en-US" dirty="0"/>
              <a:t> = </a:t>
            </a:r>
            <a:r>
              <a:rPr lang="en-US" b="1" dirty="0"/>
              <a:t>case</a:t>
            </a:r>
            <a:r>
              <a:rPr lang="en-US" dirty="0"/>
              <a:t> </a:t>
            </a:r>
            <a:r>
              <a:rPr lang="en-US" dirty="0" err="1"/>
              <a:t>xs</a:t>
            </a:r>
            <a:r>
              <a:rPr lang="en-US" dirty="0"/>
              <a:t> </a:t>
            </a:r>
            <a:r>
              <a:rPr lang="en-US" b="1" dirty="0"/>
              <a:t>of</a:t>
            </a:r>
            <a:r>
              <a:rPr lang="en-US" dirty="0"/>
              <a:t> [] -&gt; error "No head for empty lists!"  </a:t>
            </a:r>
          </a:p>
          <a:p>
            <a:pPr marL="0" indent="0" fontAlgn="base">
              <a:buNone/>
            </a:pPr>
            <a:r>
              <a:rPr lang="en-US" dirty="0"/>
              <a:t>                                (x:_) -&gt; x</a:t>
            </a:r>
          </a:p>
          <a:p>
            <a:pPr marL="0" indent="0">
              <a:buNone/>
            </a:pPr>
            <a:endParaRPr lang="en-US" dirty="0"/>
          </a:p>
        </p:txBody>
      </p:sp>
    </p:spTree>
    <p:extLst>
      <p:ext uri="{BB962C8B-B14F-4D97-AF65-F5344CB8AC3E}">
        <p14:creationId xmlns:p14="http://schemas.microsoft.com/office/powerpoint/2010/main" val="4145373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F29CA-2822-4F15-8E81-F97DAFDF3669}"/>
              </a:ext>
            </a:extLst>
          </p:cNvPr>
          <p:cNvSpPr>
            <a:spLocks noGrp="1"/>
          </p:cNvSpPr>
          <p:nvPr>
            <p:ph type="title"/>
          </p:nvPr>
        </p:nvSpPr>
        <p:spPr/>
        <p:txBody>
          <a:bodyPr/>
          <a:lstStyle/>
          <a:p>
            <a:r>
              <a:rPr lang="en-US" dirty="0"/>
              <a:t>Strangeness</a:t>
            </a:r>
          </a:p>
        </p:txBody>
      </p:sp>
      <p:sp>
        <p:nvSpPr>
          <p:cNvPr id="3" name="Content Placeholder 2">
            <a:extLst>
              <a:ext uri="{FF2B5EF4-FFF2-40B4-BE49-F238E27FC236}">
                <a16:creationId xmlns:a16="http://schemas.microsoft.com/office/drawing/2014/main" id="{E328A8EC-D38F-424E-BAF1-80A167711236}"/>
              </a:ext>
            </a:extLst>
          </p:cNvPr>
          <p:cNvSpPr>
            <a:spLocks noGrp="1"/>
          </p:cNvSpPr>
          <p:nvPr>
            <p:ph idx="1"/>
          </p:nvPr>
        </p:nvSpPr>
        <p:spPr>
          <a:xfrm>
            <a:off x="856060" y="2249486"/>
            <a:ext cx="7429499" cy="3998913"/>
          </a:xfrm>
        </p:spPr>
        <p:txBody>
          <a:bodyPr>
            <a:normAutofit fontScale="92500"/>
          </a:bodyPr>
          <a:lstStyle/>
          <a:p>
            <a:pPr marL="0" indent="0">
              <a:buNone/>
            </a:pPr>
            <a:r>
              <a:rPr lang="en-US" dirty="0"/>
              <a:t>:t head  </a:t>
            </a:r>
          </a:p>
          <a:p>
            <a:pPr marL="0" indent="0">
              <a:buNone/>
            </a:pPr>
            <a:r>
              <a:rPr lang="en-US" dirty="0"/>
              <a:t>head :: [a] -&gt; a</a:t>
            </a:r>
          </a:p>
          <a:p>
            <a:pPr marL="0" indent="0">
              <a:buNone/>
            </a:pPr>
            <a:endParaRPr lang="en-US" dirty="0"/>
          </a:p>
          <a:p>
            <a:pPr marL="0" indent="0">
              <a:buNone/>
            </a:pPr>
            <a:r>
              <a:rPr lang="en-US" dirty="0"/>
              <a:t>Because it's not in capital case it's actually a type variable. That means that a can be of any type. This is much like generics in other languages, only in Haskell it's much more powerful because it allows us to easily write very general functions if they don't use any specific behavior of the types in them.</a:t>
            </a:r>
          </a:p>
        </p:txBody>
      </p:sp>
    </p:spTree>
    <p:extLst>
      <p:ext uri="{BB962C8B-B14F-4D97-AF65-F5344CB8AC3E}">
        <p14:creationId xmlns:p14="http://schemas.microsoft.com/office/powerpoint/2010/main" val="17285520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A961E-177E-4240-A79E-BC3250B5BA4B}"/>
              </a:ext>
            </a:extLst>
          </p:cNvPr>
          <p:cNvSpPr>
            <a:spLocks noGrp="1"/>
          </p:cNvSpPr>
          <p:nvPr>
            <p:ph type="title"/>
          </p:nvPr>
        </p:nvSpPr>
        <p:spPr/>
        <p:txBody>
          <a:bodyPr/>
          <a:lstStyle/>
          <a:p>
            <a:r>
              <a:rPr lang="en-US" dirty="0"/>
              <a:t>Case </a:t>
            </a:r>
            <a:r>
              <a:rPr lang="en-US" dirty="0" err="1"/>
              <a:t>Expresions</a:t>
            </a:r>
            <a:r>
              <a:rPr lang="en-US" dirty="0"/>
              <a:t> Anywhere</a:t>
            </a:r>
          </a:p>
        </p:txBody>
      </p:sp>
      <p:sp>
        <p:nvSpPr>
          <p:cNvPr id="3" name="Content Placeholder 2">
            <a:extLst>
              <a:ext uri="{FF2B5EF4-FFF2-40B4-BE49-F238E27FC236}">
                <a16:creationId xmlns:a16="http://schemas.microsoft.com/office/drawing/2014/main" id="{4D702396-3030-4D48-8125-D9ECD9C74C7C}"/>
              </a:ext>
            </a:extLst>
          </p:cNvPr>
          <p:cNvSpPr>
            <a:spLocks noGrp="1"/>
          </p:cNvSpPr>
          <p:nvPr>
            <p:ph idx="1"/>
          </p:nvPr>
        </p:nvSpPr>
        <p:spPr>
          <a:xfrm>
            <a:off x="228600" y="2249487"/>
            <a:ext cx="8458200" cy="3541714"/>
          </a:xfrm>
        </p:spPr>
        <p:txBody>
          <a:bodyPr/>
          <a:lstStyle/>
          <a:p>
            <a:pPr marL="0" indent="0">
              <a:buNone/>
            </a:pPr>
            <a:r>
              <a:rPr lang="en-US" dirty="0" err="1"/>
              <a:t>describeList</a:t>
            </a:r>
            <a:r>
              <a:rPr lang="en-US" dirty="0"/>
              <a:t> </a:t>
            </a:r>
            <a:r>
              <a:rPr lang="en-US" dirty="0" err="1"/>
              <a:t>xs</a:t>
            </a:r>
            <a:r>
              <a:rPr lang="en-US" dirty="0"/>
              <a:t> = "The list is " ++ case </a:t>
            </a:r>
            <a:r>
              <a:rPr lang="en-US" dirty="0" err="1"/>
              <a:t>xs</a:t>
            </a:r>
            <a:r>
              <a:rPr lang="en-US" dirty="0"/>
              <a:t> of [] -&gt; "empty."  </a:t>
            </a:r>
          </a:p>
          <a:p>
            <a:pPr marL="0" indent="0">
              <a:buNone/>
            </a:pPr>
            <a:r>
              <a:rPr lang="en-US" dirty="0"/>
              <a:t>                                                                [x] -&gt; "a singleton list."   </a:t>
            </a:r>
          </a:p>
          <a:p>
            <a:pPr marL="0" indent="0">
              <a:buNone/>
            </a:pPr>
            <a:r>
              <a:rPr lang="en-US" dirty="0"/>
              <a:t>                                                                </a:t>
            </a:r>
            <a:r>
              <a:rPr lang="en-US" dirty="0" err="1"/>
              <a:t>xs</a:t>
            </a:r>
            <a:r>
              <a:rPr lang="en-US" dirty="0"/>
              <a:t> -&gt; "a longer list."</a:t>
            </a:r>
          </a:p>
        </p:txBody>
      </p:sp>
    </p:spTree>
    <p:extLst>
      <p:ext uri="{BB962C8B-B14F-4D97-AF65-F5344CB8AC3E}">
        <p14:creationId xmlns:p14="http://schemas.microsoft.com/office/powerpoint/2010/main" val="1675325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06C85-58FE-480E-9FE4-B54962B8B571}"/>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7DD81387-4C71-485B-A458-C72451C511BF}"/>
              </a:ext>
            </a:extLst>
          </p:cNvPr>
          <p:cNvSpPr>
            <a:spLocks noGrp="1"/>
          </p:cNvSpPr>
          <p:nvPr>
            <p:ph idx="1"/>
          </p:nvPr>
        </p:nvSpPr>
        <p:spPr/>
        <p:txBody>
          <a:bodyPr/>
          <a:lstStyle/>
          <a:p>
            <a:pPr marL="0" indent="0">
              <a:buNone/>
            </a:pPr>
            <a:r>
              <a:rPr lang="en-US" dirty="0"/>
              <a:t>:t </a:t>
            </a:r>
            <a:r>
              <a:rPr lang="en-US" dirty="0" err="1"/>
              <a:t>fst</a:t>
            </a:r>
            <a:r>
              <a:rPr lang="en-US" dirty="0"/>
              <a:t>  </a:t>
            </a:r>
          </a:p>
          <a:p>
            <a:pPr marL="0" indent="0">
              <a:buNone/>
            </a:pPr>
            <a:r>
              <a:rPr lang="en-US" dirty="0" err="1"/>
              <a:t>fst</a:t>
            </a:r>
            <a:r>
              <a:rPr lang="en-US" dirty="0"/>
              <a:t> :: (a, b) -&gt; a</a:t>
            </a:r>
          </a:p>
          <a:p>
            <a:pPr marL="0" indent="0">
              <a:buNone/>
            </a:pPr>
            <a:endParaRPr lang="en-US" dirty="0"/>
          </a:p>
          <a:p>
            <a:pPr marL="0" indent="0">
              <a:buNone/>
            </a:pPr>
            <a:r>
              <a:rPr lang="en-US" dirty="0"/>
              <a:t>:t (==)  </a:t>
            </a:r>
          </a:p>
          <a:p>
            <a:pPr marL="0" indent="0">
              <a:buNone/>
            </a:pPr>
            <a:r>
              <a:rPr lang="en-US" dirty="0"/>
              <a:t>(==) :: (</a:t>
            </a:r>
            <a:r>
              <a:rPr lang="en-US" dirty="0" err="1"/>
              <a:t>Eq</a:t>
            </a:r>
            <a:r>
              <a:rPr lang="en-US" dirty="0"/>
              <a:t> a) =&gt; a -&gt; a -&gt; Bool</a:t>
            </a:r>
          </a:p>
          <a:p>
            <a:pPr marL="0" indent="0">
              <a:buNone/>
            </a:pPr>
            <a:endParaRPr lang="en-US" dirty="0"/>
          </a:p>
        </p:txBody>
      </p:sp>
    </p:spTree>
    <p:extLst>
      <p:ext uri="{BB962C8B-B14F-4D97-AF65-F5344CB8AC3E}">
        <p14:creationId xmlns:p14="http://schemas.microsoft.com/office/powerpoint/2010/main" val="1671712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5D948-FDCA-416E-A76A-1BAE8948007E}"/>
              </a:ext>
            </a:extLst>
          </p:cNvPr>
          <p:cNvSpPr>
            <a:spLocks noGrp="1"/>
          </p:cNvSpPr>
          <p:nvPr>
            <p:ph type="title"/>
          </p:nvPr>
        </p:nvSpPr>
        <p:spPr/>
        <p:txBody>
          <a:bodyPr/>
          <a:lstStyle/>
          <a:p>
            <a:r>
              <a:rPr lang="en-US" dirty="0"/>
              <a:t>Special Note</a:t>
            </a:r>
          </a:p>
        </p:txBody>
      </p:sp>
      <p:sp>
        <p:nvSpPr>
          <p:cNvPr id="3" name="Content Placeholder 2">
            <a:extLst>
              <a:ext uri="{FF2B5EF4-FFF2-40B4-BE49-F238E27FC236}">
                <a16:creationId xmlns:a16="http://schemas.microsoft.com/office/drawing/2014/main" id="{EBA428DF-5CA2-4DD9-92EC-93CDA3E8B4DE}"/>
              </a:ext>
            </a:extLst>
          </p:cNvPr>
          <p:cNvSpPr>
            <a:spLocks noGrp="1"/>
          </p:cNvSpPr>
          <p:nvPr>
            <p:ph idx="1"/>
          </p:nvPr>
        </p:nvSpPr>
        <p:spPr>
          <a:xfrm>
            <a:off x="457200" y="2249487"/>
            <a:ext cx="7828359" cy="3541714"/>
          </a:xfrm>
        </p:spPr>
        <p:txBody>
          <a:bodyPr/>
          <a:lstStyle/>
          <a:p>
            <a:pPr marL="0" indent="0">
              <a:buNone/>
            </a:pPr>
            <a:r>
              <a:rPr lang="en-US" b="1" dirty="0"/>
              <a:t>Note</a:t>
            </a:r>
            <a:r>
              <a:rPr lang="en-US" dirty="0"/>
              <a:t>: the equality operator, == is a function. So are +, *, -, / and pretty much all operators. If a function is comprised only of special characters, it's considered an infix function by default. If we want to examine its type, pass it to another function or call it as a prefix function, we have to surround it in parentheses.</a:t>
            </a:r>
          </a:p>
        </p:txBody>
      </p:sp>
    </p:spTree>
    <p:extLst>
      <p:ext uri="{BB962C8B-B14F-4D97-AF65-F5344CB8AC3E}">
        <p14:creationId xmlns:p14="http://schemas.microsoft.com/office/powerpoint/2010/main" val="777277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B623-181E-49BA-91F4-1A90159624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619F70-173F-4A65-8521-68AF50080DAA}"/>
              </a:ext>
            </a:extLst>
          </p:cNvPr>
          <p:cNvSpPr>
            <a:spLocks noGrp="1"/>
          </p:cNvSpPr>
          <p:nvPr>
            <p:ph idx="1"/>
          </p:nvPr>
        </p:nvSpPr>
        <p:spPr>
          <a:xfrm>
            <a:off x="856060" y="381000"/>
            <a:ext cx="7429499" cy="6172200"/>
          </a:xfrm>
        </p:spPr>
        <p:txBody>
          <a:bodyPr>
            <a:normAutofit fontScale="85000" lnSpcReduction="20000"/>
          </a:bodyPr>
          <a:lstStyle/>
          <a:p>
            <a:pPr marL="0" indent="0">
              <a:buNone/>
            </a:pPr>
            <a:r>
              <a:rPr lang="en-US" dirty="0" err="1"/>
              <a:t>Eq</a:t>
            </a:r>
            <a:r>
              <a:rPr lang="en-US" dirty="0"/>
              <a:t> is used for types that support equality testing. The functions its members implement are == and /=. So if there's an </a:t>
            </a:r>
            <a:r>
              <a:rPr lang="en-US" dirty="0" err="1"/>
              <a:t>Eq</a:t>
            </a:r>
            <a:r>
              <a:rPr lang="en-US" dirty="0"/>
              <a:t> class constraint for a type variable in a function, it uses == or /= somewhere inside its definition. All the types we mentioned previously except for functions are part of </a:t>
            </a:r>
            <a:r>
              <a:rPr lang="en-US" dirty="0" err="1"/>
              <a:t>Eq</a:t>
            </a:r>
            <a:r>
              <a:rPr lang="en-US" dirty="0"/>
              <a:t>, so they can be tested for equality.</a:t>
            </a:r>
          </a:p>
          <a:p>
            <a:pPr marL="0" indent="0">
              <a:buNone/>
            </a:pPr>
            <a:endParaRPr lang="en-US" dirty="0"/>
          </a:p>
          <a:p>
            <a:pPr marL="0" indent="0">
              <a:buNone/>
            </a:pPr>
            <a:r>
              <a:rPr lang="it-IT" dirty="0"/>
              <a:t>prelude&gt; 5 == 5  </a:t>
            </a:r>
            <a:br>
              <a:rPr lang="it-IT" dirty="0"/>
            </a:br>
            <a:r>
              <a:rPr lang="it-IT" dirty="0"/>
              <a:t>True  </a:t>
            </a:r>
          </a:p>
          <a:p>
            <a:pPr marL="0" indent="0">
              <a:buNone/>
            </a:pPr>
            <a:r>
              <a:rPr lang="it-IT" dirty="0"/>
              <a:t>prelude&gt; 5 /= 5  </a:t>
            </a:r>
            <a:br>
              <a:rPr lang="it-IT" dirty="0"/>
            </a:br>
            <a:r>
              <a:rPr lang="it-IT" dirty="0"/>
              <a:t>False  </a:t>
            </a:r>
          </a:p>
          <a:p>
            <a:pPr marL="0" indent="0">
              <a:buNone/>
            </a:pPr>
            <a:r>
              <a:rPr lang="it-IT" dirty="0"/>
              <a:t>prelude&gt; 'a' == 'a’  </a:t>
            </a:r>
            <a:br>
              <a:rPr lang="it-IT" dirty="0"/>
            </a:br>
            <a:r>
              <a:rPr lang="it-IT" dirty="0"/>
              <a:t>True  </a:t>
            </a:r>
          </a:p>
          <a:p>
            <a:pPr marL="0" indent="0">
              <a:buNone/>
            </a:pPr>
            <a:r>
              <a:rPr lang="it-IT" dirty="0"/>
              <a:t>prelude&gt; "Ho Ho" == "Ho Ho"  </a:t>
            </a:r>
            <a:br>
              <a:rPr lang="it-IT" dirty="0"/>
            </a:br>
            <a:r>
              <a:rPr lang="it-IT" dirty="0"/>
              <a:t>True  </a:t>
            </a:r>
          </a:p>
          <a:p>
            <a:pPr marL="0" indent="0">
              <a:buNone/>
            </a:pPr>
            <a:r>
              <a:rPr lang="it-IT" dirty="0"/>
              <a:t>prelude&gt; 3.432 == 3.432  </a:t>
            </a:r>
            <a:br>
              <a:rPr lang="it-IT" dirty="0"/>
            </a:br>
            <a:r>
              <a:rPr lang="it-IT" dirty="0"/>
              <a:t>True </a:t>
            </a:r>
            <a:endParaRPr lang="en-US" dirty="0"/>
          </a:p>
        </p:txBody>
      </p:sp>
    </p:spTree>
    <p:extLst>
      <p:ext uri="{BB962C8B-B14F-4D97-AF65-F5344CB8AC3E}">
        <p14:creationId xmlns:p14="http://schemas.microsoft.com/office/powerpoint/2010/main" val="30684880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2522</TotalTime>
  <Words>2723</Words>
  <Application>Microsoft Office PowerPoint</Application>
  <PresentationFormat>On-screen Show (4:3)</PresentationFormat>
  <Paragraphs>334</Paragraphs>
  <Slides>60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Courier New</vt:lpstr>
      <vt:lpstr>Trebuchet MS</vt:lpstr>
      <vt:lpstr>Tw Cen MT</vt:lpstr>
      <vt:lpstr>Wingdings</vt:lpstr>
      <vt:lpstr>Circuit</vt:lpstr>
      <vt:lpstr>Haskell Functions</vt:lpstr>
      <vt:lpstr>Type Inference</vt:lpstr>
      <vt:lpstr>More Type Inference</vt:lpstr>
      <vt:lpstr>Function Types can be Specified</vt:lpstr>
      <vt:lpstr>More</vt:lpstr>
      <vt:lpstr>Strangeness</vt:lpstr>
      <vt:lpstr>Continued</vt:lpstr>
      <vt:lpstr>Special Note</vt:lpstr>
      <vt:lpstr>PowerPoint Presentation</vt:lpstr>
      <vt:lpstr>PowerPoint Presentation</vt:lpstr>
      <vt:lpstr>Comparing</vt:lpstr>
      <vt:lpstr>Show</vt:lpstr>
      <vt:lpstr>Read</vt:lpstr>
      <vt:lpstr>Abiguity</vt:lpstr>
      <vt:lpstr>Type Annotations (Similar to Casting)</vt:lpstr>
      <vt:lpstr>Enums</vt:lpstr>
      <vt:lpstr>Enums</vt:lpstr>
      <vt:lpstr>Bounded Members</vt:lpstr>
      <vt:lpstr>Num</vt:lpstr>
      <vt:lpstr>Integrals</vt:lpstr>
      <vt:lpstr>Floating</vt:lpstr>
      <vt:lpstr>fromIntegral</vt:lpstr>
      <vt:lpstr>Functions</vt:lpstr>
      <vt:lpstr>Pattern Matching</vt:lpstr>
      <vt:lpstr>Declaring function Type</vt:lpstr>
      <vt:lpstr>Changing the Pattern Order</vt:lpstr>
      <vt:lpstr>More about Change</vt:lpstr>
      <vt:lpstr>Factorial</vt:lpstr>
      <vt:lpstr>Couting Recursively</vt:lpstr>
      <vt:lpstr>More Recursion</vt:lpstr>
      <vt:lpstr>More Pattern Matching</vt:lpstr>
      <vt:lpstr>Acting on Vectors</vt:lpstr>
      <vt:lpstr>Fst and snd for Triples?</vt:lpstr>
      <vt:lpstr>Pattern Matching in List Comprehensions</vt:lpstr>
      <vt:lpstr>Matching with list that have &gt;= three elements</vt:lpstr>
      <vt:lpstr>Catching Nulls</vt:lpstr>
      <vt:lpstr>Pattern Matching Lengths</vt:lpstr>
      <vt:lpstr>Length’ Function UsinG Recursion</vt:lpstr>
      <vt:lpstr>Length’ “ham”</vt:lpstr>
      <vt:lpstr>SUM’ Using REcursion</vt:lpstr>
      <vt:lpstr>Guards</vt:lpstr>
      <vt:lpstr>Using Guards</vt:lpstr>
      <vt:lpstr>More about Guards</vt:lpstr>
      <vt:lpstr>Guarded Functions With More Than One Parameter</vt:lpstr>
      <vt:lpstr>Max with Guards</vt:lpstr>
      <vt:lpstr>Better BMI</vt:lpstr>
      <vt:lpstr>Even Better BMI</vt:lpstr>
      <vt:lpstr>NOte</vt:lpstr>
      <vt:lpstr>One Last Option</vt:lpstr>
      <vt:lpstr>The Where Clause</vt:lpstr>
      <vt:lpstr>Defining Functions</vt:lpstr>
      <vt:lpstr>Let Bindings</vt:lpstr>
      <vt:lpstr>Put Them Almost Anywhere</vt:lpstr>
      <vt:lpstr>Functions in Local Scope</vt:lpstr>
      <vt:lpstr>PowerPoint Presentation</vt:lpstr>
      <vt:lpstr>Binding Tuples</vt:lpstr>
      <vt:lpstr>Let Bindings in Comprehension</vt:lpstr>
      <vt:lpstr>Case Expressions</vt:lpstr>
      <vt:lpstr>Case Expression Example</vt:lpstr>
      <vt:lpstr>Case Expresions Anywhere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Functional Programming and the Haskell Language</dc:title>
  <dc:creator>Rick</dc:creator>
  <cp:lastModifiedBy>Rick Leinecker</cp:lastModifiedBy>
  <cp:revision>145</cp:revision>
  <dcterms:created xsi:type="dcterms:W3CDTF">2006-08-16T00:00:00Z</dcterms:created>
  <dcterms:modified xsi:type="dcterms:W3CDTF">2017-08-23T14:01:15Z</dcterms:modified>
</cp:coreProperties>
</file>