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31"/>
  </p:notesMasterIdLst>
  <p:sldIdLst>
    <p:sldId id="316" r:id="rId2"/>
    <p:sldId id="334" r:id="rId3"/>
    <p:sldId id="335" r:id="rId4"/>
    <p:sldId id="336" r:id="rId5"/>
    <p:sldId id="337" r:id="rId6"/>
    <p:sldId id="338" r:id="rId7"/>
    <p:sldId id="339" r:id="rId8"/>
    <p:sldId id="340" r:id="rId9"/>
    <p:sldId id="341" r:id="rId10"/>
    <p:sldId id="342" r:id="rId11"/>
    <p:sldId id="343" r:id="rId12"/>
    <p:sldId id="344" r:id="rId13"/>
    <p:sldId id="317" r:id="rId14"/>
    <p:sldId id="318" r:id="rId15"/>
    <p:sldId id="319" r:id="rId16"/>
    <p:sldId id="320" r:id="rId17"/>
    <p:sldId id="321" r:id="rId18"/>
    <p:sldId id="322" r:id="rId19"/>
    <p:sldId id="323" r:id="rId20"/>
    <p:sldId id="324" r:id="rId21"/>
    <p:sldId id="325" r:id="rId22"/>
    <p:sldId id="326" r:id="rId23"/>
    <p:sldId id="327" r:id="rId24"/>
    <p:sldId id="329" r:id="rId25"/>
    <p:sldId id="328" r:id="rId26"/>
    <p:sldId id="330" r:id="rId27"/>
    <p:sldId id="331" r:id="rId28"/>
    <p:sldId id="332" r:id="rId29"/>
    <p:sldId id="33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1AB1F-0551-4511-944A-78C8948F02B2}" type="datetimeFigureOut">
              <a:rPr lang="en-US" smtClean="0"/>
              <a:t>8/30/2017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E8B08-3DD5-4366-8DAC-B17755B4ADE8}" type="slidenum">
              <a:rPr lang="en-US" smtClean="0"/>
              <a:t>‹#›</a:t>
            </a:fld>
            <a:endParaRPr lang="en-US"/>
          </a:p>
        </p:txBody>
      </p:sp>
    </p:spTree>
    <p:extLst>
      <p:ext uri="{BB962C8B-B14F-4D97-AF65-F5344CB8AC3E}">
        <p14:creationId xmlns:p14="http://schemas.microsoft.com/office/powerpoint/2010/main" val="212816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pPr/>
              <a:t>8/30/2017</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02077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889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052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326283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809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0039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8/30/2017</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6073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8665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68780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pPr/>
              <a:t>8/30/2017</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765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09386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844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991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502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285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72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498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8/30/2017</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9024079"/>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183F-D11E-4C43-9D2C-DB402D6E618D}"/>
              </a:ext>
            </a:extLst>
          </p:cNvPr>
          <p:cNvSpPr>
            <a:spLocks noGrp="1"/>
          </p:cNvSpPr>
          <p:nvPr>
            <p:ph type="ctrTitle"/>
          </p:nvPr>
        </p:nvSpPr>
        <p:spPr/>
        <p:txBody>
          <a:bodyPr>
            <a:normAutofit/>
          </a:bodyPr>
          <a:lstStyle/>
          <a:p>
            <a:r>
              <a:rPr lang="en-US" dirty="0"/>
              <a:t>Haskell Recursion</a:t>
            </a:r>
          </a:p>
        </p:txBody>
      </p:sp>
      <p:sp>
        <p:nvSpPr>
          <p:cNvPr id="3" name="Subtitle 2">
            <a:extLst>
              <a:ext uri="{FF2B5EF4-FFF2-40B4-BE49-F238E27FC236}">
                <a16:creationId xmlns:a16="http://schemas.microsoft.com/office/drawing/2014/main" id="{FE34A6E9-002B-48CC-915D-F7B515547BA9}"/>
              </a:ext>
            </a:extLst>
          </p:cNvPr>
          <p:cNvSpPr>
            <a:spLocks noGrp="1"/>
          </p:cNvSpPr>
          <p:nvPr>
            <p:ph type="subTitle" idx="1"/>
          </p:nvPr>
        </p:nvSpPr>
        <p:spPr/>
        <p:txBody>
          <a:bodyPr>
            <a:normAutofit fontScale="62500" lnSpcReduction="20000"/>
          </a:bodyPr>
          <a:lstStyle/>
          <a:p>
            <a:r>
              <a:rPr lang="en-US" dirty="0"/>
              <a:t>University of Central Florida</a:t>
            </a:r>
          </a:p>
          <a:p>
            <a:r>
              <a:rPr lang="en-US" dirty="0"/>
              <a:t>COP 4020</a:t>
            </a:r>
          </a:p>
          <a:p>
            <a:r>
              <a:rPr lang="en-US" dirty="0"/>
              <a:t>Rick Leinecker</a:t>
            </a:r>
          </a:p>
          <a:p>
            <a:endParaRPr lang="en-US" dirty="0"/>
          </a:p>
          <a:p>
            <a:r>
              <a:rPr lang="en-US" dirty="0"/>
              <a:t>Parts of these slides based on http://learnyouahaskell.com</a:t>
            </a:r>
          </a:p>
        </p:txBody>
      </p:sp>
    </p:spTree>
    <p:extLst>
      <p:ext uri="{BB962C8B-B14F-4D97-AF65-F5344CB8AC3E}">
        <p14:creationId xmlns:p14="http://schemas.microsoft.com/office/powerpoint/2010/main" val="128674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C9F0-8775-49B9-82A4-EAAD1C6BA9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F66415-2C96-4590-8B5F-22D40F5CB2C2}"/>
              </a:ext>
            </a:extLst>
          </p:cNvPr>
          <p:cNvSpPr>
            <a:spLocks noGrp="1"/>
          </p:cNvSpPr>
          <p:nvPr>
            <p:ph idx="1"/>
          </p:nvPr>
        </p:nvSpPr>
        <p:spPr>
          <a:xfrm>
            <a:off x="856060" y="2249486"/>
            <a:ext cx="7429499" cy="4151313"/>
          </a:xfrm>
        </p:spPr>
        <p:txBody>
          <a:bodyPr/>
          <a:lstStyle/>
          <a:p>
            <a:pPr marL="0" indent="0">
              <a:buNone/>
            </a:pPr>
            <a:r>
              <a:rPr lang="en-US" dirty="0" err="1"/>
              <a:t>evenFib</a:t>
            </a:r>
            <a:r>
              <a:rPr lang="en-US" dirty="0"/>
              <a:t> n = go n 1 2</a:t>
            </a:r>
          </a:p>
          <a:p>
            <a:pPr marL="0" indent="0">
              <a:buNone/>
            </a:pPr>
            <a:r>
              <a:rPr lang="en-US" dirty="0"/>
              <a:t>    where </a:t>
            </a:r>
          </a:p>
          <a:p>
            <a:pPr marL="0" indent="0">
              <a:buNone/>
            </a:pPr>
            <a:r>
              <a:rPr lang="en-US" dirty="0"/>
              <a:t>    go n f s</a:t>
            </a:r>
          </a:p>
          <a:p>
            <a:pPr marL="0" indent="0">
              <a:buNone/>
            </a:pPr>
            <a:r>
              <a:rPr lang="en-US" dirty="0"/>
              <a:t>      | (</a:t>
            </a:r>
            <a:r>
              <a:rPr lang="en-US" dirty="0" err="1"/>
              <a:t>f+s</a:t>
            </a:r>
            <a:r>
              <a:rPr lang="en-US" dirty="0"/>
              <a:t>) &gt; n = []</a:t>
            </a:r>
          </a:p>
          <a:p>
            <a:pPr marL="0" indent="0">
              <a:buNone/>
            </a:pPr>
            <a:r>
              <a:rPr lang="en-US" dirty="0"/>
              <a:t>      | otherwise = if (</a:t>
            </a:r>
            <a:r>
              <a:rPr lang="en-US" dirty="0" err="1"/>
              <a:t>f+s</a:t>
            </a:r>
            <a:r>
              <a:rPr lang="en-US" dirty="0"/>
              <a:t>) `mod` 2 == 0 then (</a:t>
            </a:r>
            <a:r>
              <a:rPr lang="en-US" dirty="0" err="1"/>
              <a:t>f+s</a:t>
            </a:r>
            <a:r>
              <a:rPr lang="en-US" dirty="0"/>
              <a:t>) : go n s (</a:t>
            </a:r>
            <a:r>
              <a:rPr lang="en-US" dirty="0" err="1"/>
              <a:t>f+s</a:t>
            </a:r>
            <a:r>
              <a:rPr lang="en-US" dirty="0"/>
              <a:t>) else go n s (</a:t>
            </a:r>
            <a:r>
              <a:rPr lang="en-US" dirty="0" err="1"/>
              <a:t>f+s</a:t>
            </a:r>
            <a:r>
              <a:rPr lang="en-US" dirty="0"/>
              <a:t>)</a:t>
            </a:r>
          </a:p>
          <a:p>
            <a:pPr marL="0" indent="0">
              <a:buNone/>
            </a:pPr>
            <a:endParaRPr lang="en-US" dirty="0"/>
          </a:p>
        </p:txBody>
      </p:sp>
    </p:spTree>
    <p:extLst>
      <p:ext uri="{BB962C8B-B14F-4D97-AF65-F5344CB8AC3E}">
        <p14:creationId xmlns:p14="http://schemas.microsoft.com/office/powerpoint/2010/main" val="288814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270E-92D7-46A2-A8C0-591FB9D10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FA2562-E80B-4E95-A049-DA95289A22A0}"/>
              </a:ext>
            </a:extLst>
          </p:cNvPr>
          <p:cNvSpPr>
            <a:spLocks noGrp="1"/>
          </p:cNvSpPr>
          <p:nvPr>
            <p:ph idx="1"/>
          </p:nvPr>
        </p:nvSpPr>
        <p:spPr/>
        <p:txBody>
          <a:bodyPr/>
          <a:lstStyle/>
          <a:p>
            <a:r>
              <a:rPr lang="en-US" dirty="0"/>
              <a:t>A palindromic number reads the same both ways. The largest palindrome made from the product of two 2-digit numbers is 9009 = 91 × 99.</a:t>
            </a:r>
          </a:p>
          <a:p>
            <a:r>
              <a:rPr lang="en-US" dirty="0"/>
              <a:t>Find the largest palindrome made from the product of two 3-digit numbers.</a:t>
            </a:r>
          </a:p>
          <a:p>
            <a:endParaRPr lang="en-US" dirty="0"/>
          </a:p>
        </p:txBody>
      </p:sp>
    </p:spTree>
    <p:extLst>
      <p:ext uri="{BB962C8B-B14F-4D97-AF65-F5344CB8AC3E}">
        <p14:creationId xmlns:p14="http://schemas.microsoft.com/office/powerpoint/2010/main" val="258239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2BF1-C309-4B23-8909-3B24407447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16D909-8074-4DBE-9392-1B86B10E6312}"/>
              </a:ext>
            </a:extLst>
          </p:cNvPr>
          <p:cNvSpPr>
            <a:spLocks noGrp="1"/>
          </p:cNvSpPr>
          <p:nvPr>
            <p:ph idx="1"/>
          </p:nvPr>
        </p:nvSpPr>
        <p:spPr/>
        <p:txBody>
          <a:bodyPr/>
          <a:lstStyle/>
          <a:p>
            <a:pPr marL="0" indent="0">
              <a:buNone/>
            </a:pPr>
            <a:r>
              <a:rPr lang="en-US" sz="3200" dirty="0"/>
              <a:t>Add 1 to all members of a list</a:t>
            </a:r>
          </a:p>
          <a:p>
            <a:pPr marL="0" indent="0">
              <a:buNone/>
            </a:pPr>
            <a:endParaRPr lang="en-US" dirty="0"/>
          </a:p>
        </p:txBody>
      </p:sp>
    </p:spTree>
    <p:extLst>
      <p:ext uri="{BB962C8B-B14F-4D97-AF65-F5344CB8AC3E}">
        <p14:creationId xmlns:p14="http://schemas.microsoft.com/office/powerpoint/2010/main" val="41583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3855"/>
            <a:ext cx="7429499" cy="1478570"/>
          </a:xfrm>
        </p:spPr>
        <p:txBody>
          <a:bodyPr/>
          <a:lstStyle/>
          <a:p>
            <a:r>
              <a:rPr lang="en-US" dirty="0"/>
              <a:t>First Recursive Example (Yeah, Right)</a:t>
            </a:r>
          </a:p>
        </p:txBody>
      </p:sp>
      <p:sp>
        <p:nvSpPr>
          <p:cNvPr id="3" name="Content Placeholder 2"/>
          <p:cNvSpPr>
            <a:spLocks noGrp="1"/>
          </p:cNvSpPr>
          <p:nvPr>
            <p:ph idx="1"/>
          </p:nvPr>
        </p:nvSpPr>
        <p:spPr>
          <a:xfrm>
            <a:off x="856060" y="1295400"/>
            <a:ext cx="7429499" cy="5333999"/>
          </a:xfrm>
        </p:spPr>
        <p:txBody>
          <a:bodyPr>
            <a:normAutofit/>
          </a:bodyPr>
          <a:lstStyle/>
          <a:p>
            <a:pPr marL="0" indent="0">
              <a:buNone/>
            </a:pPr>
            <a:r>
              <a:rPr lang="en-US" dirty="0"/>
              <a:t>maximum' [] = error "maximum of empty list"  </a:t>
            </a:r>
          </a:p>
          <a:p>
            <a:pPr marL="0" indent="0">
              <a:buNone/>
            </a:pPr>
            <a:r>
              <a:rPr lang="en-US" dirty="0"/>
              <a:t>maximum' [x] = x  </a:t>
            </a:r>
          </a:p>
          <a:p>
            <a:pPr marL="0" indent="0">
              <a:buNone/>
            </a:pPr>
            <a:r>
              <a:rPr lang="en-US" dirty="0"/>
              <a:t>maximum' (</a:t>
            </a:r>
            <a:r>
              <a:rPr lang="en-US" dirty="0" err="1"/>
              <a:t>x:xs</a:t>
            </a:r>
            <a:r>
              <a:rPr lang="en-US" dirty="0"/>
              <a:t>)   </a:t>
            </a:r>
          </a:p>
          <a:p>
            <a:pPr marL="0" indent="0">
              <a:buNone/>
            </a:pPr>
            <a:r>
              <a:rPr lang="en-US" dirty="0"/>
              <a:t>    | x &gt; </a:t>
            </a:r>
            <a:r>
              <a:rPr lang="en-US" dirty="0" err="1"/>
              <a:t>maxTail</a:t>
            </a:r>
            <a:r>
              <a:rPr lang="en-US" dirty="0"/>
              <a:t> = x  </a:t>
            </a:r>
          </a:p>
          <a:p>
            <a:pPr marL="0" indent="0">
              <a:buNone/>
            </a:pPr>
            <a:r>
              <a:rPr lang="en-US" dirty="0"/>
              <a:t>    | otherwise = </a:t>
            </a:r>
            <a:r>
              <a:rPr lang="en-US" dirty="0" err="1"/>
              <a:t>maxTail</a:t>
            </a:r>
            <a:r>
              <a:rPr lang="en-US" dirty="0"/>
              <a:t>  </a:t>
            </a:r>
          </a:p>
          <a:p>
            <a:pPr marL="0" indent="0">
              <a:buNone/>
            </a:pPr>
            <a:r>
              <a:rPr lang="en-US" dirty="0"/>
              <a:t>    where </a:t>
            </a:r>
            <a:r>
              <a:rPr lang="en-US" dirty="0" err="1"/>
              <a:t>maxTail</a:t>
            </a:r>
            <a:r>
              <a:rPr lang="en-US" dirty="0"/>
              <a:t> = maximum' </a:t>
            </a:r>
            <a:r>
              <a:rPr lang="en-US" dirty="0" err="1"/>
              <a:t>xs</a:t>
            </a:r>
            <a:endParaRPr lang="en-US" dirty="0"/>
          </a:p>
          <a:p>
            <a:pPr marL="0" indent="0">
              <a:buNone/>
            </a:pPr>
            <a:endParaRPr lang="en-US" dirty="0"/>
          </a:p>
          <a:p>
            <a:pPr marL="0" indent="0">
              <a:buNone/>
            </a:pPr>
            <a:r>
              <a:rPr lang="en-US" dirty="0"/>
              <a:t>The function will continue making recursive calls until it gets </a:t>
            </a:r>
            <a:r>
              <a:rPr lang="en-US" dirty="0" err="1"/>
              <a:t>tl</a:t>
            </a:r>
            <a:r>
              <a:rPr lang="en-US" dirty="0"/>
              <a:t> length of 1 before making any decisions.</a:t>
            </a:r>
          </a:p>
        </p:txBody>
      </p:sp>
    </p:spTree>
    <p:extLst>
      <p:ext uri="{BB962C8B-B14F-4D97-AF65-F5344CB8AC3E}">
        <p14:creationId xmlns:p14="http://schemas.microsoft.com/office/powerpoint/2010/main" val="242277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551" y="-76200"/>
            <a:ext cx="7429499" cy="1478570"/>
          </a:xfrm>
        </p:spPr>
        <p:txBody>
          <a:bodyPr/>
          <a:lstStyle/>
          <a:p>
            <a:r>
              <a:rPr lang="en-US" dirty="0"/>
              <a:t>Maximum’ Analysis</a:t>
            </a:r>
          </a:p>
        </p:txBody>
      </p:sp>
      <p:sp>
        <p:nvSpPr>
          <p:cNvPr id="3" name="Content Placeholder 2"/>
          <p:cNvSpPr>
            <a:spLocks noGrp="1"/>
          </p:cNvSpPr>
          <p:nvPr>
            <p:ph idx="1"/>
          </p:nvPr>
        </p:nvSpPr>
        <p:spPr>
          <a:xfrm>
            <a:off x="869915" y="1524000"/>
            <a:ext cx="7429499" cy="4648200"/>
          </a:xfrm>
        </p:spPr>
        <p:txBody>
          <a:bodyPr/>
          <a:lstStyle/>
          <a:p>
            <a:r>
              <a:rPr lang="en-US" dirty="0"/>
              <a:t>The where binding continues to make recursive calls</a:t>
            </a:r>
          </a:p>
          <a:p>
            <a:pPr marL="0" indent="0">
              <a:buNone/>
            </a:pPr>
            <a:r>
              <a:rPr lang="en-US" dirty="0"/>
              <a:t>maximum’ [1,2,3,6,9,4]</a:t>
            </a:r>
          </a:p>
          <a:p>
            <a:pPr marL="0" indent="0">
              <a:buNone/>
            </a:pPr>
            <a:r>
              <a:rPr lang="en-US" dirty="0"/>
              <a:t>where </a:t>
            </a:r>
            <a:r>
              <a:rPr lang="en-US" dirty="0" err="1"/>
              <a:t>maxTail</a:t>
            </a:r>
            <a:r>
              <a:rPr lang="en-US" dirty="0"/>
              <a:t> = maximum’ [2,3,6,9,4]</a:t>
            </a:r>
          </a:p>
          <a:p>
            <a:pPr marL="0" indent="0">
              <a:buNone/>
            </a:pPr>
            <a:r>
              <a:rPr lang="en-US" dirty="0"/>
              <a:t>where </a:t>
            </a:r>
            <a:r>
              <a:rPr lang="en-US" dirty="0" err="1"/>
              <a:t>maxTail</a:t>
            </a:r>
            <a:r>
              <a:rPr lang="en-US" dirty="0"/>
              <a:t> = maximum’ [3,6,9,4]</a:t>
            </a:r>
          </a:p>
          <a:p>
            <a:pPr marL="0" indent="0">
              <a:buNone/>
            </a:pPr>
            <a:r>
              <a:rPr lang="en-US" dirty="0"/>
              <a:t>where </a:t>
            </a:r>
            <a:r>
              <a:rPr lang="en-US" dirty="0" err="1"/>
              <a:t>maxTail</a:t>
            </a:r>
            <a:r>
              <a:rPr lang="en-US" dirty="0"/>
              <a:t> = maximum’ [6,9,4]</a:t>
            </a:r>
          </a:p>
          <a:p>
            <a:pPr marL="0" indent="0">
              <a:buNone/>
            </a:pPr>
            <a:r>
              <a:rPr lang="en-US" dirty="0"/>
              <a:t>where </a:t>
            </a:r>
            <a:r>
              <a:rPr lang="en-US" dirty="0" err="1"/>
              <a:t>maxTail</a:t>
            </a:r>
            <a:r>
              <a:rPr lang="en-US" dirty="0"/>
              <a:t> = maximum’ [9,4]</a:t>
            </a:r>
          </a:p>
          <a:p>
            <a:pPr marL="0" indent="0">
              <a:buNone/>
            </a:pPr>
            <a:r>
              <a:rPr lang="en-US" dirty="0"/>
              <a:t>--Pattern matching catches the following</a:t>
            </a:r>
          </a:p>
          <a:p>
            <a:pPr marL="0" indent="0">
              <a:buNone/>
            </a:pPr>
            <a:r>
              <a:rPr lang="en-US" dirty="0"/>
              <a:t>minimum’ [x] = 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974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29499" cy="1478570"/>
          </a:xfrm>
        </p:spPr>
        <p:txBody>
          <a:bodyPr/>
          <a:lstStyle/>
          <a:p>
            <a:r>
              <a:rPr lang="en-US" dirty="0"/>
              <a:t>Now Decisions Are made</a:t>
            </a:r>
          </a:p>
        </p:txBody>
      </p:sp>
      <p:sp>
        <p:nvSpPr>
          <p:cNvPr id="3" name="Content Placeholder 2"/>
          <p:cNvSpPr>
            <a:spLocks noGrp="1"/>
          </p:cNvSpPr>
          <p:nvPr>
            <p:ph idx="1"/>
          </p:nvPr>
        </p:nvSpPr>
        <p:spPr>
          <a:xfrm>
            <a:off x="856060" y="1066800"/>
            <a:ext cx="7429499" cy="5562600"/>
          </a:xfrm>
        </p:spPr>
        <p:txBody>
          <a:bodyPr>
            <a:normAutofit/>
          </a:bodyPr>
          <a:lstStyle/>
          <a:p>
            <a:pPr marL="0" indent="0">
              <a:buNone/>
            </a:pPr>
            <a:r>
              <a:rPr lang="en-US" dirty="0"/>
              <a:t> | 9 &gt; 4 == 9</a:t>
            </a:r>
            <a:br>
              <a:rPr lang="en-US" dirty="0"/>
            </a:br>
            <a:r>
              <a:rPr lang="en-US" dirty="0"/>
              <a:t> | otherwise = 4</a:t>
            </a:r>
          </a:p>
          <a:p>
            <a:pPr marL="0" indent="0">
              <a:buNone/>
            </a:pPr>
            <a:r>
              <a:rPr lang="en-US" dirty="0"/>
              <a:t> | 6 &gt; 9 == 6</a:t>
            </a:r>
            <a:br>
              <a:rPr lang="en-US" dirty="0"/>
            </a:br>
            <a:r>
              <a:rPr lang="en-US" dirty="0"/>
              <a:t> | otherwise = 9</a:t>
            </a:r>
          </a:p>
          <a:p>
            <a:pPr marL="0" indent="0">
              <a:buNone/>
            </a:pPr>
            <a:r>
              <a:rPr lang="en-US" dirty="0"/>
              <a:t> | 3 &gt; 9 == 3</a:t>
            </a:r>
            <a:br>
              <a:rPr lang="en-US" dirty="0"/>
            </a:br>
            <a:r>
              <a:rPr lang="en-US" dirty="0"/>
              <a:t> | otherwise = 9</a:t>
            </a:r>
          </a:p>
          <a:p>
            <a:pPr marL="0" indent="0">
              <a:buNone/>
            </a:pPr>
            <a:r>
              <a:rPr lang="en-US" dirty="0"/>
              <a:t> | 2 &gt; 9 == 2</a:t>
            </a:r>
            <a:br>
              <a:rPr lang="en-US" dirty="0"/>
            </a:br>
            <a:r>
              <a:rPr lang="en-US" dirty="0"/>
              <a:t> | otherwise = 9</a:t>
            </a:r>
          </a:p>
          <a:p>
            <a:pPr marL="0" indent="0">
              <a:buNone/>
            </a:pPr>
            <a:r>
              <a:rPr lang="en-US" dirty="0"/>
              <a:t> | 1 &gt; </a:t>
            </a:r>
            <a:r>
              <a:rPr lang="en-US"/>
              <a:t>9 == </a:t>
            </a:r>
            <a:r>
              <a:rPr lang="en-US" dirty="0"/>
              <a:t>1</a:t>
            </a:r>
            <a:br>
              <a:rPr lang="en-US" dirty="0"/>
            </a:br>
            <a:r>
              <a:rPr lang="en-US" dirty="0"/>
              <a:t> | otherwise = 9</a:t>
            </a:r>
          </a:p>
        </p:txBody>
      </p:sp>
    </p:spTree>
    <p:extLst>
      <p:ext uri="{BB962C8B-B14F-4D97-AF65-F5344CB8AC3E}">
        <p14:creationId xmlns:p14="http://schemas.microsoft.com/office/powerpoint/2010/main" val="3295256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Perspective</a:t>
            </a:r>
          </a:p>
        </p:txBody>
      </p:sp>
      <p:sp>
        <p:nvSpPr>
          <p:cNvPr id="3" name="Content Placeholder 2"/>
          <p:cNvSpPr>
            <a:spLocks noGrp="1"/>
          </p:cNvSpPr>
          <p:nvPr>
            <p:ph idx="1"/>
          </p:nvPr>
        </p:nvSpPr>
        <p:spPr>
          <a:xfrm>
            <a:off x="0" y="2249487"/>
            <a:ext cx="8915400" cy="3541714"/>
          </a:xfrm>
        </p:spPr>
        <p:txBody>
          <a:bodyPr/>
          <a:lstStyle/>
          <a:p>
            <a:pPr marL="0" indent="0">
              <a:buNone/>
            </a:pPr>
            <a:r>
              <a:rPr lang="en-US" dirty="0"/>
              <a:t>maximum’ [1,2,3,6,9,4] =</a:t>
            </a:r>
          </a:p>
          <a:p>
            <a:pPr marL="0" indent="0">
              <a:buNone/>
            </a:pPr>
            <a:r>
              <a:rPr lang="en-US" dirty="0"/>
              <a:t>max 1 (  maximum’ [2,3,6,9,4] =</a:t>
            </a:r>
          </a:p>
          <a:p>
            <a:pPr marL="0" indent="0">
              <a:buNone/>
            </a:pPr>
            <a:r>
              <a:rPr lang="en-US" dirty="0"/>
              <a:t>               max 2 ( maximum’ [3,6,9,4] =</a:t>
            </a:r>
          </a:p>
          <a:p>
            <a:pPr marL="0" indent="0">
              <a:buNone/>
            </a:pPr>
            <a:r>
              <a:rPr lang="en-US" dirty="0"/>
              <a:t>                    max 3 ( maximum’ [6,9,4] =</a:t>
            </a:r>
          </a:p>
          <a:p>
            <a:pPr marL="0" indent="0">
              <a:buNone/>
            </a:pPr>
            <a:r>
              <a:rPr lang="en-US" dirty="0"/>
              <a:t>                             max 6 ( maximum’ [9,4] =</a:t>
            </a:r>
          </a:p>
          <a:p>
            <a:pPr marL="0" indent="0">
              <a:buNone/>
            </a:pPr>
            <a:r>
              <a:rPr lang="en-US" dirty="0"/>
              <a:t>                                 max 9 ( maximum’ [4] = 4 ) ) ) ) )</a:t>
            </a:r>
          </a:p>
        </p:txBody>
      </p:sp>
    </p:spTree>
    <p:extLst>
      <p:ext uri="{BB962C8B-B14F-4D97-AF65-F5344CB8AC3E}">
        <p14:creationId xmlns:p14="http://schemas.microsoft.com/office/powerpoint/2010/main" val="43749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Replicate’</a:t>
            </a:r>
          </a:p>
        </p:txBody>
      </p:sp>
      <p:sp>
        <p:nvSpPr>
          <p:cNvPr id="3" name="Content Placeholder 2"/>
          <p:cNvSpPr>
            <a:spLocks noGrp="1"/>
          </p:cNvSpPr>
          <p:nvPr>
            <p:ph idx="1"/>
          </p:nvPr>
        </p:nvSpPr>
        <p:spPr>
          <a:xfrm>
            <a:off x="856060" y="2249486"/>
            <a:ext cx="7429499" cy="4303713"/>
          </a:xfrm>
        </p:spPr>
        <p:txBody>
          <a:bodyPr>
            <a:normAutofit lnSpcReduction="10000"/>
          </a:bodyPr>
          <a:lstStyle/>
          <a:p>
            <a:pPr marL="0" indent="0" fontAlgn="base">
              <a:buNone/>
            </a:pPr>
            <a:r>
              <a:rPr lang="pt-BR" dirty="0"/>
              <a:t>replicate' n x  </a:t>
            </a:r>
          </a:p>
          <a:p>
            <a:pPr marL="0" indent="0" fontAlgn="base">
              <a:buNone/>
            </a:pPr>
            <a:r>
              <a:rPr lang="pt-BR" dirty="0"/>
              <a:t>    | n &lt;= 0    = []  </a:t>
            </a:r>
          </a:p>
          <a:p>
            <a:pPr marL="0" indent="0" fontAlgn="base">
              <a:buNone/>
            </a:pPr>
            <a:r>
              <a:rPr lang="pt-BR" dirty="0"/>
              <a:t>    | otherwise = x:replicate' (n-1) x</a:t>
            </a:r>
          </a:p>
          <a:p>
            <a:pPr marL="0" indent="0" fontAlgn="base">
              <a:buNone/>
            </a:pPr>
            <a:endParaRPr lang="pt-BR" dirty="0"/>
          </a:p>
          <a:p>
            <a:pPr marL="0" indent="0">
              <a:buNone/>
            </a:pPr>
            <a:r>
              <a:rPr lang="en-US" b="1" dirty="0"/>
              <a:t>Main&gt;</a:t>
            </a:r>
            <a:r>
              <a:rPr lang="en-US" dirty="0"/>
              <a:t> replicate 3 5</a:t>
            </a:r>
          </a:p>
          <a:p>
            <a:pPr marL="0" indent="0">
              <a:buNone/>
            </a:pPr>
            <a:r>
              <a:rPr lang="en-US" dirty="0"/>
              <a:t>[5,5,5]</a:t>
            </a:r>
          </a:p>
          <a:p>
            <a:pPr marL="0" indent="0">
              <a:buNone/>
            </a:pPr>
            <a:r>
              <a:rPr lang="en-US" b="1" dirty="0"/>
              <a:t>Main&gt;</a:t>
            </a:r>
            <a:r>
              <a:rPr lang="en-US" dirty="0"/>
              <a:t> replicate 3 "Test"</a:t>
            </a:r>
          </a:p>
          <a:p>
            <a:pPr marL="0" indent="0">
              <a:buNone/>
            </a:pPr>
            <a:r>
              <a:rPr lang="en-US" dirty="0"/>
              <a:t>["</a:t>
            </a:r>
            <a:r>
              <a:rPr lang="en-US" dirty="0" err="1"/>
              <a:t>Test","Test","Test</a:t>
            </a:r>
            <a:r>
              <a:rPr lang="en-US" dirty="0"/>
              <a:t>"]</a:t>
            </a:r>
          </a:p>
          <a:p>
            <a:pPr marL="0" indent="0">
              <a:buNone/>
            </a:pPr>
            <a:endParaRPr lang="en-US" dirty="0"/>
          </a:p>
        </p:txBody>
      </p:sp>
    </p:spTree>
    <p:extLst>
      <p:ext uri="{BB962C8B-B14F-4D97-AF65-F5344CB8AC3E}">
        <p14:creationId xmlns:p14="http://schemas.microsoft.com/office/powerpoint/2010/main" val="194924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Replicate’</a:t>
            </a:r>
          </a:p>
        </p:txBody>
      </p:sp>
      <p:sp>
        <p:nvSpPr>
          <p:cNvPr id="3" name="Content Placeholder 2"/>
          <p:cNvSpPr>
            <a:spLocks noGrp="1"/>
          </p:cNvSpPr>
          <p:nvPr>
            <p:ph idx="1"/>
          </p:nvPr>
        </p:nvSpPr>
        <p:spPr/>
        <p:txBody>
          <a:bodyPr/>
          <a:lstStyle/>
          <a:p>
            <a:r>
              <a:rPr lang="en-US" dirty="0"/>
              <a:t>We used guards here instead of patterns because we're testing for a </a:t>
            </a:r>
            <a:r>
              <a:rPr lang="en-US" dirty="0" err="1"/>
              <a:t>boolean</a:t>
            </a:r>
            <a:r>
              <a:rPr lang="en-US" dirty="0"/>
              <a:t> condition. If </a:t>
            </a:r>
            <a:r>
              <a:rPr lang="en-US" b="1" dirty="0"/>
              <a:t>n</a:t>
            </a:r>
            <a:r>
              <a:rPr lang="en-US" dirty="0"/>
              <a:t> is less than or equal to 0, return an empty list. Otherwise return a list that has </a:t>
            </a:r>
            <a:r>
              <a:rPr lang="en-US" b="1" dirty="0"/>
              <a:t>x</a:t>
            </a:r>
            <a:r>
              <a:rPr lang="en-US" dirty="0"/>
              <a:t> as the first element and then </a:t>
            </a:r>
            <a:r>
              <a:rPr lang="en-US" b="1" dirty="0"/>
              <a:t>x</a:t>
            </a:r>
            <a:r>
              <a:rPr lang="en-US" dirty="0"/>
              <a:t> replicated n-1 times as the tail. Eventually, the </a:t>
            </a:r>
            <a:r>
              <a:rPr lang="en-US" b="1" dirty="0"/>
              <a:t>(n-1)</a:t>
            </a:r>
            <a:r>
              <a:rPr lang="en-US" dirty="0"/>
              <a:t> part will cause our function to reach the edge condition.</a:t>
            </a:r>
          </a:p>
        </p:txBody>
      </p:sp>
    </p:spTree>
    <p:extLst>
      <p:ext uri="{BB962C8B-B14F-4D97-AF65-F5344CB8AC3E}">
        <p14:creationId xmlns:p14="http://schemas.microsoft.com/office/powerpoint/2010/main" val="271270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t>
            </a:r>
          </a:p>
        </p:txBody>
      </p:sp>
      <p:sp>
        <p:nvSpPr>
          <p:cNvPr id="3" name="Content Placeholder 2"/>
          <p:cNvSpPr>
            <a:spLocks noGrp="1"/>
          </p:cNvSpPr>
          <p:nvPr>
            <p:ph idx="1"/>
          </p:nvPr>
        </p:nvSpPr>
        <p:spPr/>
        <p:txBody>
          <a:bodyPr/>
          <a:lstStyle/>
          <a:p>
            <a:r>
              <a:rPr lang="en-US" dirty="0"/>
              <a:t>Next up, we'll implement take. It takes a certain number of elements from a list. For instance, take 3 [5,4,3,2,1] will return [5,4,3]. If we try to take 0 or less elements from a list, we get an empty list. Also if we try to take anything from an empty list, we get an empty list. Notice that those are two edge conditions right there.</a:t>
            </a:r>
          </a:p>
        </p:txBody>
      </p:sp>
    </p:spTree>
    <p:extLst>
      <p:ext uri="{BB962C8B-B14F-4D97-AF65-F5344CB8AC3E}">
        <p14:creationId xmlns:p14="http://schemas.microsoft.com/office/powerpoint/2010/main" val="111787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64F5-B9DA-4971-B006-301852CA0CD2}"/>
              </a:ext>
            </a:extLst>
          </p:cNvPr>
          <p:cNvSpPr>
            <a:spLocks noGrp="1"/>
          </p:cNvSpPr>
          <p:nvPr>
            <p:ph type="title"/>
          </p:nvPr>
        </p:nvSpPr>
        <p:spPr/>
        <p:txBody>
          <a:bodyPr/>
          <a:lstStyle/>
          <a:p>
            <a:r>
              <a:rPr lang="en-US" dirty="0"/>
              <a:t>First some review functions</a:t>
            </a:r>
          </a:p>
        </p:txBody>
      </p:sp>
      <p:sp>
        <p:nvSpPr>
          <p:cNvPr id="3" name="Content Placeholder 2">
            <a:extLst>
              <a:ext uri="{FF2B5EF4-FFF2-40B4-BE49-F238E27FC236}">
                <a16:creationId xmlns:a16="http://schemas.microsoft.com/office/drawing/2014/main" id="{DE4182AD-EF38-47F3-932A-76F5F3259624}"/>
              </a:ext>
            </a:extLst>
          </p:cNvPr>
          <p:cNvSpPr>
            <a:spLocks noGrp="1"/>
          </p:cNvSpPr>
          <p:nvPr>
            <p:ph idx="1"/>
          </p:nvPr>
        </p:nvSpPr>
        <p:spPr/>
        <p:txBody>
          <a:bodyPr/>
          <a:lstStyle/>
          <a:p>
            <a:pPr marL="0" indent="0">
              <a:buNone/>
            </a:pPr>
            <a:r>
              <a:rPr lang="en-US" sz="3200" dirty="0"/>
              <a:t>scale </a:t>
            </a:r>
            <a:r>
              <a:rPr lang="en-US" sz="3200" dirty="0">
                <a:sym typeface="Wingdings" panose="05000000000000000000" pitchFamily="2" charset="2"/>
              </a:rPr>
              <a:t></a:t>
            </a:r>
            <a:r>
              <a:rPr lang="en-US" sz="3200" dirty="0"/>
              <a:t> scale a single number by a factor</a:t>
            </a:r>
          </a:p>
          <a:p>
            <a:pPr marL="0" indent="0">
              <a:buNone/>
            </a:pPr>
            <a:endParaRPr lang="en-US" dirty="0"/>
          </a:p>
        </p:txBody>
      </p:sp>
    </p:spTree>
    <p:extLst>
      <p:ext uri="{BB962C8B-B14F-4D97-AF65-F5344CB8AC3E}">
        <p14:creationId xmlns:p14="http://schemas.microsoft.com/office/powerpoint/2010/main" val="13033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implementation</a:t>
            </a:r>
          </a:p>
        </p:txBody>
      </p:sp>
      <p:sp>
        <p:nvSpPr>
          <p:cNvPr id="3" name="Content Placeholder 2"/>
          <p:cNvSpPr>
            <a:spLocks noGrp="1"/>
          </p:cNvSpPr>
          <p:nvPr>
            <p:ph idx="1"/>
          </p:nvPr>
        </p:nvSpPr>
        <p:spPr/>
        <p:txBody>
          <a:bodyPr/>
          <a:lstStyle/>
          <a:p>
            <a:pPr marL="0" indent="0">
              <a:buNone/>
            </a:pPr>
            <a:r>
              <a:rPr lang="en-US" dirty="0"/>
              <a:t>take' n _  </a:t>
            </a:r>
          </a:p>
          <a:p>
            <a:pPr marL="0" indent="0">
              <a:buNone/>
            </a:pPr>
            <a:r>
              <a:rPr lang="en-US" dirty="0"/>
              <a:t>      | n &lt;= 0   = []  </a:t>
            </a:r>
          </a:p>
          <a:p>
            <a:pPr marL="0" indent="0">
              <a:buNone/>
            </a:pPr>
            <a:r>
              <a:rPr lang="en-US" dirty="0"/>
              <a:t>take' _ []     = []  </a:t>
            </a:r>
          </a:p>
          <a:p>
            <a:pPr marL="0" indent="0">
              <a:buNone/>
            </a:pPr>
            <a:r>
              <a:rPr lang="en-US" dirty="0"/>
              <a:t>take' n (</a:t>
            </a:r>
            <a:r>
              <a:rPr lang="en-US" dirty="0" err="1"/>
              <a:t>x:xs</a:t>
            </a:r>
            <a:r>
              <a:rPr lang="en-US" dirty="0"/>
              <a:t>) = x : take' (n-1) </a:t>
            </a:r>
            <a:r>
              <a:rPr lang="en-US" dirty="0" err="1"/>
              <a:t>xs</a:t>
            </a:r>
            <a:r>
              <a:rPr lang="en-US" dirty="0"/>
              <a:t> </a:t>
            </a:r>
          </a:p>
        </p:txBody>
      </p:sp>
    </p:spTree>
    <p:extLst>
      <p:ext uri="{BB962C8B-B14F-4D97-AF65-F5344CB8AC3E}">
        <p14:creationId xmlns:p14="http://schemas.microsoft.com/office/powerpoint/2010/main" val="717996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987" y="0"/>
            <a:ext cx="7429499" cy="1478570"/>
          </a:xfrm>
        </p:spPr>
        <p:txBody>
          <a:bodyPr/>
          <a:lstStyle/>
          <a:p>
            <a:r>
              <a:rPr lang="en-US" dirty="0"/>
              <a:t>About Take’</a:t>
            </a:r>
          </a:p>
        </p:txBody>
      </p:sp>
      <p:sp>
        <p:nvSpPr>
          <p:cNvPr id="3" name="Content Placeholder 2"/>
          <p:cNvSpPr>
            <a:spLocks noGrp="1"/>
          </p:cNvSpPr>
          <p:nvPr>
            <p:ph idx="1"/>
          </p:nvPr>
        </p:nvSpPr>
        <p:spPr>
          <a:xfrm>
            <a:off x="304800" y="1066800"/>
            <a:ext cx="8610600" cy="5410199"/>
          </a:xfrm>
        </p:spPr>
        <p:txBody>
          <a:bodyPr>
            <a:normAutofit/>
          </a:bodyPr>
          <a:lstStyle/>
          <a:p>
            <a:r>
              <a:rPr lang="en-US" dirty="0"/>
              <a:t>The first pattern specifies that if we try to take a 0 or negative number of elements, we get an empty list. Notice that we're using _ to match the list because we don't really care what it is in this case. Also notice that we use a guard, but without an otherwise part. That means that if n turns out to be more than 0, the matching will fall through to the next pattern. The second pattern indicates that if we try to take anything from an empty list, we get an empty list. The third pattern breaks the list into a head and a tail. And then we state that taking n elements from a list equals a list that has x as the head and then a list that takes n-1 elements from the tail as a tail. Try using a piece of paper to write down how the evaluation would look like if we try to take, say, 3 from [4,3,2,1].</a:t>
            </a:r>
          </a:p>
        </p:txBody>
      </p:sp>
    </p:spTree>
    <p:extLst>
      <p:ext uri="{BB962C8B-B14F-4D97-AF65-F5344CB8AC3E}">
        <p14:creationId xmlns:p14="http://schemas.microsoft.com/office/powerpoint/2010/main" val="2484287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a:t>
            </a:r>
          </a:p>
        </p:txBody>
      </p:sp>
      <p:sp>
        <p:nvSpPr>
          <p:cNvPr id="3" name="Content Placeholder 2"/>
          <p:cNvSpPr>
            <a:spLocks noGrp="1"/>
          </p:cNvSpPr>
          <p:nvPr>
            <p:ph idx="1"/>
          </p:nvPr>
        </p:nvSpPr>
        <p:spPr/>
        <p:txBody>
          <a:bodyPr/>
          <a:lstStyle/>
          <a:p>
            <a:r>
              <a:rPr lang="en-US" dirty="0"/>
              <a:t>reverse simply reverses a list. Think about the edge condition. What is it? Come on ... it's the empty list! An empty list reversed equals the empty list itself. O-kay. What about the rest of it? Well, you could say that if we split a list to a head and a tail, the reversed list is equal to the reversed tail and then the head at the end.</a:t>
            </a:r>
          </a:p>
        </p:txBody>
      </p:sp>
    </p:spTree>
    <p:extLst>
      <p:ext uri="{BB962C8B-B14F-4D97-AF65-F5344CB8AC3E}">
        <p14:creationId xmlns:p14="http://schemas.microsoft.com/office/powerpoint/2010/main" val="2566534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Implementation</a:t>
            </a:r>
          </a:p>
        </p:txBody>
      </p:sp>
      <p:sp>
        <p:nvSpPr>
          <p:cNvPr id="3" name="Content Placeholder 2"/>
          <p:cNvSpPr>
            <a:spLocks noGrp="1"/>
          </p:cNvSpPr>
          <p:nvPr>
            <p:ph idx="1"/>
          </p:nvPr>
        </p:nvSpPr>
        <p:spPr/>
        <p:txBody>
          <a:bodyPr/>
          <a:lstStyle/>
          <a:p>
            <a:pPr marL="0" indent="0">
              <a:buNone/>
            </a:pPr>
            <a:r>
              <a:rPr lang="en-US" dirty="0"/>
              <a:t>reverse' [] = []  </a:t>
            </a:r>
          </a:p>
          <a:p>
            <a:pPr marL="0" indent="0">
              <a:buNone/>
            </a:pPr>
            <a:r>
              <a:rPr lang="en-US" dirty="0"/>
              <a:t>reverse' (</a:t>
            </a:r>
            <a:r>
              <a:rPr lang="en-US" dirty="0" err="1"/>
              <a:t>x:xs</a:t>
            </a:r>
            <a:r>
              <a:rPr lang="en-US" dirty="0"/>
              <a:t>) = reverse' </a:t>
            </a:r>
            <a:r>
              <a:rPr lang="en-US" dirty="0" err="1"/>
              <a:t>xs</a:t>
            </a:r>
            <a:r>
              <a:rPr lang="en-US" dirty="0"/>
              <a:t> ++ [x] </a:t>
            </a:r>
          </a:p>
        </p:txBody>
      </p:sp>
    </p:spTree>
    <p:extLst>
      <p:ext uri="{BB962C8B-B14F-4D97-AF65-F5344CB8AC3E}">
        <p14:creationId xmlns:p14="http://schemas.microsoft.com/office/powerpoint/2010/main" val="318933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F8F8-0DA7-49D8-8744-3CF93C37B48C}"/>
              </a:ext>
            </a:extLst>
          </p:cNvPr>
          <p:cNvSpPr>
            <a:spLocks noGrp="1"/>
          </p:cNvSpPr>
          <p:nvPr>
            <p:ph type="title"/>
          </p:nvPr>
        </p:nvSpPr>
        <p:spPr/>
        <p:txBody>
          <a:bodyPr/>
          <a:lstStyle/>
          <a:p>
            <a:r>
              <a:rPr lang="en-US" dirty="0"/>
              <a:t>Zip’</a:t>
            </a:r>
          </a:p>
        </p:txBody>
      </p:sp>
      <p:sp>
        <p:nvSpPr>
          <p:cNvPr id="3" name="Content Placeholder 2">
            <a:extLst>
              <a:ext uri="{FF2B5EF4-FFF2-40B4-BE49-F238E27FC236}">
                <a16:creationId xmlns:a16="http://schemas.microsoft.com/office/drawing/2014/main" id="{A2EF8944-9B4A-4BB0-9545-3344963F0316}"/>
              </a:ext>
            </a:extLst>
          </p:cNvPr>
          <p:cNvSpPr>
            <a:spLocks noGrp="1"/>
          </p:cNvSpPr>
          <p:nvPr>
            <p:ph idx="1"/>
          </p:nvPr>
        </p:nvSpPr>
        <p:spPr/>
        <p:txBody>
          <a:bodyPr/>
          <a:lstStyle/>
          <a:p>
            <a:r>
              <a:rPr lang="en-US" b="1" dirty="0"/>
              <a:t>zip</a:t>
            </a:r>
            <a:r>
              <a:rPr lang="en-US" dirty="0"/>
              <a:t> takes two lists and zips them together. </a:t>
            </a:r>
            <a:r>
              <a:rPr lang="en-US" b="1" dirty="0"/>
              <a:t>zip [1,2,3] [2,3]</a:t>
            </a:r>
            <a:r>
              <a:rPr lang="en-US" dirty="0"/>
              <a:t> returns </a:t>
            </a:r>
            <a:r>
              <a:rPr lang="en-US" b="1" dirty="0"/>
              <a:t>[(1,2),(2,3)]</a:t>
            </a:r>
            <a:r>
              <a:rPr lang="en-US" dirty="0"/>
              <a:t>, because it truncates the longer list to match the length of the shorter one. How about if we zip something with an empty list? Well, we get an empty list back then. So there's our edge condition. However, </a:t>
            </a:r>
            <a:r>
              <a:rPr lang="en-US" b="1" dirty="0"/>
              <a:t>zip</a:t>
            </a:r>
            <a:r>
              <a:rPr lang="en-US" dirty="0"/>
              <a:t> takes two lists as parameters, so there are actually two edge conditions.</a:t>
            </a:r>
          </a:p>
        </p:txBody>
      </p:sp>
    </p:spTree>
    <p:extLst>
      <p:ext uri="{BB962C8B-B14F-4D97-AF65-F5344CB8AC3E}">
        <p14:creationId xmlns:p14="http://schemas.microsoft.com/office/powerpoint/2010/main" val="346149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33D8-AE62-40C3-A997-2C87C7C401CD}"/>
              </a:ext>
            </a:extLst>
          </p:cNvPr>
          <p:cNvSpPr>
            <a:spLocks noGrp="1"/>
          </p:cNvSpPr>
          <p:nvPr>
            <p:ph type="title"/>
          </p:nvPr>
        </p:nvSpPr>
        <p:spPr/>
        <p:txBody>
          <a:bodyPr/>
          <a:lstStyle/>
          <a:p>
            <a:r>
              <a:rPr lang="en-US" dirty="0"/>
              <a:t>Zip’</a:t>
            </a:r>
          </a:p>
        </p:txBody>
      </p:sp>
      <p:sp>
        <p:nvSpPr>
          <p:cNvPr id="3" name="Content Placeholder 2">
            <a:extLst>
              <a:ext uri="{FF2B5EF4-FFF2-40B4-BE49-F238E27FC236}">
                <a16:creationId xmlns:a16="http://schemas.microsoft.com/office/drawing/2014/main" id="{EF8FE8E4-584B-4C32-80FC-4875C6DBB957}"/>
              </a:ext>
            </a:extLst>
          </p:cNvPr>
          <p:cNvSpPr>
            <a:spLocks noGrp="1"/>
          </p:cNvSpPr>
          <p:nvPr>
            <p:ph idx="1"/>
          </p:nvPr>
        </p:nvSpPr>
        <p:spPr/>
        <p:txBody>
          <a:bodyPr/>
          <a:lstStyle/>
          <a:p>
            <a:pPr fontAlgn="base"/>
            <a:r>
              <a:rPr lang="en-US" dirty="0"/>
              <a:t>zip' :: [a] -&gt; [b] -&gt; [(</a:t>
            </a:r>
            <a:r>
              <a:rPr lang="en-US" dirty="0" err="1"/>
              <a:t>a,b</a:t>
            </a:r>
            <a:r>
              <a:rPr lang="en-US" dirty="0"/>
              <a:t>)]  </a:t>
            </a:r>
          </a:p>
          <a:p>
            <a:pPr fontAlgn="base"/>
            <a:r>
              <a:rPr lang="en-US" dirty="0"/>
              <a:t>zip' _ [] = []  </a:t>
            </a:r>
          </a:p>
          <a:p>
            <a:pPr fontAlgn="base"/>
            <a:r>
              <a:rPr lang="en-US" dirty="0"/>
              <a:t>zip' [] _ = []  </a:t>
            </a:r>
          </a:p>
          <a:p>
            <a:pPr fontAlgn="base"/>
            <a:r>
              <a:rPr lang="en-US" dirty="0"/>
              <a:t>zip' (</a:t>
            </a:r>
            <a:r>
              <a:rPr lang="en-US" dirty="0" err="1"/>
              <a:t>x:xs</a:t>
            </a:r>
            <a:r>
              <a:rPr lang="en-US" dirty="0"/>
              <a:t>) (</a:t>
            </a:r>
            <a:r>
              <a:rPr lang="en-US" dirty="0" err="1"/>
              <a:t>y:ys</a:t>
            </a:r>
            <a:r>
              <a:rPr lang="en-US" dirty="0"/>
              <a:t>) = (</a:t>
            </a:r>
            <a:r>
              <a:rPr lang="en-US" dirty="0" err="1"/>
              <a:t>x,y</a:t>
            </a:r>
            <a:r>
              <a:rPr lang="en-US" dirty="0"/>
              <a:t>):zip' </a:t>
            </a:r>
            <a:r>
              <a:rPr lang="en-US" dirty="0" err="1"/>
              <a:t>xs</a:t>
            </a:r>
            <a:r>
              <a:rPr lang="en-US" dirty="0"/>
              <a:t> </a:t>
            </a:r>
            <a:r>
              <a:rPr lang="en-US" dirty="0" err="1"/>
              <a:t>ys</a:t>
            </a:r>
            <a:r>
              <a:rPr lang="en-US" dirty="0"/>
              <a:t>  </a:t>
            </a:r>
          </a:p>
          <a:p>
            <a:pPr marL="0" indent="0">
              <a:buNone/>
            </a:pPr>
            <a:endParaRPr lang="en-US" dirty="0"/>
          </a:p>
        </p:txBody>
      </p:sp>
    </p:spTree>
    <p:extLst>
      <p:ext uri="{BB962C8B-B14F-4D97-AF65-F5344CB8AC3E}">
        <p14:creationId xmlns:p14="http://schemas.microsoft.com/office/powerpoint/2010/main" val="2231317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E43B-B342-4E80-A2C1-77495A9B3B74}"/>
              </a:ext>
            </a:extLst>
          </p:cNvPr>
          <p:cNvSpPr>
            <a:spLocks noGrp="1"/>
          </p:cNvSpPr>
          <p:nvPr>
            <p:ph type="title"/>
          </p:nvPr>
        </p:nvSpPr>
        <p:spPr/>
        <p:txBody>
          <a:bodyPr/>
          <a:lstStyle/>
          <a:p>
            <a:r>
              <a:rPr lang="en-US" dirty="0"/>
              <a:t>Zip’</a:t>
            </a:r>
          </a:p>
        </p:txBody>
      </p:sp>
      <p:sp>
        <p:nvSpPr>
          <p:cNvPr id="3" name="Content Placeholder 2">
            <a:extLst>
              <a:ext uri="{FF2B5EF4-FFF2-40B4-BE49-F238E27FC236}">
                <a16:creationId xmlns:a16="http://schemas.microsoft.com/office/drawing/2014/main" id="{293B73F4-7DE9-4294-9D82-A52472935783}"/>
              </a:ext>
            </a:extLst>
          </p:cNvPr>
          <p:cNvSpPr>
            <a:spLocks noGrp="1"/>
          </p:cNvSpPr>
          <p:nvPr>
            <p:ph idx="1"/>
          </p:nvPr>
        </p:nvSpPr>
        <p:spPr/>
        <p:txBody>
          <a:bodyPr>
            <a:normAutofit lnSpcReduction="10000"/>
          </a:bodyPr>
          <a:lstStyle/>
          <a:p>
            <a:r>
              <a:rPr lang="en-US" dirty="0"/>
              <a:t>First two patterns say that if the first list or second list is empty, we get an empty list. The third one says that two lists zipped are equal to pairing up their heads and then tacking on the zipped tails. Zipping </a:t>
            </a:r>
            <a:r>
              <a:rPr lang="en-US" b="1" dirty="0"/>
              <a:t>[1,2,3]</a:t>
            </a:r>
            <a:r>
              <a:rPr lang="en-US" dirty="0"/>
              <a:t> and </a:t>
            </a:r>
            <a:r>
              <a:rPr lang="en-US" b="1" dirty="0"/>
              <a:t>['</a:t>
            </a:r>
            <a:r>
              <a:rPr lang="en-US" b="1" dirty="0" err="1"/>
              <a:t>a','b</a:t>
            </a:r>
            <a:r>
              <a:rPr lang="en-US" b="1" dirty="0"/>
              <a:t>']</a:t>
            </a:r>
            <a:r>
              <a:rPr lang="en-US" dirty="0"/>
              <a:t> will eventually try to zip </a:t>
            </a:r>
            <a:r>
              <a:rPr lang="en-US" b="1" dirty="0"/>
              <a:t>[3]</a:t>
            </a:r>
            <a:r>
              <a:rPr lang="en-US" dirty="0"/>
              <a:t> with </a:t>
            </a:r>
            <a:r>
              <a:rPr lang="en-US" b="1" dirty="0"/>
              <a:t>[]</a:t>
            </a:r>
            <a:r>
              <a:rPr lang="en-US" dirty="0"/>
              <a:t>. The edge condition patterns kick in and so the result is </a:t>
            </a:r>
            <a:r>
              <a:rPr lang="en-US" b="1" dirty="0"/>
              <a:t>(1,'a'):(2,'b'):[]</a:t>
            </a:r>
            <a:r>
              <a:rPr lang="en-US" dirty="0"/>
              <a:t>, which is exactly the same as </a:t>
            </a:r>
            <a:r>
              <a:rPr lang="en-US" b="1" dirty="0"/>
              <a:t>[(1,'a'),(2,'b')]</a:t>
            </a:r>
            <a:r>
              <a:rPr lang="en-US" dirty="0"/>
              <a:t>.</a:t>
            </a:r>
          </a:p>
        </p:txBody>
      </p:sp>
    </p:spTree>
    <p:extLst>
      <p:ext uri="{BB962C8B-B14F-4D97-AF65-F5344CB8AC3E}">
        <p14:creationId xmlns:p14="http://schemas.microsoft.com/office/powerpoint/2010/main" val="2022928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570D-E39A-4529-8A03-77380BD8D77F}"/>
              </a:ext>
            </a:extLst>
          </p:cNvPr>
          <p:cNvSpPr>
            <a:spLocks noGrp="1"/>
          </p:cNvSpPr>
          <p:nvPr>
            <p:ph type="title"/>
          </p:nvPr>
        </p:nvSpPr>
        <p:spPr/>
        <p:txBody>
          <a:bodyPr/>
          <a:lstStyle/>
          <a:p>
            <a:r>
              <a:rPr lang="en-US" dirty="0"/>
              <a:t>Elem’</a:t>
            </a:r>
          </a:p>
        </p:txBody>
      </p:sp>
      <p:sp>
        <p:nvSpPr>
          <p:cNvPr id="3" name="Content Placeholder 2">
            <a:extLst>
              <a:ext uri="{FF2B5EF4-FFF2-40B4-BE49-F238E27FC236}">
                <a16:creationId xmlns:a16="http://schemas.microsoft.com/office/drawing/2014/main" id="{87C8500A-78CC-4A63-95BA-1A97F09A71CA}"/>
              </a:ext>
            </a:extLst>
          </p:cNvPr>
          <p:cNvSpPr>
            <a:spLocks noGrp="1"/>
          </p:cNvSpPr>
          <p:nvPr>
            <p:ph idx="1"/>
          </p:nvPr>
        </p:nvSpPr>
        <p:spPr/>
        <p:txBody>
          <a:bodyPr/>
          <a:lstStyle/>
          <a:p>
            <a:r>
              <a:rPr lang="en-US" dirty="0"/>
              <a:t>It takes an element and a list and sees if that element is in the list. The edge condition, as is most of the times with lists, is the empty list. We know that an empty list contains no elements, so it certainly doesn't have the droids we're looking for.</a:t>
            </a:r>
          </a:p>
        </p:txBody>
      </p:sp>
    </p:spTree>
    <p:extLst>
      <p:ext uri="{BB962C8B-B14F-4D97-AF65-F5344CB8AC3E}">
        <p14:creationId xmlns:p14="http://schemas.microsoft.com/office/powerpoint/2010/main" val="66579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A2C3-9309-4F81-A8F0-8FBDE582AC48}"/>
              </a:ext>
            </a:extLst>
          </p:cNvPr>
          <p:cNvSpPr>
            <a:spLocks noGrp="1"/>
          </p:cNvSpPr>
          <p:nvPr>
            <p:ph type="title"/>
          </p:nvPr>
        </p:nvSpPr>
        <p:spPr/>
        <p:txBody>
          <a:bodyPr/>
          <a:lstStyle/>
          <a:p>
            <a:r>
              <a:rPr lang="en-US" dirty="0"/>
              <a:t>Elem’</a:t>
            </a:r>
          </a:p>
        </p:txBody>
      </p:sp>
      <p:sp>
        <p:nvSpPr>
          <p:cNvPr id="3" name="Content Placeholder 2">
            <a:extLst>
              <a:ext uri="{FF2B5EF4-FFF2-40B4-BE49-F238E27FC236}">
                <a16:creationId xmlns:a16="http://schemas.microsoft.com/office/drawing/2014/main" id="{51742D23-DB9C-4588-B1C5-2729C5210236}"/>
              </a:ext>
            </a:extLst>
          </p:cNvPr>
          <p:cNvSpPr>
            <a:spLocks noGrp="1"/>
          </p:cNvSpPr>
          <p:nvPr>
            <p:ph idx="1"/>
          </p:nvPr>
        </p:nvSpPr>
        <p:spPr/>
        <p:txBody>
          <a:bodyPr/>
          <a:lstStyle/>
          <a:p>
            <a:pPr marL="0" indent="0" fontAlgn="base">
              <a:buNone/>
            </a:pPr>
            <a:r>
              <a:rPr lang="en-US" dirty="0" err="1"/>
              <a:t>elem</a:t>
            </a:r>
            <a:r>
              <a:rPr lang="en-US" dirty="0"/>
              <a:t>' :: (</a:t>
            </a:r>
            <a:r>
              <a:rPr lang="en-US" dirty="0" err="1"/>
              <a:t>Eq</a:t>
            </a:r>
            <a:r>
              <a:rPr lang="en-US" dirty="0"/>
              <a:t> a) =&gt; a -&gt; [a] -&gt; Bool  </a:t>
            </a:r>
          </a:p>
          <a:p>
            <a:pPr marL="0" indent="0" fontAlgn="base">
              <a:buNone/>
            </a:pPr>
            <a:r>
              <a:rPr lang="en-US" dirty="0" err="1"/>
              <a:t>elem</a:t>
            </a:r>
            <a:r>
              <a:rPr lang="en-US" dirty="0"/>
              <a:t>' a [] = False  </a:t>
            </a:r>
          </a:p>
          <a:p>
            <a:pPr marL="0" indent="0" fontAlgn="base">
              <a:buNone/>
            </a:pPr>
            <a:r>
              <a:rPr lang="en-US" dirty="0" err="1"/>
              <a:t>elem</a:t>
            </a:r>
            <a:r>
              <a:rPr lang="en-US" dirty="0"/>
              <a:t>' a (</a:t>
            </a:r>
            <a:r>
              <a:rPr lang="en-US" dirty="0" err="1"/>
              <a:t>x:xs</a:t>
            </a:r>
            <a:r>
              <a:rPr lang="en-US" dirty="0"/>
              <a:t>)  </a:t>
            </a:r>
          </a:p>
          <a:p>
            <a:pPr marL="0" indent="0" fontAlgn="base">
              <a:buNone/>
            </a:pPr>
            <a:r>
              <a:rPr lang="en-US" dirty="0"/>
              <a:t>    | a == x    = True  </a:t>
            </a:r>
          </a:p>
          <a:p>
            <a:pPr marL="0" indent="0" fontAlgn="base">
              <a:buNone/>
            </a:pPr>
            <a:r>
              <a:rPr lang="en-US" dirty="0"/>
              <a:t>    | otherwise = a `</a:t>
            </a:r>
            <a:r>
              <a:rPr lang="en-US" dirty="0" err="1"/>
              <a:t>elem</a:t>
            </a:r>
            <a:r>
              <a:rPr lang="en-US" dirty="0"/>
              <a:t>'` </a:t>
            </a:r>
            <a:r>
              <a:rPr lang="en-US" dirty="0" err="1"/>
              <a:t>xs</a:t>
            </a:r>
            <a:endParaRPr lang="en-US" dirty="0"/>
          </a:p>
          <a:p>
            <a:pPr marL="0" indent="0">
              <a:buNone/>
            </a:pPr>
            <a:endParaRPr lang="en-US" dirty="0"/>
          </a:p>
        </p:txBody>
      </p:sp>
    </p:spTree>
    <p:extLst>
      <p:ext uri="{BB962C8B-B14F-4D97-AF65-F5344CB8AC3E}">
        <p14:creationId xmlns:p14="http://schemas.microsoft.com/office/powerpoint/2010/main" val="297131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AA0F-6303-4B6F-9034-7801DCB8987D}"/>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9E66E891-3319-4704-8E80-B5DC00218CB9}"/>
              </a:ext>
            </a:extLst>
          </p:cNvPr>
          <p:cNvSpPr>
            <a:spLocks noGrp="1"/>
          </p:cNvSpPr>
          <p:nvPr>
            <p:ph idx="1"/>
          </p:nvPr>
        </p:nvSpPr>
        <p:spPr>
          <a:xfrm>
            <a:off x="856060" y="2249486"/>
            <a:ext cx="7429499" cy="4303713"/>
          </a:xfrm>
        </p:spPr>
        <p:txBody>
          <a:bodyPr>
            <a:normAutofit lnSpcReduction="10000"/>
          </a:bodyPr>
          <a:lstStyle/>
          <a:p>
            <a:r>
              <a:rPr lang="en-US" b="1" dirty="0"/>
              <a:t>quicksort :: (Ord a) =&gt; [a] -&gt; [a]</a:t>
            </a:r>
          </a:p>
          <a:p>
            <a:endParaRPr lang="en-US" b="1" dirty="0"/>
          </a:p>
          <a:p>
            <a:pPr marL="0" indent="0" fontAlgn="base">
              <a:buNone/>
            </a:pPr>
            <a:r>
              <a:rPr lang="en-US" dirty="0"/>
              <a:t>quicksort :: (Ord a) =&gt; [a] -&gt; [a]  </a:t>
            </a:r>
          </a:p>
          <a:p>
            <a:pPr marL="0" indent="0" fontAlgn="base">
              <a:buNone/>
            </a:pPr>
            <a:r>
              <a:rPr lang="en-US" dirty="0"/>
              <a:t>quicksort [] = []  </a:t>
            </a:r>
          </a:p>
          <a:p>
            <a:pPr marL="0" indent="0" fontAlgn="base">
              <a:buNone/>
            </a:pPr>
            <a:r>
              <a:rPr lang="en-US" dirty="0"/>
              <a:t>quicksort (</a:t>
            </a:r>
            <a:r>
              <a:rPr lang="en-US" dirty="0" err="1"/>
              <a:t>x:xs</a:t>
            </a:r>
            <a:r>
              <a:rPr lang="en-US" dirty="0"/>
              <a:t>) =   </a:t>
            </a:r>
          </a:p>
          <a:p>
            <a:pPr marL="0" indent="0" fontAlgn="base">
              <a:buNone/>
            </a:pPr>
            <a:r>
              <a:rPr lang="en-US" dirty="0"/>
              <a:t>    </a:t>
            </a:r>
            <a:r>
              <a:rPr lang="en-US" b="1" dirty="0"/>
              <a:t>let</a:t>
            </a:r>
            <a:r>
              <a:rPr lang="en-US" dirty="0"/>
              <a:t> </a:t>
            </a:r>
            <a:r>
              <a:rPr lang="en-US" dirty="0" err="1"/>
              <a:t>smallerSorted</a:t>
            </a:r>
            <a:r>
              <a:rPr lang="en-US" dirty="0"/>
              <a:t> = quicksort [a | a &lt;- </a:t>
            </a:r>
            <a:r>
              <a:rPr lang="en-US" dirty="0" err="1"/>
              <a:t>xs</a:t>
            </a:r>
            <a:r>
              <a:rPr lang="en-US" dirty="0"/>
              <a:t>, a &lt;= x]  </a:t>
            </a:r>
          </a:p>
          <a:p>
            <a:pPr marL="0" indent="0" fontAlgn="base">
              <a:buNone/>
            </a:pPr>
            <a:r>
              <a:rPr lang="en-US" dirty="0"/>
              <a:t>        </a:t>
            </a:r>
            <a:r>
              <a:rPr lang="en-US" dirty="0" err="1"/>
              <a:t>biggerSorted</a:t>
            </a:r>
            <a:r>
              <a:rPr lang="en-US" dirty="0"/>
              <a:t> = quicksort [a | a &lt;- </a:t>
            </a:r>
            <a:r>
              <a:rPr lang="en-US" dirty="0" err="1"/>
              <a:t>xs</a:t>
            </a:r>
            <a:r>
              <a:rPr lang="en-US" dirty="0"/>
              <a:t>, a &gt; x]  </a:t>
            </a:r>
          </a:p>
          <a:p>
            <a:pPr marL="0" indent="0" fontAlgn="base">
              <a:buNone/>
            </a:pPr>
            <a:r>
              <a:rPr lang="en-US" dirty="0"/>
              <a:t>    </a:t>
            </a:r>
            <a:r>
              <a:rPr lang="en-US" b="1" dirty="0"/>
              <a:t>in</a:t>
            </a:r>
            <a:r>
              <a:rPr lang="en-US" dirty="0"/>
              <a:t>  </a:t>
            </a:r>
            <a:r>
              <a:rPr lang="en-US" dirty="0" err="1"/>
              <a:t>smallerSorted</a:t>
            </a:r>
            <a:r>
              <a:rPr lang="en-US" dirty="0"/>
              <a:t> ++ [x] ++ </a:t>
            </a:r>
            <a:r>
              <a:rPr lang="en-US" dirty="0" err="1"/>
              <a:t>biggerSorted</a:t>
            </a:r>
            <a:endParaRPr lang="en-US" dirty="0"/>
          </a:p>
          <a:p>
            <a:pPr marL="0" indent="0">
              <a:buNone/>
            </a:pPr>
            <a:endParaRPr lang="en-US" dirty="0"/>
          </a:p>
        </p:txBody>
      </p:sp>
    </p:spTree>
    <p:extLst>
      <p:ext uri="{BB962C8B-B14F-4D97-AF65-F5344CB8AC3E}">
        <p14:creationId xmlns:p14="http://schemas.microsoft.com/office/powerpoint/2010/main" val="36298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CE97-F39F-4B08-828F-05169AE0FD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FE4964-A517-4ED1-95CE-CF5088ADC970}"/>
              </a:ext>
            </a:extLst>
          </p:cNvPr>
          <p:cNvSpPr>
            <a:spLocks noGrp="1"/>
          </p:cNvSpPr>
          <p:nvPr>
            <p:ph idx="1"/>
          </p:nvPr>
        </p:nvSpPr>
        <p:spPr/>
        <p:txBody>
          <a:bodyPr/>
          <a:lstStyle/>
          <a:p>
            <a:pPr marL="0" indent="0">
              <a:buNone/>
            </a:pPr>
            <a:r>
              <a:rPr lang="en-US" sz="3600" dirty="0" err="1"/>
              <a:t>scaleTuple</a:t>
            </a:r>
            <a:r>
              <a:rPr lang="en-US" sz="3600" dirty="0"/>
              <a:t> </a:t>
            </a:r>
            <a:r>
              <a:rPr lang="en-US" sz="3600" dirty="0">
                <a:sym typeface="Wingdings" panose="05000000000000000000" pitchFamily="2" charset="2"/>
              </a:rPr>
              <a:t></a:t>
            </a:r>
            <a:r>
              <a:rPr lang="en-US" sz="3600" dirty="0"/>
              <a:t> scale a tuple by a factor</a:t>
            </a:r>
          </a:p>
          <a:p>
            <a:pPr marL="0" indent="0">
              <a:buNone/>
            </a:pPr>
            <a:endParaRPr lang="en-US" dirty="0"/>
          </a:p>
        </p:txBody>
      </p:sp>
    </p:spTree>
    <p:extLst>
      <p:ext uri="{BB962C8B-B14F-4D97-AF65-F5344CB8AC3E}">
        <p14:creationId xmlns:p14="http://schemas.microsoft.com/office/powerpoint/2010/main" val="37915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2A07-A671-4079-A1FE-4BD5B9271C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51A8FC-D8E6-4C91-AC08-F495C1449903}"/>
              </a:ext>
            </a:extLst>
          </p:cNvPr>
          <p:cNvSpPr>
            <a:spLocks noGrp="1"/>
          </p:cNvSpPr>
          <p:nvPr>
            <p:ph idx="1"/>
          </p:nvPr>
        </p:nvSpPr>
        <p:spPr>
          <a:xfrm>
            <a:off x="856060" y="2249487"/>
            <a:ext cx="7983140" cy="3541714"/>
          </a:xfrm>
        </p:spPr>
        <p:txBody>
          <a:bodyPr/>
          <a:lstStyle/>
          <a:p>
            <a:pPr marL="0" indent="0">
              <a:buNone/>
            </a:pPr>
            <a:r>
              <a:rPr lang="en-US" sz="3200" dirty="0" err="1"/>
              <a:t>dotProduct</a:t>
            </a:r>
            <a:r>
              <a:rPr lang="en-US" sz="3200" dirty="0"/>
              <a:t> </a:t>
            </a:r>
            <a:r>
              <a:rPr lang="en-US" sz="3200" dirty="0">
                <a:sym typeface="Wingdings" panose="05000000000000000000" pitchFamily="2" charset="2"/>
              </a:rPr>
              <a:t></a:t>
            </a:r>
            <a:r>
              <a:rPr lang="en-US" sz="3200" dirty="0"/>
              <a:t> Finds dot product of two tuples</a:t>
            </a:r>
          </a:p>
          <a:p>
            <a:pPr marL="0" indent="0">
              <a:buNone/>
            </a:pPr>
            <a:endParaRPr lang="en-US" dirty="0"/>
          </a:p>
        </p:txBody>
      </p:sp>
    </p:spTree>
    <p:extLst>
      <p:ext uri="{BB962C8B-B14F-4D97-AF65-F5344CB8AC3E}">
        <p14:creationId xmlns:p14="http://schemas.microsoft.com/office/powerpoint/2010/main" val="265931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6157-42F0-4A9B-A77B-398333ADAD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318D79-ABEC-4FB3-B307-4B8069802C3C}"/>
              </a:ext>
            </a:extLst>
          </p:cNvPr>
          <p:cNvSpPr>
            <a:spLocks noGrp="1"/>
          </p:cNvSpPr>
          <p:nvPr>
            <p:ph idx="1"/>
          </p:nvPr>
        </p:nvSpPr>
        <p:spPr/>
        <p:txBody>
          <a:bodyPr/>
          <a:lstStyle/>
          <a:p>
            <a:pPr marL="0" indent="0">
              <a:buNone/>
            </a:pPr>
            <a:r>
              <a:rPr lang="en-US" sz="3600" dirty="0" err="1"/>
              <a:t>vectorLength</a:t>
            </a:r>
            <a:r>
              <a:rPr lang="en-US" sz="3600" dirty="0"/>
              <a:t> </a:t>
            </a:r>
            <a:r>
              <a:rPr lang="en-US" sz="3600" dirty="0">
                <a:sym typeface="Wingdings" panose="05000000000000000000" pitchFamily="2" charset="2"/>
              </a:rPr>
              <a:t></a:t>
            </a:r>
            <a:r>
              <a:rPr lang="en-US" sz="3600" dirty="0"/>
              <a:t> Finds length of a tuple</a:t>
            </a:r>
          </a:p>
          <a:p>
            <a:pPr marL="0" indent="0">
              <a:buNone/>
            </a:pPr>
            <a:endParaRPr lang="en-US" dirty="0"/>
          </a:p>
        </p:txBody>
      </p:sp>
    </p:spTree>
    <p:extLst>
      <p:ext uri="{BB962C8B-B14F-4D97-AF65-F5344CB8AC3E}">
        <p14:creationId xmlns:p14="http://schemas.microsoft.com/office/powerpoint/2010/main" val="208003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9CA0-A057-4622-84AE-447AD1883B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CD97D4-FDE5-4FC2-BB9A-E85A3521FE39}"/>
              </a:ext>
            </a:extLst>
          </p:cNvPr>
          <p:cNvSpPr>
            <a:spLocks noGrp="1"/>
          </p:cNvSpPr>
          <p:nvPr>
            <p:ph idx="1"/>
          </p:nvPr>
        </p:nvSpPr>
        <p:spPr/>
        <p:txBody>
          <a:bodyPr>
            <a:normAutofit/>
          </a:bodyPr>
          <a:lstStyle/>
          <a:p>
            <a:pPr marL="0" indent="0">
              <a:buNone/>
            </a:pPr>
            <a:r>
              <a:rPr lang="en-US" sz="3600" dirty="0"/>
              <a:t>Define a function </a:t>
            </a:r>
            <a:r>
              <a:rPr lang="en-US" sz="3600" dirty="0" err="1"/>
              <a:t>doublePos</a:t>
            </a:r>
            <a:r>
              <a:rPr lang="en-US" sz="3600" dirty="0"/>
              <a:t> </a:t>
            </a:r>
            <a:r>
              <a:rPr lang="en-US" sz="3600" dirty="0" err="1"/>
              <a:t>xs</a:t>
            </a:r>
            <a:r>
              <a:rPr lang="en-US" sz="3600" dirty="0"/>
              <a:t> that doubles the positive elements in a list of integers</a:t>
            </a:r>
          </a:p>
        </p:txBody>
      </p:sp>
    </p:spTree>
    <p:extLst>
      <p:ext uri="{BB962C8B-B14F-4D97-AF65-F5344CB8AC3E}">
        <p14:creationId xmlns:p14="http://schemas.microsoft.com/office/powerpoint/2010/main" val="294764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095D-5EF7-45C4-B9C1-46A04E2CF3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F08E0D-DA5B-4F44-998F-9E88E4EF3082}"/>
              </a:ext>
            </a:extLst>
          </p:cNvPr>
          <p:cNvSpPr>
            <a:spLocks noGrp="1"/>
          </p:cNvSpPr>
          <p:nvPr>
            <p:ph idx="1"/>
          </p:nvPr>
        </p:nvSpPr>
        <p:spPr/>
        <p:txBody>
          <a:bodyPr/>
          <a:lstStyle/>
          <a:p>
            <a:pPr marL="0" indent="0">
              <a:buNone/>
            </a:pPr>
            <a:r>
              <a:rPr lang="en-US" sz="3600" dirty="0"/>
              <a:t>Define a function spaces n which returns a string of n spaces</a:t>
            </a:r>
            <a:r>
              <a:rPr lang="en-US" dirty="0"/>
              <a:t>.</a:t>
            </a:r>
          </a:p>
        </p:txBody>
      </p:sp>
    </p:spTree>
    <p:extLst>
      <p:ext uri="{BB962C8B-B14F-4D97-AF65-F5344CB8AC3E}">
        <p14:creationId xmlns:p14="http://schemas.microsoft.com/office/powerpoint/2010/main" val="422429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7B83-DACA-469A-B124-60EA993C72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9736A8-C6CF-4389-AAE3-C539196A289F}"/>
              </a:ext>
            </a:extLst>
          </p:cNvPr>
          <p:cNvSpPr>
            <a:spLocks noGrp="1"/>
          </p:cNvSpPr>
          <p:nvPr>
            <p:ph idx="1"/>
          </p:nvPr>
        </p:nvSpPr>
        <p:spPr/>
        <p:txBody>
          <a:bodyPr/>
          <a:lstStyle/>
          <a:p>
            <a:r>
              <a:rPr lang="en-US" dirty="0"/>
              <a:t>Each new term in the Fibonacci sequence is generated by adding the previous two terms. By starting with 1 and 2, the first 10 terms will be:</a:t>
            </a:r>
          </a:p>
          <a:p>
            <a:r>
              <a:rPr lang="en-US" dirty="0"/>
              <a:t>1, 2, 3, 5, 8, 13, 21, 34, 55, 89, ...</a:t>
            </a:r>
          </a:p>
          <a:p>
            <a:r>
              <a:rPr lang="en-US" dirty="0"/>
              <a:t>By considering the terms in the Fibonacci sequence whose values do not exceed four million, find the sum of the even-valued terms.</a:t>
            </a:r>
          </a:p>
        </p:txBody>
      </p:sp>
    </p:spTree>
    <p:extLst>
      <p:ext uri="{BB962C8B-B14F-4D97-AF65-F5344CB8AC3E}">
        <p14:creationId xmlns:p14="http://schemas.microsoft.com/office/powerpoint/2010/main" val="21765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580E-B3A1-4729-AB15-D3E2A26926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4241C0-A21E-467C-8AFF-4377C0295B2D}"/>
              </a:ext>
            </a:extLst>
          </p:cNvPr>
          <p:cNvSpPr>
            <a:spLocks noGrp="1"/>
          </p:cNvSpPr>
          <p:nvPr>
            <p:ph idx="1"/>
          </p:nvPr>
        </p:nvSpPr>
        <p:spPr>
          <a:xfrm>
            <a:off x="856060" y="618518"/>
            <a:ext cx="7429499" cy="6010881"/>
          </a:xfrm>
        </p:spPr>
        <p:txBody>
          <a:bodyPr>
            <a:normAutofit lnSpcReduction="10000"/>
          </a:bodyPr>
          <a:lstStyle/>
          <a:p>
            <a:r>
              <a:rPr lang="en-US" dirty="0"/>
              <a:t>Recursive loop:</a:t>
            </a:r>
          </a:p>
          <a:p>
            <a:pPr marL="0" indent="0">
              <a:buNone/>
            </a:pPr>
            <a:r>
              <a:rPr lang="en-US" dirty="0"/>
              <a:t>factorial n = go n 1</a:t>
            </a:r>
          </a:p>
          <a:p>
            <a:pPr marL="0" indent="0">
              <a:buNone/>
            </a:pPr>
            <a:r>
              <a:rPr lang="en-US" dirty="0"/>
              <a:t>  where</a:t>
            </a:r>
          </a:p>
          <a:p>
            <a:pPr marL="0" indent="0">
              <a:buNone/>
            </a:pPr>
            <a:r>
              <a:rPr lang="en-US" dirty="0"/>
              <a:t>  go n ret</a:t>
            </a:r>
          </a:p>
          <a:p>
            <a:pPr marL="0" indent="0">
              <a:buNone/>
            </a:pPr>
            <a:r>
              <a:rPr lang="en-US" dirty="0"/>
              <a:t>   | n &gt; 1     = go (n - 1) (ret * n)</a:t>
            </a:r>
          </a:p>
          <a:p>
            <a:pPr marL="0" indent="0">
              <a:buNone/>
            </a:pPr>
            <a:r>
              <a:rPr lang="en-US" dirty="0"/>
              <a:t>   | otherwise = ret</a:t>
            </a:r>
          </a:p>
          <a:p>
            <a:pPr marL="0" indent="0">
              <a:buNone/>
            </a:pPr>
            <a:r>
              <a:rPr lang="en-US" dirty="0"/>
              <a:t>for factorial 3 we get</a:t>
            </a:r>
          </a:p>
          <a:p>
            <a:pPr marL="0" indent="0">
              <a:buNone/>
            </a:pPr>
            <a:r>
              <a:rPr lang="en-US" dirty="0"/>
              <a:t>go 3 1</a:t>
            </a:r>
          </a:p>
          <a:p>
            <a:pPr marL="0" indent="0">
              <a:buNone/>
            </a:pPr>
            <a:r>
              <a:rPr lang="en-US" dirty="0"/>
              <a:t>go 2 3</a:t>
            </a:r>
          </a:p>
          <a:p>
            <a:pPr marL="0" indent="0">
              <a:buNone/>
            </a:pPr>
            <a:r>
              <a:rPr lang="en-US" dirty="0"/>
              <a:t>go 1 6</a:t>
            </a:r>
          </a:p>
          <a:p>
            <a:pPr marL="0" indent="0">
              <a:buNone/>
            </a:pPr>
            <a:r>
              <a:rPr lang="en-US" dirty="0"/>
              <a:t>6</a:t>
            </a:r>
          </a:p>
          <a:p>
            <a:pPr marL="0" indent="0">
              <a:buNone/>
            </a:pPr>
            <a:endParaRPr lang="en-US" dirty="0"/>
          </a:p>
        </p:txBody>
      </p:sp>
    </p:spTree>
    <p:extLst>
      <p:ext uri="{BB962C8B-B14F-4D97-AF65-F5344CB8AC3E}">
        <p14:creationId xmlns:p14="http://schemas.microsoft.com/office/powerpoint/2010/main" val="4078947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2645</TotalTime>
  <Words>1089</Words>
  <Application>Microsoft Office PowerPoint</Application>
  <PresentationFormat>On-screen Show (4:3)</PresentationFormat>
  <Paragraphs>120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Trebuchet MS</vt:lpstr>
      <vt:lpstr>Tw Cen MT</vt:lpstr>
      <vt:lpstr>Wingdings</vt:lpstr>
      <vt:lpstr>Circuit</vt:lpstr>
      <vt:lpstr>Haskell Recursion</vt:lpstr>
      <vt:lpstr>First some review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Recursive Example (Yeah, Right)</vt:lpstr>
      <vt:lpstr>Maximum’ Analysis</vt:lpstr>
      <vt:lpstr>Now Decisions Are made</vt:lpstr>
      <vt:lpstr>Another Perspective</vt:lpstr>
      <vt:lpstr>Replicate’</vt:lpstr>
      <vt:lpstr>About Replicate’</vt:lpstr>
      <vt:lpstr>Take’</vt:lpstr>
      <vt:lpstr>Take’ implementation</vt:lpstr>
      <vt:lpstr>About Take’</vt:lpstr>
      <vt:lpstr>Reverse’</vt:lpstr>
      <vt:lpstr>Reverse’ Implementation</vt:lpstr>
      <vt:lpstr>Zip’</vt:lpstr>
      <vt:lpstr>Zip’</vt:lpstr>
      <vt:lpstr>Zip’</vt:lpstr>
      <vt:lpstr>Elem’</vt:lpstr>
      <vt:lpstr>Elem’</vt:lpstr>
      <vt:lpstr>Quicksort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Functional Programming and the Haskell Language</dc:title>
  <dc:creator>Rick</dc:creator>
  <cp:lastModifiedBy>Rick Leinecker</cp:lastModifiedBy>
  <cp:revision>160</cp:revision>
  <dcterms:created xsi:type="dcterms:W3CDTF">2006-08-16T00:00:00Z</dcterms:created>
  <dcterms:modified xsi:type="dcterms:W3CDTF">2017-08-30T15:36:29Z</dcterms:modified>
</cp:coreProperties>
</file>