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5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77" r:id="rId38"/>
  </p:sldIdLst>
  <p:sldSz cx="121951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2"/>
    <a:srgbClr val="BAC5CE"/>
    <a:srgbClr val="82B905"/>
    <a:srgbClr val="AAC30A"/>
    <a:srgbClr val="BE232D"/>
    <a:srgbClr val="E14614"/>
    <a:srgbClr val="EB6E14"/>
    <a:srgbClr val="FFFEFF"/>
    <a:srgbClr val="FE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howGuides="1">
      <p:cViewPr>
        <p:scale>
          <a:sx n="60" d="100"/>
          <a:sy n="60" d="100"/>
        </p:scale>
        <p:origin x="-1522" y="-581"/>
      </p:cViewPr>
      <p:guideLst>
        <p:guide orient="horz" pos="2545"/>
        <p:guide orient="horz" pos="4201"/>
        <p:guide orient="horz" pos="527"/>
        <p:guide orient="horz" pos="3929"/>
        <p:guide orient="horz" pos="845"/>
        <p:guide orient="horz" pos="2976"/>
        <p:guide pos="122"/>
        <p:guide pos="7560"/>
        <p:guide pos="303"/>
        <p:guide pos="7379"/>
        <p:guide pos="1505"/>
        <p:guide pos="7062"/>
        <p:guide pos="3841"/>
        <p:guide pos="3728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4D6E-A9C6-4EDF-A620-A72334F68983}" type="datetimeFigureOut">
              <a:rPr lang="de-DE" smtClean="0"/>
              <a:pPr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693E-BA5B-4E92-B6AD-D335B506987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29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B79FD-4F7E-4E6D-9AC7-8FD956FAC788}" type="datetimeFigureOut">
              <a:rPr lang="de-DE" smtClean="0"/>
              <a:pPr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E5642-7D6B-4BC5-BAB6-B7FE394C303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7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563" indent="-182563" algn="l" defTabSz="914400" rtl="0" eaLnBrk="1" latinLnBrk="0" hangingPunct="1">
      <a:spcAft>
        <a:spcPts val="600"/>
      </a:spcAft>
      <a:buFont typeface="Georgia" pitchFamily="18" charset="0"/>
      <a:buChar char="-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39750" indent="-184150" algn="l" defTabSz="914400" rtl="0" eaLnBrk="1" latinLnBrk="0" hangingPunct="1">
      <a:spcAft>
        <a:spcPts val="600"/>
      </a:spcAft>
      <a:buFont typeface="Georgia" pitchFamily="18" charset="0"/>
      <a:buChar char="-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93763" indent="-171450" algn="l" defTabSz="914400" rtl="0" eaLnBrk="1" latinLnBrk="0" hangingPunct="1">
      <a:spcAft>
        <a:spcPts val="600"/>
      </a:spcAft>
      <a:buFont typeface="Georgia" pitchFamily="18" charset="0"/>
      <a:buChar char="-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4125" indent="-171450" algn="l" defTabSz="914400" rtl="0" eaLnBrk="1" latinLnBrk="0" hangingPunct="1">
      <a:spcAft>
        <a:spcPts val="600"/>
      </a:spcAft>
      <a:buFont typeface="Georgia" pitchFamily="18" charset="0"/>
      <a:buChar char="-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6075" indent="-171450" algn="l" defTabSz="914400" rtl="0" eaLnBrk="1" latinLnBrk="0" hangingPunct="1">
      <a:spcAft>
        <a:spcPts val="600"/>
      </a:spcAft>
      <a:buFont typeface="Georgia" pitchFamily="18" charset="0"/>
      <a:buChar char="-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23220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erstelle ich ein neues Repository?</a:t>
            </a:r>
          </a:p>
          <a:p>
            <a:r>
              <a:rPr lang="de-DE" sz="1800" spc="-1">
                <a:latin typeface="Source Sans Pro"/>
              </a:rPr>
              <a:t>    *   Was macht `init`?</a:t>
            </a:r>
          </a:p>
          <a:p>
            <a:r>
              <a:rPr lang="de-DE" sz="1800" spc="-1">
                <a:latin typeface="Source Sans Pro"/>
              </a:rPr>
              <a:t>*   Wie sehe ich lokale Änderungen?</a:t>
            </a:r>
          </a:p>
          <a:p>
            <a:r>
              <a:rPr lang="de-DE" sz="1800" spc="-1">
                <a:latin typeface="Source Sans Pro"/>
              </a:rPr>
              <a:t>    *   Was macht `status`?</a:t>
            </a:r>
          </a:p>
          <a:p>
            <a:r>
              <a:rPr lang="de-DE" sz="1800" spc="-1">
                <a:latin typeface="Source Sans Pro"/>
              </a:rPr>
              <a:t>*   Wie stage ich eine Änderung?</a:t>
            </a:r>
          </a:p>
          <a:p>
            <a:r>
              <a:rPr lang="de-DE" sz="1800" spc="-1">
                <a:latin typeface="Source Sans Pro"/>
              </a:rPr>
              <a:t>    *   Was macht `add`?</a:t>
            </a:r>
          </a:p>
          <a:p>
            <a:r>
              <a:rPr lang="de-DE" sz="1800" spc="-1">
                <a:latin typeface="Source Sans Pro"/>
              </a:rPr>
              <a:t>    *   Was macht `add --all`?</a:t>
            </a:r>
          </a:p>
          <a:p>
            <a:r>
              <a:rPr lang="de-DE" sz="1800" spc="-1">
                <a:latin typeface="Source Sans Pro"/>
              </a:rPr>
              <a:t>    *   Was macht `add .`?</a:t>
            </a:r>
          </a:p>
          <a:p>
            <a:r>
              <a:rPr lang="de-DE" sz="1800" spc="-1">
                <a:latin typeface="Source Sans Pro"/>
              </a:rPr>
              <a:t>*   Wie stage ich nur einen Teil meiner Änderungen?</a:t>
            </a:r>
          </a:p>
          <a:p>
            <a:r>
              <a:rPr lang="de-DE" sz="1800" spc="-1">
                <a:latin typeface="Source Sans Pro"/>
              </a:rPr>
              <a:t>    *   Was macht `add --interactive`?</a:t>
            </a:r>
          </a:p>
          <a:p>
            <a:r>
              <a:rPr lang="de-DE" sz="1800" spc="-1">
                <a:latin typeface="Source Sans Pro"/>
              </a:rPr>
              <a:t>*   Wie commite ich meine Änderungen?</a:t>
            </a:r>
          </a:p>
          <a:p>
            <a:r>
              <a:rPr lang="de-DE" sz="1800" spc="-1">
                <a:latin typeface="Source Sans Pro"/>
              </a:rPr>
              <a:t>    *   Was macht `commit`?</a:t>
            </a:r>
          </a:p>
          <a:p>
            <a:r>
              <a:rPr lang="de-DE" sz="1800" spc="-1">
                <a:latin typeface="Source Sans Pro"/>
              </a:rPr>
              <a:t>    *   Was macht `commit -m`?</a:t>
            </a:r>
          </a:p>
          <a:p>
            <a:r>
              <a:rPr lang="de-DE" sz="1800" spc="-1">
                <a:latin typeface="Source Sans Pro"/>
              </a:rPr>
              <a:t>*   Wie stage und commite ich eine Änderung?</a:t>
            </a:r>
          </a:p>
          <a:p>
            <a:r>
              <a:rPr lang="de-DE" sz="1800" spc="-1">
                <a:latin typeface="Source Sans Pro"/>
              </a:rPr>
              <a:t>    *   Was macht `commit -am`?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So wenig Prozess / Workflow / Konventionen wie möglich.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133882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Vertrauen in seine Kollegen</a:t>
            </a:r>
          </a:p>
          <a:p>
            <a:r>
              <a:rPr lang="de-DE" sz="1800" spc="-1">
                <a:latin typeface="Source Sans Pro"/>
              </a:rPr>
              <a:t>Individuals and interactions over processes and tools</a:t>
            </a:r>
          </a:p>
          <a:p>
            <a:r>
              <a:rPr lang="de-DE" sz="1800" spc="-1">
                <a:latin typeface="Source Sans Pro"/>
              </a:rPr>
              <a:t>Working software over comprehensive documentation</a:t>
            </a:r>
          </a:p>
          <a:p>
            <a:r>
              <a:rPr lang="de-DE" sz="1800" spc="-1">
                <a:latin typeface="Source Sans Pro"/>
              </a:rPr>
              <a:t>Responding to change over following a plan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43225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So wenig Prozess wie möglich. So viel wie nötig.</a:t>
            </a:r>
          </a:p>
          <a:p>
            <a:r>
              <a:rPr lang="de-DE" sz="1800" spc="-1">
                <a:latin typeface="Source Sans Pro"/>
              </a:rPr>
              <a:t>    *   http://widgetsandshit.com/teddziuba/2011/12/process.html</a:t>
            </a:r>
          </a:p>
          <a:p>
            <a:r>
              <a:rPr lang="de-DE" sz="1800" spc="-1">
                <a:latin typeface="Source Sans Pro"/>
              </a:rPr>
              <a:t>*   Was sind die Konventionen?</a:t>
            </a:r>
          </a:p>
          <a:p>
            <a:r>
              <a:rPr lang="de-DE" sz="1800" spc="-1">
                <a:latin typeface="Source Sans Pro"/>
              </a:rPr>
              <a:t>        *   Commit Messages</a:t>
            </a:r>
          </a:p>
          <a:p>
            <a:r>
              <a:rPr lang="de-DE" sz="1800" spc="-1">
                <a:latin typeface="Source Sans Pro"/>
              </a:rPr>
              <a:t>        *   lowercase Branch-Namen</a:t>
            </a:r>
          </a:p>
          <a:p>
            <a:r>
              <a:rPr lang="de-DE" sz="1800" spc="-1">
                <a:latin typeface="Source Sans Pro"/>
              </a:rPr>
              <a:t>        *   master, develop, feature-* Branches</a:t>
            </a:r>
          </a:p>
          <a:p>
            <a:r>
              <a:rPr lang="de-DE" sz="1800" spc="-1">
                <a:latin typeface="Source Sans Pro"/>
              </a:rPr>
              <a:t>        *   origin und upstream Remote</a:t>
            </a:r>
          </a:p>
          <a:p>
            <a:r>
              <a:rPr lang="de-DE" sz="1800" spc="-1">
                <a:latin typeface="Source Sans Pro"/>
              </a:rPr>
              <a:t>*   Wie hoste ich ein Remote Repository?</a:t>
            </a:r>
          </a:p>
          <a:p>
            <a:r>
              <a:rPr lang="de-DE" sz="1800" spc="-1">
                <a:latin typeface="Source Sans Pro"/>
              </a:rPr>
              <a:t>    *   git daemon</a:t>
            </a:r>
          </a:p>
          <a:p>
            <a:r>
              <a:rPr lang="de-DE" sz="1800" spc="-1">
                <a:latin typeface="Source Sans Pro"/>
              </a:rPr>
              <a:t>    *   Smart HTTP</a:t>
            </a:r>
          </a:p>
          <a:p>
            <a:r>
              <a:rPr lang="de-DE" sz="1800" spc="-1">
                <a:latin typeface="Source Sans Pro"/>
              </a:rPr>
              <a:t>    *   GitWeb</a:t>
            </a:r>
          </a:p>
          <a:p>
            <a:r>
              <a:rPr lang="de-DE" sz="1800" spc="-1">
                <a:latin typeface="Source Sans Pro"/>
              </a:rPr>
              <a:t>    *   GitLab</a:t>
            </a:r>
          </a:p>
          <a:p>
            <a:r>
              <a:rPr lang="de-DE" sz="1800" spc="-1">
                <a:latin typeface="Source Sans Pro"/>
              </a:rPr>
              <a:t>    *   GitBucket</a:t>
            </a:r>
          </a:p>
          <a:p>
            <a:r>
              <a:rPr lang="de-DE" sz="1800" spc="-1">
                <a:latin typeface="Source Sans Pro"/>
              </a:rPr>
              <a:t>    *   https://git.wiki.kernel.org/index.php/GitHosting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338554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There are only two hard things in Computer Science: cache invalidation and naming things.-- Phil Karlton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Separate subject from body with a blank line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Limit the subject line to 50 characters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Capitalize the subject line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Do not end the subject line with a period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Use the imperative mood in the subject line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Wrap the body at 72 characters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    Use the body to explain what and why vs. how</a:t>
            </a:r>
          </a:p>
          <a:p>
            <a:endParaRPr lang="de-DE" sz="1800" spc="-1">
              <a:latin typeface="Source Sans Pr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Jede Änderung wird gereviewed und muss von einer gewissen Anzahl Leuten freigegeben werden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30315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ignoriere ich bestimmte Dateien?</a:t>
            </a:r>
          </a:p>
          <a:p>
            <a:r>
              <a:rPr lang="de-DE" sz="1800" spc="-1">
                <a:latin typeface="Source Sans Pro"/>
              </a:rPr>
              <a:t>    *   `*.log`</a:t>
            </a:r>
          </a:p>
          <a:p>
            <a:r>
              <a:rPr lang="de-DE" sz="1800" spc="-1">
                <a:latin typeface="Source Sans Pro"/>
              </a:rPr>
              <a:t>*   Wie ignoriere ich einen ganzen Ordner?</a:t>
            </a:r>
          </a:p>
          <a:p>
            <a:r>
              <a:rPr lang="de-DE" sz="1800" spc="-1">
                <a:latin typeface="Source Sans Pro"/>
              </a:rPr>
              <a:t>    *   `/.settings/`</a:t>
            </a:r>
          </a:p>
          <a:p>
            <a:r>
              <a:rPr lang="de-DE" sz="1800" spc="-1">
                <a:latin typeface="Source Sans Pro"/>
              </a:rPr>
              <a:t>*   Wie de-ignoriere ich bestimmte Dateien in einem ignorierten Ordner?</a:t>
            </a:r>
          </a:p>
          <a:p>
            <a:r>
              <a:rPr lang="de-DE" sz="1800" spc="-1">
                <a:latin typeface="Source Sans Pro"/>
              </a:rPr>
              <a:t>    *   `!/.settings/user.setup`</a:t>
            </a:r>
          </a:p>
          <a:p>
            <a:r>
              <a:rPr lang="de-DE" sz="1800" spc="-1">
                <a:latin typeface="Source Sans Pro"/>
              </a:rPr>
              <a:t>*   Wie füge ich trotz .gitignore eine Datei hinzu?</a:t>
            </a:r>
          </a:p>
          <a:p>
            <a:r>
              <a:rPr lang="de-DE" sz="1800" spc="-1">
                <a:latin typeface="Source Sans Pro"/>
              </a:rPr>
              <a:t>    *   Was macht `add --force`?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15525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erstelle ich einen Branch?</a:t>
            </a:r>
          </a:p>
          <a:p>
            <a:r>
              <a:rPr lang="de-DE" sz="1800" spc="-1">
                <a:latin typeface="Source Sans Pro"/>
              </a:rPr>
              <a:t>    *   Was macht `branch`?</a:t>
            </a:r>
          </a:p>
          <a:p>
            <a:r>
              <a:rPr lang="de-DE" sz="1800" spc="-1">
                <a:latin typeface="Source Sans Pro"/>
              </a:rPr>
              <a:t>*   Wie lösche ich einen Branch?</a:t>
            </a:r>
          </a:p>
          <a:p>
            <a:r>
              <a:rPr lang="de-DE" sz="1800" spc="-1">
                <a:latin typeface="Source Sans Pro"/>
              </a:rPr>
              <a:t>    *   Was macht `branch -d`?</a:t>
            </a:r>
          </a:p>
          <a:p>
            <a:r>
              <a:rPr lang="de-DE" sz="1800" spc="-1">
                <a:latin typeface="Source Sans Pro"/>
              </a:rPr>
              <a:t>*   Wie wechsel ich den aktuellen Branch?</a:t>
            </a:r>
          </a:p>
          <a:p>
            <a:r>
              <a:rPr lang="de-DE" sz="1800" spc="-1">
                <a:latin typeface="Source Sans Pro"/>
              </a:rPr>
              <a:t>    *   Was macht `checkout`?</a:t>
            </a:r>
          </a:p>
          <a:p>
            <a:r>
              <a:rPr lang="de-DE" sz="1800" spc="-1">
                <a:latin typeface="Source Sans Pro"/>
              </a:rPr>
              <a:t>*   Wie sehe ich den Unterschied zwischen zwei Branches?</a:t>
            </a:r>
          </a:p>
          <a:p>
            <a:r>
              <a:rPr lang="de-DE" sz="1800" spc="-1">
                <a:latin typeface="Source Sans Pro"/>
              </a:rPr>
              <a:t>    *   Was macht `diff`?</a:t>
            </a:r>
          </a:p>
          <a:p>
            <a:r>
              <a:rPr lang="de-DE" sz="1800" spc="-1">
                <a:latin typeface="Source Sans Pro"/>
              </a:rPr>
              <a:t>*   Wie merge ich zwei Branches?</a:t>
            </a:r>
          </a:p>
          <a:p>
            <a:r>
              <a:rPr lang="de-DE" sz="1800" spc="-1">
                <a:latin typeface="Source Sans Pro"/>
              </a:rPr>
              <a:t>    *   Was macht `merge`?</a:t>
            </a:r>
          </a:p>
          <a:p>
            <a:r>
              <a:rPr lang="de-DE" sz="1800" spc="-1">
                <a:latin typeface="Source Sans Pro"/>
              </a:rPr>
              <a:t>    *   Was macht `merge --ff`?</a:t>
            </a:r>
          </a:p>
          <a:p>
            <a:r>
              <a:rPr lang="de-DE" sz="1800" spc="-1">
                <a:latin typeface="Source Sans Pro"/>
              </a:rPr>
              <a:t>*   Wie löse ich einen Merge-Konflikt?</a:t>
            </a:r>
          </a:p>
          <a:p>
            <a:r>
              <a:rPr lang="de-DE" sz="1800" spc="-1">
                <a:latin typeface="Source Sans Pro"/>
              </a:rPr>
              <a:t>*   Wie erstelle ich einen Tag?</a:t>
            </a:r>
          </a:p>
          <a:p>
            <a:r>
              <a:rPr lang="de-DE" sz="1800" spc="-1">
                <a:latin typeface="Source Sans Pro"/>
              </a:rPr>
              <a:t>    *   Was macht `tag`?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204671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mache ich eine Änderung rückgängig?</a:t>
            </a:r>
          </a:p>
          <a:p>
            <a:r>
              <a:rPr lang="de-DE" sz="1800" spc="-1">
                <a:latin typeface="Source Sans Pro"/>
              </a:rPr>
              <a:t>    *   Was macht `reset --soft`?</a:t>
            </a:r>
          </a:p>
          <a:p>
            <a:r>
              <a:rPr lang="de-DE" sz="1800" spc="-1">
                <a:latin typeface="Source Sans Pro"/>
              </a:rPr>
              <a:t>    *   Was macht `reset --hard`?</a:t>
            </a:r>
          </a:p>
          <a:p>
            <a:r>
              <a:rPr lang="de-DE" sz="1800" spc="-1">
                <a:latin typeface="Source Sans Pro"/>
              </a:rPr>
              <a:t>*   Wie ändere ich eine Commit Message?</a:t>
            </a:r>
          </a:p>
          <a:p>
            <a:r>
              <a:rPr lang="de-DE" sz="1800" spc="-1">
                <a:latin typeface="Source Sans Pro"/>
              </a:rPr>
              <a:t>    *   Was macht `commit --amend`?</a:t>
            </a:r>
          </a:p>
          <a:p>
            <a:r>
              <a:rPr lang="de-DE" sz="1800" spc="-1">
                <a:latin typeface="Source Sans Pro"/>
              </a:rPr>
              <a:t>    *   Was macht `rebase`?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2934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hole ich mir ein externes Repository?</a:t>
            </a:r>
          </a:p>
          <a:p>
            <a:r>
              <a:rPr lang="de-DE" sz="1800" spc="-1">
                <a:latin typeface="Source Sans Pro"/>
              </a:rPr>
              <a:t>    *   Was macht `clone`?</a:t>
            </a:r>
          </a:p>
          <a:p>
            <a:r>
              <a:rPr lang="de-DE" sz="1800" spc="-1">
                <a:latin typeface="Source Sans Pro"/>
              </a:rPr>
              <a:t>*   Wie schiebe ich meine Änderungen in ein externes Repository?</a:t>
            </a:r>
          </a:p>
          <a:p>
            <a:r>
              <a:rPr lang="de-DE" sz="1800" spc="-1">
                <a:latin typeface="Source Sans Pro"/>
              </a:rPr>
              <a:t>    *   Was macht `push`?</a:t>
            </a:r>
          </a:p>
          <a:p>
            <a:r>
              <a:rPr lang="de-DE" sz="1800" spc="-1">
                <a:latin typeface="Source Sans Pro"/>
              </a:rPr>
              <a:t>    *   Was macht `push --force`?</a:t>
            </a:r>
          </a:p>
          <a:p>
            <a:r>
              <a:rPr lang="de-DE" sz="1800" spc="-1">
                <a:latin typeface="Source Sans Pro"/>
              </a:rPr>
              <a:t>*   Wie aktualisiere ich den Zustand vom externen Repository?</a:t>
            </a:r>
          </a:p>
          <a:p>
            <a:r>
              <a:rPr lang="de-DE" sz="1800" spc="-1">
                <a:latin typeface="Source Sans Pro"/>
              </a:rPr>
              <a:t>    *   Was macht `fetch`?</a:t>
            </a:r>
          </a:p>
          <a:p>
            <a:r>
              <a:rPr lang="de-DE" sz="1800" spc="-1">
                <a:latin typeface="Source Sans Pro"/>
              </a:rPr>
              <a:t>*   Wie hole ich mir die neusten externen Änderungen in mein Projekt?</a:t>
            </a:r>
          </a:p>
          <a:p>
            <a:r>
              <a:rPr lang="de-DE" sz="1800" spc="-1">
                <a:latin typeface="Source Sans Pro"/>
              </a:rPr>
              <a:t>    *   Was macht `pull`?</a:t>
            </a:r>
          </a:p>
          <a:p>
            <a:r>
              <a:rPr lang="de-DE" sz="1800" spc="-1">
                <a:latin typeface="Source Sans Pro"/>
              </a:rPr>
              <a:t>    *   Was macht `pull --rebase`?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39395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kann ich Änderungen zwischenspeichern?</a:t>
            </a:r>
          </a:p>
          <a:p>
            <a:r>
              <a:rPr lang="de-DE" sz="1800" spc="-1">
                <a:latin typeface="Source Sans Pro"/>
              </a:rPr>
              <a:t>    *   Was macht `stash push|save`?</a:t>
            </a:r>
          </a:p>
          <a:p>
            <a:r>
              <a:rPr lang="de-DE" sz="1800" spc="-1">
                <a:latin typeface="Source Sans Pro"/>
              </a:rPr>
              <a:t>    *   Was macht `stash pop|apply`?</a:t>
            </a:r>
          </a:p>
          <a:p>
            <a:r>
              <a:rPr lang="de-DE" sz="1800" spc="-1">
                <a:latin typeface="Source Sans Pro"/>
              </a:rPr>
              <a:t>*   Wie kann ich Änderungen zwischenspeichern und den Index behalten?</a:t>
            </a:r>
          </a:p>
          <a:p>
            <a:r>
              <a:rPr lang="de-DE" sz="1800" spc="-1">
                <a:latin typeface="Source Sans Pro"/>
              </a:rPr>
              <a:t>    *   Was macht `stash push --keep-index`?</a:t>
            </a:r>
          </a:p>
          <a:p>
            <a:r>
              <a:rPr lang="de-DE" sz="1800" spc="-1">
                <a:latin typeface="Source Sans Pro"/>
              </a:rPr>
              <a:t>*   Wie kann ich einen einzelnen Commit eines anderen Branches übernehmen?</a:t>
            </a:r>
          </a:p>
          <a:p>
            <a:r>
              <a:rPr lang="de-DE" sz="1800" spc="-1">
                <a:latin typeface="Source Sans Pro"/>
              </a:rPr>
              <a:t>    *   Was macht `cherry-pick`?</a:t>
            </a:r>
          </a:p>
          <a:p>
            <a:r>
              <a:rPr lang="de-DE" sz="1800" spc="-1">
                <a:latin typeface="Source Sans Pro"/>
              </a:rPr>
              <a:t>*   Wie entferne ich alle Änderungen und unnötige Dateien (inkl. ignorierten)?</a:t>
            </a:r>
          </a:p>
          <a:p>
            <a:r>
              <a:rPr lang="de-DE" sz="1800" spc="-1">
                <a:latin typeface="Source Sans Pro"/>
              </a:rPr>
              <a:t>    *   Was macht `clean`?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373948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de-DE" sz="1800" spc="-1">
                <a:latin typeface="Source Sans Pro"/>
              </a:rPr>
              <a:t>*   Wie finde ich raus wer das commitet hat?</a:t>
            </a:r>
          </a:p>
          <a:p>
            <a:r>
              <a:rPr lang="de-DE" sz="1800" spc="-1">
                <a:latin typeface="Source Sans Pro"/>
              </a:rPr>
              <a:t>    *   Was macht `blame`?</a:t>
            </a:r>
          </a:p>
          <a:p>
            <a:r>
              <a:rPr lang="de-DE" sz="1800" spc="-1">
                <a:latin typeface="Source Sans Pro"/>
              </a:rPr>
              <a:t>*   Wie finde ich raus wann der Fehler eingeführt wurde?</a:t>
            </a:r>
          </a:p>
          <a:p>
            <a:r>
              <a:rPr lang="de-DE" sz="1800" spc="-1">
                <a:latin typeface="Source Sans Pro"/>
              </a:rPr>
              <a:t>    *   Was macht `bisect`?</a:t>
            </a:r>
          </a:p>
          <a:p>
            <a:r>
              <a:rPr lang="de-DE" sz="1800" spc="-1">
                <a:latin typeface="Source Sans Pro"/>
              </a:rPr>
              <a:t>*   Wie füge ich unter Windows ein Executable Flag hinzu?</a:t>
            </a:r>
          </a:p>
          <a:p>
            <a:r>
              <a:rPr lang="de-DE" sz="1800" spc="-1">
                <a:latin typeface="Source Sans Pro"/>
              </a:rPr>
              <a:t>    *   Was macht `update-index --chmod=+x`</a:t>
            </a:r>
          </a:p>
          <a:p>
            <a:r>
              <a:rPr lang="de-DE" sz="1800" spc="-1">
                <a:latin typeface="Source Sans Pro"/>
              </a:rPr>
              <a:t>*   Wie entferne ich nicht erreichbare Commits?</a:t>
            </a:r>
          </a:p>
          <a:p>
            <a:r>
              <a:rPr lang="de-DE" sz="1800" spc="-1">
                <a:latin typeface="Source Sans Pro"/>
              </a:rPr>
              <a:t>    *   Was macht `gc`?</a:t>
            </a:r>
          </a:p>
          <a:p>
            <a:r>
              <a:rPr lang="de-DE" sz="1800" spc="-1">
                <a:latin typeface="Source Sans Pro"/>
              </a:rPr>
              <a:t>*   Wie finde ich nicht erreichbare Commits?</a:t>
            </a:r>
          </a:p>
          <a:p>
            <a:r>
              <a:rPr lang="de-DE" sz="1800" spc="-1">
                <a:latin typeface="Source Sans Pro"/>
              </a:rPr>
              <a:t>    *   Was macht `reflog`?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2754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Object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Blob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Tree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Commit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Referenz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Tag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Head / Branch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Remote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3704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Event-Sourced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Die Summe aller Änderungen erzeugt den finalen Zustand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Verteilt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Im ersten Moment alle Änderungen lokal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Unter unserer Kontrolle wann remote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Schnell+Unabhängig (weil kein Netzwerk notwendig)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Zip: Ja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Plumbing?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Die Toolkit Kommandos (z.B. reflog)</a:t>
            </a:r>
          </a:p>
          <a:p>
            <a:pPr marL="189367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Porcelain?</a:t>
            </a:r>
          </a:p>
          <a:p>
            <a:pPr marL="189367" lvl="1" indent="-18936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Source Sans Pro"/>
              </a:rPr>
              <a:t>Die „benutzerfreundlichen“ Kommandos (checkout, branch, remote)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5"/>
          <p:cNvSpPr>
            <a:spLocks noChangeArrowheads="1"/>
          </p:cNvSpPr>
          <p:nvPr userDrawn="1"/>
        </p:nvSpPr>
        <p:spPr bwMode="ltGray">
          <a:xfrm>
            <a:off x="193674" y="836614"/>
            <a:ext cx="11807825" cy="5832474"/>
          </a:xfrm>
          <a:prstGeom prst="rect">
            <a:avLst/>
          </a:prstGeom>
          <a:gradFill rotWithShape="1">
            <a:gsLst>
              <a:gs pos="0">
                <a:srgbClr val="009BFF"/>
              </a:gs>
              <a:gs pos="24001">
                <a:srgbClr val="009BFF"/>
              </a:gs>
              <a:gs pos="100000">
                <a:srgbClr val="005FC3"/>
              </a:gs>
            </a:gsLst>
            <a:lin ang="5400000"/>
          </a:gradFill>
          <a:ln>
            <a:noFill/>
          </a:ln>
          <a:extLst/>
        </p:spPr>
        <p:txBody>
          <a:bodyPr wrap="none" lIns="91430" tIns="45715" rIns="91430" bIns="45715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1015" y="4973787"/>
            <a:ext cx="11233148" cy="615454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1013" y="5564832"/>
            <a:ext cx="11233150" cy="672456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" y="183878"/>
            <a:ext cx="1620000" cy="490565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32400" y="374400"/>
            <a:ext cx="1168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5392-43D4-4EBF-97D3-922EC9497C09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AC8-CCCB-4AF6-8BD3-53E4789C0CC3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4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987825" y="3751734"/>
            <a:ext cx="2880319" cy="2485554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097589" y="3751734"/>
            <a:ext cx="5845898" cy="2485554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0237" y="3861048"/>
            <a:ext cx="1418951" cy="6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5"/>
          <p:cNvSpPr>
            <a:spLocks noChangeArrowheads="1"/>
          </p:cNvSpPr>
          <p:nvPr userDrawn="1"/>
        </p:nvSpPr>
        <p:spPr bwMode="ltGray">
          <a:xfrm>
            <a:off x="193675" y="4760913"/>
            <a:ext cx="11807826" cy="19081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lIns="91430" tIns="45715" rIns="91430" bIns="45715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1013" y="4973787"/>
            <a:ext cx="11233150" cy="615454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1011" y="5564832"/>
            <a:ext cx="11233152" cy="672456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0"/>
          </p:nvPr>
        </p:nvSpPr>
        <p:spPr>
          <a:xfrm>
            <a:off x="193674" y="836614"/>
            <a:ext cx="11807826" cy="3924300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10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" y="183878"/>
            <a:ext cx="1620000" cy="49056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32400" y="374400"/>
            <a:ext cx="1168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4250" y="1592796"/>
            <a:ext cx="10729913" cy="464449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179388" indent="-179388"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marL="536575" indent="-177800">
              <a:spcAft>
                <a:spcPts val="0"/>
              </a:spcAft>
              <a:defRPr sz="2400">
                <a:solidFill>
                  <a:schemeClr val="bg1"/>
                </a:solidFill>
              </a:defRPr>
            </a:lvl3pPr>
            <a:lvl4pPr marL="893763" indent="-179388">
              <a:spcAft>
                <a:spcPts val="0"/>
              </a:spcAft>
              <a:defRPr sz="2400">
                <a:solidFill>
                  <a:schemeClr val="bg1"/>
                </a:solidFill>
              </a:defRPr>
            </a:lvl4pPr>
            <a:lvl5pPr marL="1252538" indent="-177800">
              <a:spcAft>
                <a:spcPts val="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5A5F-744A-4A52-A27A-1BA749FD854D}" type="datetime1">
              <a:rPr lang="de-DE" smtClean="0"/>
              <a:pPr/>
              <a:t>02.07.2019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7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3CC0-DD38-408D-A473-D2C22CA64993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0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4250" y="1628800"/>
            <a:ext cx="4933949" cy="46084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3CC0-DD38-408D-A473-D2C22CA64993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idx="12"/>
          </p:nvPr>
        </p:nvSpPr>
        <p:spPr>
          <a:xfrm>
            <a:off x="6276975" y="1341437"/>
            <a:ext cx="5437187" cy="4895851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6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1013" y="1628800"/>
            <a:ext cx="5437187" cy="20882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3CC0-DD38-408D-A473-D2C22CA64993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idx="12"/>
          </p:nvPr>
        </p:nvSpPr>
        <p:spPr>
          <a:xfrm>
            <a:off x="6276976" y="3825044"/>
            <a:ext cx="5437188" cy="2412244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Bildplatzhalter 2"/>
          <p:cNvSpPr>
            <a:spLocks noGrp="1"/>
          </p:cNvSpPr>
          <p:nvPr>
            <p:ph type="pic" idx="13"/>
          </p:nvPr>
        </p:nvSpPr>
        <p:spPr>
          <a:xfrm>
            <a:off x="481013" y="3825044"/>
            <a:ext cx="5437187" cy="2412244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276975" y="1628800"/>
            <a:ext cx="5437187" cy="20882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3675" y="1341437"/>
            <a:ext cx="11807825" cy="4895851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5A5F-744A-4A52-A27A-1BA749FD854D}" type="datetime1">
              <a:rPr lang="de-DE" smtClean="0"/>
              <a:pPr/>
              <a:t>02.07.2019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" y="1"/>
            <a:ext cx="12195174" cy="6237288"/>
          </a:xfrm>
          <a:solidFill>
            <a:srgbClr val="BAC5CE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5A5F-744A-4A52-A27A-1BA749FD854D}" type="datetime1">
              <a:rPr lang="de-DE" smtClean="0"/>
              <a:pPr/>
              <a:t>02.07.2019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93675" y="1341438"/>
            <a:ext cx="11807825" cy="489585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3CC0-DD38-408D-A473-D2C22CA64993}" type="datetime1">
              <a:rPr lang="de-DE" smtClean="0"/>
              <a:pPr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Deutsche Welle,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2"/>
          </p:nvPr>
        </p:nvSpPr>
        <p:spPr>
          <a:xfrm>
            <a:off x="481013" y="1592796"/>
            <a:ext cx="11233150" cy="4393134"/>
          </a:xfrm>
          <a:solidFill>
            <a:srgbClr val="F5F4F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6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1013" y="479425"/>
            <a:ext cx="10729911" cy="598489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4251" y="1628800"/>
            <a:ext cx="10729912" cy="46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369133" y="6437226"/>
            <a:ext cx="632367" cy="23213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3AF5A5F-744A-4A52-A27A-1BA749FD854D}" type="datetime1">
              <a:rPr lang="de-DE" smtClean="0"/>
              <a:pPr/>
              <a:t>02.07.2019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4250" y="6437226"/>
            <a:ext cx="10347061" cy="23213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Deutsche Welle,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93675" y="479425"/>
            <a:ext cx="11807825" cy="598488"/>
            <a:chOff x="228600" y="479425"/>
            <a:chExt cx="8688388" cy="598488"/>
          </a:xfrm>
        </p:grpSpPr>
        <p:sp>
          <p:nvSpPr>
            <p:cNvPr id="8" name="Line 13"/>
            <p:cNvSpPr>
              <a:spLocks noChangeShapeType="1"/>
            </p:cNvSpPr>
            <p:nvPr userDrawn="1"/>
          </p:nvSpPr>
          <p:spPr bwMode="auto">
            <a:xfrm>
              <a:off x="230188" y="479425"/>
              <a:ext cx="86868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/>
            <a:p>
              <a:pPr>
                <a:defRPr/>
              </a:pPr>
              <a:endParaRPr lang="de-DE">
                <a:cs typeface="+mn-cs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 userDrawn="1"/>
          </p:nvSpPr>
          <p:spPr bwMode="auto">
            <a:xfrm>
              <a:off x="228600" y="1077913"/>
              <a:ext cx="86868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/>
            <a:p>
              <a:pPr>
                <a:defRPr/>
              </a:pPr>
              <a:endParaRPr lang="de-DE">
                <a:cs typeface="+mn-cs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11210925" y="682123"/>
            <a:ext cx="503286" cy="3060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fld id="{7BAFB340-413F-4705-A138-F36178E43CCB}" type="slidenum">
              <a:rPr lang="de-DE" sz="1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3" r:id="rId5"/>
    <p:sldLayoutId id="2147483664" r:id="rId6"/>
    <p:sldLayoutId id="2147483657" r:id="rId7"/>
    <p:sldLayoutId id="2147483665" r:id="rId8"/>
    <p:sldLayoutId id="2147483659" r:id="rId9"/>
    <p:sldLayoutId id="2147483654" r:id="rId10"/>
    <p:sldLayoutId id="2147483655" r:id="rId11"/>
    <p:sldLayoutId id="2147483662" r:id="rId1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im Kontext industrieller Softwareentwicklung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Arlo</a:t>
            </a:r>
            <a:r>
              <a:rPr lang="de-DE" dirty="0" smtClean="0"/>
              <a:t> O‘Keeffe</a:t>
            </a:r>
          </a:p>
          <a:p>
            <a:r>
              <a:rPr lang="de-DE" dirty="0" smtClean="0"/>
              <a:t>arlo.okeeffe@dw.com</a:t>
            </a:r>
          </a:p>
          <a:p>
            <a:r>
              <a:rPr lang="de-DE" dirty="0" smtClean="0"/>
              <a:t>2018-10-25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57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ignoriere ich bestimmte Dateien?</a:t>
            </a:r>
          </a:p>
          <a:p>
            <a:r>
              <a:rPr lang="de-DE" dirty="0"/>
              <a:t>Wie ignoriere ich einen ganzen Ordner?</a:t>
            </a:r>
          </a:p>
          <a:p>
            <a:r>
              <a:rPr lang="de-DE" dirty="0"/>
              <a:t>Wie de-ignoriere ich bestimmte Dateien in einem ignorierten Ordner?</a:t>
            </a:r>
          </a:p>
          <a:p>
            <a:r>
              <a:rPr lang="de-DE" dirty="0"/>
              <a:t>Wie füge ich trotz .</a:t>
            </a:r>
            <a:r>
              <a:rPr lang="de-DE" dirty="0" err="1"/>
              <a:t>gitignore</a:t>
            </a:r>
            <a:r>
              <a:rPr lang="de-DE" dirty="0"/>
              <a:t> eine Datei hinzu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2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erstelle ich einen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r>
              <a:rPr lang="de-DE" dirty="0"/>
              <a:t>Wie lösche ich einen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r>
              <a:rPr lang="de-DE" dirty="0"/>
              <a:t>Wie </a:t>
            </a:r>
            <a:r>
              <a:rPr lang="de-DE" dirty="0" err="1"/>
              <a:t>wechsel</a:t>
            </a:r>
            <a:r>
              <a:rPr lang="de-DE" dirty="0"/>
              <a:t> ich den aktuellen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r>
              <a:rPr lang="de-DE" dirty="0"/>
              <a:t>Wie sehe ich den Unterschied zwischen zwei </a:t>
            </a:r>
            <a:r>
              <a:rPr lang="de-DE" dirty="0" err="1"/>
              <a:t>Branches</a:t>
            </a:r>
            <a:r>
              <a:rPr lang="de-DE" dirty="0"/>
              <a:t>?</a:t>
            </a:r>
          </a:p>
          <a:p>
            <a:r>
              <a:rPr lang="de-DE" dirty="0"/>
              <a:t>Wie </a:t>
            </a:r>
            <a:r>
              <a:rPr lang="de-DE" dirty="0" err="1"/>
              <a:t>merge</a:t>
            </a:r>
            <a:r>
              <a:rPr lang="de-DE" dirty="0"/>
              <a:t> ich zwei </a:t>
            </a:r>
            <a:r>
              <a:rPr lang="de-DE" dirty="0" err="1"/>
              <a:t>Branches</a:t>
            </a:r>
            <a:r>
              <a:rPr lang="de-DE" dirty="0"/>
              <a:t>?</a:t>
            </a:r>
          </a:p>
          <a:p>
            <a:r>
              <a:rPr lang="de-DE" dirty="0"/>
              <a:t>Wie löse ich einen </a:t>
            </a:r>
            <a:r>
              <a:rPr lang="de-DE" dirty="0" err="1"/>
              <a:t>Merge</a:t>
            </a:r>
            <a:r>
              <a:rPr lang="de-DE" dirty="0"/>
              <a:t>-Konflikt?</a:t>
            </a:r>
          </a:p>
          <a:p>
            <a:r>
              <a:rPr lang="de-DE" dirty="0"/>
              <a:t>Wie erstelle ich einen Tag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5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1973318" y="2214249"/>
            <a:ext cx="8247782" cy="25838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0" strike="noStrike" spc="-1" dirty="0">
                <a:latin typeface="Source Sans Pro"/>
              </a:rPr>
              <a:t>&lt;&lt;&lt;&lt;&lt;&lt;&lt;</a:t>
            </a:r>
          </a:p>
          <a:p>
            <a:r>
              <a:rPr lang="de-DE" sz="1800" b="0" strike="noStrike" spc="-1" dirty="0">
                <a:latin typeface="Source Sans Pro"/>
              </a:rPr>
              <a:t>Mine. </a:t>
            </a:r>
            <a:r>
              <a:rPr lang="de-DE" sz="1800" b="0" strike="noStrike" spc="-1" dirty="0" err="1">
                <a:latin typeface="Source Sans Pro"/>
              </a:rPr>
              <a:t>Changes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made</a:t>
            </a:r>
            <a:r>
              <a:rPr lang="de-DE" sz="1800" b="0" strike="noStrike" spc="-1" dirty="0">
                <a:latin typeface="Source Sans Pro"/>
              </a:rPr>
              <a:t> on </a:t>
            </a:r>
            <a:r>
              <a:rPr lang="de-DE" sz="1800" b="0" strike="noStrike" spc="-1" dirty="0" err="1">
                <a:latin typeface="Source Sans Pro"/>
              </a:rPr>
              <a:t>the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branch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that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is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being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merged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into</a:t>
            </a:r>
            <a:r>
              <a:rPr lang="de-DE" sz="1800" b="0" strike="noStrike" spc="-1" dirty="0">
                <a:latin typeface="Source Sans Pro"/>
              </a:rPr>
              <a:t>. In</a:t>
            </a:r>
            <a:r>
              <a:rPr dirty="0"/>
              <a:t/>
            </a:r>
            <a:br>
              <a:rPr dirty="0"/>
            </a:br>
            <a:r>
              <a:rPr lang="de-DE" sz="1800" b="0" strike="noStrike" spc="-1" dirty="0" err="1">
                <a:latin typeface="Source Sans Pro"/>
              </a:rPr>
              <a:t>most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cases</a:t>
            </a:r>
            <a:r>
              <a:rPr lang="de-DE" sz="1800" b="0" strike="noStrike" spc="-1" dirty="0">
                <a:latin typeface="Source Sans Pro"/>
              </a:rPr>
              <a:t>, </a:t>
            </a:r>
            <a:r>
              <a:rPr lang="de-DE" sz="1800" b="0" strike="noStrike" spc="-1" dirty="0" err="1">
                <a:latin typeface="Source Sans Pro"/>
              </a:rPr>
              <a:t>this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is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the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branch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that</a:t>
            </a:r>
            <a:r>
              <a:rPr lang="de-DE" sz="1800" b="0" strike="noStrike" spc="-1" dirty="0">
                <a:latin typeface="Source Sans Pro"/>
              </a:rPr>
              <a:t> I </a:t>
            </a:r>
            <a:r>
              <a:rPr lang="de-DE" sz="1800" b="0" strike="noStrike" spc="-1" dirty="0" err="1">
                <a:latin typeface="Source Sans Pro"/>
              </a:rPr>
              <a:t>have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currently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checked</a:t>
            </a:r>
            <a:r>
              <a:rPr lang="de-DE" sz="1800" b="0" strike="noStrike" spc="-1" dirty="0">
                <a:latin typeface="Source Sans Pro"/>
              </a:rPr>
              <a:t> out (i.e. HEAD).</a:t>
            </a:r>
          </a:p>
          <a:p>
            <a:r>
              <a:rPr lang="de-DE" sz="1800" b="0" strike="noStrike" spc="-1" dirty="0">
                <a:latin typeface="Source Sans Pro"/>
              </a:rPr>
              <a:t>|||||||</a:t>
            </a:r>
          </a:p>
          <a:p>
            <a:r>
              <a:rPr lang="de-DE" sz="1800" b="0" strike="noStrike" spc="-1" dirty="0">
                <a:latin typeface="Source Sans Pro"/>
              </a:rPr>
              <a:t>The </a:t>
            </a:r>
            <a:r>
              <a:rPr lang="de-DE" sz="1800" b="0" strike="noStrike" spc="-1" dirty="0" err="1">
                <a:latin typeface="Source Sans Pro"/>
              </a:rPr>
              <a:t>common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ancestor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version</a:t>
            </a:r>
            <a:r>
              <a:rPr lang="de-DE" sz="1800" b="0" strike="noStrike" spc="-1" dirty="0">
                <a:latin typeface="Source Sans Pro"/>
              </a:rPr>
              <a:t>.</a:t>
            </a:r>
          </a:p>
          <a:p>
            <a:r>
              <a:rPr lang="de-DE" sz="1800" b="0" strike="noStrike" spc="-1" dirty="0">
                <a:latin typeface="Source Sans Pro"/>
              </a:rPr>
              <a:t>=======</a:t>
            </a:r>
          </a:p>
          <a:p>
            <a:r>
              <a:rPr lang="de-DE" sz="1800" b="0" strike="noStrike" spc="-1" dirty="0" err="1">
                <a:latin typeface="Source Sans Pro"/>
              </a:rPr>
              <a:t>Theirs</a:t>
            </a:r>
            <a:r>
              <a:rPr lang="de-DE" sz="1800" b="0" strike="noStrike" spc="-1" dirty="0">
                <a:latin typeface="Source Sans Pro"/>
              </a:rPr>
              <a:t>. </a:t>
            </a:r>
            <a:r>
              <a:rPr lang="de-DE" sz="1800" b="0" strike="noStrike" spc="-1" dirty="0" err="1">
                <a:latin typeface="Source Sans Pro"/>
              </a:rPr>
              <a:t>Changes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made</a:t>
            </a:r>
            <a:r>
              <a:rPr lang="de-DE" sz="1800" b="0" strike="noStrike" spc="-1" dirty="0">
                <a:latin typeface="Source Sans Pro"/>
              </a:rPr>
              <a:t> on </a:t>
            </a:r>
            <a:r>
              <a:rPr lang="de-DE" sz="1800" b="0" strike="noStrike" spc="-1" dirty="0" err="1">
                <a:latin typeface="Source Sans Pro"/>
              </a:rPr>
              <a:t>the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branch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that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is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being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merged</a:t>
            </a:r>
            <a:r>
              <a:rPr lang="de-DE" sz="1800" b="0" strike="noStrike" spc="-1" dirty="0">
                <a:latin typeface="Source Sans Pro"/>
              </a:rPr>
              <a:t> in. This </a:t>
            </a:r>
            <a:r>
              <a:rPr lang="de-DE" sz="1800" b="0" strike="noStrike" spc="-1" dirty="0" err="1">
                <a:latin typeface="Source Sans Pro"/>
              </a:rPr>
              <a:t>is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often</a:t>
            </a:r>
            <a:r>
              <a:rPr lang="de-DE" sz="1800" b="0" strike="noStrike" spc="-1" dirty="0">
                <a:latin typeface="Source Sans Pro"/>
              </a:rPr>
              <a:t> a </a:t>
            </a:r>
            <a:r>
              <a:rPr lang="de-DE" sz="1800" b="0" strike="noStrike" spc="-1" dirty="0" err="1">
                <a:latin typeface="Source Sans Pro"/>
              </a:rPr>
              <a:t>feature</a:t>
            </a:r>
            <a:r>
              <a:rPr lang="de-DE" sz="1800" b="0" strike="noStrike" spc="-1" dirty="0">
                <a:latin typeface="Source Sans Pro"/>
              </a:rPr>
              <a:t>/</a:t>
            </a:r>
            <a:r>
              <a:rPr lang="de-DE" sz="1800" b="0" strike="noStrike" spc="-1" dirty="0" err="1">
                <a:latin typeface="Source Sans Pro"/>
              </a:rPr>
              <a:t>topic</a:t>
            </a:r>
            <a:r>
              <a:rPr lang="de-DE" sz="1800" b="0" strike="noStrike" spc="-1" dirty="0">
                <a:latin typeface="Source Sans Pro"/>
              </a:rPr>
              <a:t> </a:t>
            </a:r>
            <a:r>
              <a:rPr lang="de-DE" sz="1800" b="0" strike="noStrike" spc="-1" dirty="0" err="1">
                <a:latin typeface="Source Sans Pro"/>
              </a:rPr>
              <a:t>branch</a:t>
            </a:r>
            <a:r>
              <a:rPr lang="de-DE" sz="1800" b="0" strike="noStrike" spc="-1" dirty="0">
                <a:latin typeface="Source Sans Pro"/>
              </a:rPr>
              <a:t>.</a:t>
            </a:r>
          </a:p>
          <a:p>
            <a:r>
              <a:rPr lang="de-DE" sz="1800" b="0" strike="noStrike" spc="-1" dirty="0">
                <a:latin typeface="Source Sans Pro"/>
              </a:rPr>
              <a:t>&gt;&gt;&gt;&gt;&gt;&gt;&gt;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mache ich eine Änderung rückgängig?</a:t>
            </a:r>
          </a:p>
          <a:p>
            <a:r>
              <a:rPr lang="de-DE" dirty="0"/>
              <a:t>Wie ändere ich eine Commit Message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hole ich mir ein externes Repository?</a:t>
            </a:r>
          </a:p>
          <a:p>
            <a:r>
              <a:rPr lang="de-DE" dirty="0"/>
              <a:t>Wie schiebe ich meine Änderungen in ein externes Repository?</a:t>
            </a:r>
          </a:p>
          <a:p>
            <a:r>
              <a:rPr lang="de-DE" dirty="0"/>
              <a:t>Wie aktualisiere ich den Zustand vom externen Repository?</a:t>
            </a:r>
          </a:p>
          <a:p>
            <a:r>
              <a:rPr lang="de-DE" dirty="0"/>
              <a:t>Wie hole ich mir die neusten externen Änderungen in mein Projekt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kann ich Änderungen zwischenspeichern?</a:t>
            </a:r>
          </a:p>
          <a:p>
            <a:r>
              <a:rPr lang="de-DE" dirty="0"/>
              <a:t>Wie kann ich Änderungen zwischenspeichern und den Index behalten?</a:t>
            </a:r>
          </a:p>
          <a:p>
            <a:r>
              <a:rPr lang="de-DE" dirty="0"/>
              <a:t>Wie kann ich einen einzelnen Commit eines anderen </a:t>
            </a:r>
            <a:r>
              <a:rPr lang="de-DE" dirty="0" err="1"/>
              <a:t>Branches</a:t>
            </a:r>
            <a:r>
              <a:rPr lang="de-DE" dirty="0"/>
              <a:t> übernehmen?</a:t>
            </a:r>
          </a:p>
          <a:p>
            <a:r>
              <a:rPr lang="de-DE" dirty="0"/>
              <a:t>Wie entferne ich alle Änderungen und unnötige Dateien (inkl. ignorierten</a:t>
            </a:r>
            <a:r>
              <a:rPr lang="de-DE" dirty="0" smtClean="0"/>
              <a:t>)?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finde ich raus wer das </a:t>
            </a:r>
            <a:r>
              <a:rPr lang="de-DE" dirty="0" err="1"/>
              <a:t>commitet</a:t>
            </a:r>
            <a:r>
              <a:rPr lang="de-DE" dirty="0"/>
              <a:t> hat?</a:t>
            </a:r>
          </a:p>
          <a:p>
            <a:r>
              <a:rPr lang="de-DE" dirty="0"/>
              <a:t>Wie finde ich raus wann der Fehler eingeführt wurde?</a:t>
            </a:r>
          </a:p>
          <a:p>
            <a:r>
              <a:rPr lang="de-DE" dirty="0"/>
              <a:t>Wie füge ich unter Windows ein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 hinzu?</a:t>
            </a:r>
          </a:p>
          <a:p>
            <a:r>
              <a:rPr lang="de-DE" dirty="0"/>
              <a:t>Wie entferne ich nicht erreichbare </a:t>
            </a:r>
            <a:r>
              <a:rPr lang="de-DE" dirty="0" err="1"/>
              <a:t>Commits</a:t>
            </a:r>
            <a:r>
              <a:rPr lang="de-DE" dirty="0"/>
              <a:t>?</a:t>
            </a:r>
          </a:p>
          <a:p>
            <a:r>
              <a:rPr lang="de-DE" dirty="0"/>
              <a:t>Wie finde ich nicht erreichbare </a:t>
            </a:r>
            <a:r>
              <a:rPr lang="de-DE" dirty="0" err="1"/>
              <a:t>Commits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Prinzipien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Graph?</a:t>
            </a:r>
          </a:p>
          <a:p>
            <a:r>
              <a:rPr lang="de-DE" dirty="0"/>
              <a:t>Was ist ein gerichteter Graph?</a:t>
            </a:r>
          </a:p>
          <a:p>
            <a:r>
              <a:rPr lang="de-DE" dirty="0"/>
              <a:t>Was ist ein azyklischer Graph?</a:t>
            </a:r>
          </a:p>
          <a:p>
            <a:r>
              <a:rPr lang="de-DE" dirty="0"/>
              <a:t>Was ist Erreichbarkeit?</a:t>
            </a:r>
          </a:p>
          <a:p>
            <a:r>
              <a:rPr lang="de-DE" dirty="0"/>
              <a:t>Was ist ein Baum?</a:t>
            </a:r>
          </a:p>
          <a:p>
            <a:r>
              <a:rPr lang="de-DE" dirty="0"/>
              <a:t>Was ist ein </a:t>
            </a:r>
            <a:r>
              <a:rPr lang="de-DE" dirty="0" err="1"/>
              <a:t>Object</a:t>
            </a:r>
            <a:r>
              <a:rPr lang="de-DE" dirty="0"/>
              <a:t>?</a:t>
            </a:r>
          </a:p>
          <a:p>
            <a:r>
              <a:rPr lang="de-DE" dirty="0"/>
              <a:t>Was ist eine Referenz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2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Prinzipien</a:t>
            </a:r>
          </a:p>
        </p:txBody>
      </p:sp>
      <p:pic>
        <p:nvPicPr>
          <p:cNvPr id="178" name="Grafik 177"/>
          <p:cNvPicPr/>
          <p:nvPr/>
        </p:nvPicPr>
        <p:blipFill>
          <a:blip r:embed="rId2"/>
          <a:stretch/>
        </p:blipFill>
        <p:spPr>
          <a:xfrm>
            <a:off x="3216713" y="2286425"/>
            <a:ext cx="5760992" cy="2323982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6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Prinzipien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Event-</a:t>
            </a:r>
            <a:r>
              <a:rPr lang="de-DE" dirty="0" err="1"/>
              <a:t>Sourced</a:t>
            </a:r>
            <a:r>
              <a:rPr lang="de-DE" dirty="0"/>
              <a:t> System?</a:t>
            </a:r>
          </a:p>
          <a:p>
            <a:r>
              <a:rPr lang="de-DE" dirty="0"/>
              <a:t>Was bedeutet es, dass </a:t>
            </a:r>
            <a:r>
              <a:rPr lang="de-DE" dirty="0" err="1"/>
              <a:t>git</a:t>
            </a:r>
            <a:r>
              <a:rPr lang="de-DE" dirty="0"/>
              <a:t> verteilt ist?</a:t>
            </a:r>
          </a:p>
          <a:p>
            <a:r>
              <a:rPr lang="de-DE" dirty="0"/>
              <a:t>Kann ich ein </a:t>
            </a:r>
            <a:r>
              <a:rPr lang="de-DE" dirty="0" err="1"/>
              <a:t>Git</a:t>
            </a:r>
            <a:r>
              <a:rPr lang="de-DE" dirty="0"/>
              <a:t> Repository zippen?</a:t>
            </a:r>
          </a:p>
          <a:p>
            <a:r>
              <a:rPr lang="de-DE" dirty="0"/>
              <a:t>Was ist </a:t>
            </a:r>
            <a:r>
              <a:rPr lang="de-DE" dirty="0" err="1"/>
              <a:t>porcelain</a:t>
            </a:r>
            <a:r>
              <a:rPr lang="de-DE" dirty="0"/>
              <a:t>?</a:t>
            </a:r>
          </a:p>
          <a:p>
            <a:r>
              <a:rPr lang="de-DE" dirty="0"/>
              <a:t>Was ist </a:t>
            </a:r>
            <a:r>
              <a:rPr lang="de-DE" dirty="0" err="1"/>
              <a:t>plumbing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0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rafik 135"/>
          <p:cNvPicPr/>
          <p:nvPr/>
        </p:nvPicPr>
        <p:blipFill>
          <a:blip r:embed="rId2"/>
          <a:stretch/>
        </p:blipFill>
        <p:spPr>
          <a:xfrm>
            <a:off x="4296632" y="1811896"/>
            <a:ext cx="3601156" cy="43605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1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Philosophie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Philosophie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will man eine Versionskontrolle?</a:t>
            </a:r>
          </a:p>
          <a:p>
            <a:r>
              <a:rPr lang="de-DE" dirty="0"/>
              <a:t>Ist </a:t>
            </a:r>
            <a:r>
              <a:rPr lang="de-DE" dirty="0" err="1"/>
              <a:t>git</a:t>
            </a:r>
            <a:r>
              <a:rPr lang="de-DE" dirty="0"/>
              <a:t> die beste Versionskontrolle?</a:t>
            </a:r>
          </a:p>
          <a:p>
            <a:r>
              <a:rPr lang="de-DE" dirty="0"/>
              <a:t>Ist </a:t>
            </a:r>
            <a:r>
              <a:rPr lang="de-DE" dirty="0" err="1"/>
              <a:t>git</a:t>
            </a:r>
            <a:r>
              <a:rPr lang="de-DE" dirty="0"/>
              <a:t> benutzerfreundlich?</a:t>
            </a:r>
          </a:p>
          <a:p>
            <a:r>
              <a:rPr lang="de-DE" dirty="0"/>
              <a:t>Ist </a:t>
            </a:r>
            <a:r>
              <a:rPr lang="de-DE" dirty="0" err="1"/>
              <a:t>git</a:t>
            </a:r>
            <a:r>
              <a:rPr lang="de-DE" dirty="0"/>
              <a:t> besser als </a:t>
            </a:r>
            <a:r>
              <a:rPr lang="de-DE" dirty="0" err="1"/>
              <a:t>svn</a:t>
            </a:r>
            <a:r>
              <a:rPr lang="de-DE" dirty="0"/>
              <a:t>?</a:t>
            </a:r>
          </a:p>
          <a:p>
            <a:r>
              <a:rPr lang="de-DE" dirty="0"/>
              <a:t>Was ist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6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arbeitet man mit mehreren Leuten zusammen?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8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/>
          <p:nvPr/>
        </p:nvPicPr>
        <p:blipFill>
          <a:blip r:embed="rId3"/>
          <a:stretch/>
        </p:blipFill>
        <p:spPr>
          <a:xfrm>
            <a:off x="3504544" y="1796220"/>
            <a:ext cx="5185332" cy="4572197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1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Welcher Workflow wird eingesetzt?</a:t>
            </a:r>
          </a:p>
          <a:p>
            <a:r>
              <a:rPr lang="de-DE" dirty="0"/>
              <a:t>Was sind sonstige Konventionen?</a:t>
            </a:r>
          </a:p>
          <a:p>
            <a:r>
              <a:rPr lang="de-DE" dirty="0"/>
              <a:t>Wie sieht der Prozess zwischen finalem Commit und Release zum End-User aus (</a:t>
            </a:r>
            <a:r>
              <a:rPr lang="de-DE" dirty="0" err="1"/>
              <a:t>aka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)?</a:t>
            </a:r>
          </a:p>
          <a:p>
            <a:r>
              <a:rPr lang="de-DE" dirty="0"/>
              <a:t>Gibt es Reviews? Wer </a:t>
            </a:r>
            <a:r>
              <a:rPr lang="de-DE" dirty="0" err="1"/>
              <a:t>reviewed</a:t>
            </a:r>
            <a:r>
              <a:rPr lang="de-DE" dirty="0"/>
              <a:t> wen?</a:t>
            </a:r>
          </a:p>
          <a:p>
            <a:r>
              <a:rPr lang="de-DE" dirty="0"/>
              <a:t>Wo ist das Haupt-Repository </a:t>
            </a:r>
            <a:r>
              <a:rPr lang="de-DE" dirty="0" err="1"/>
              <a:t>gehostet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2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Repository Management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Repository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will man alles in einem Repository haben?</a:t>
            </a:r>
          </a:p>
          <a:p>
            <a:r>
              <a:rPr lang="de-DE" dirty="0"/>
              <a:t>Was gehört in eine .</a:t>
            </a:r>
            <a:r>
              <a:rPr lang="de-DE" dirty="0" err="1"/>
              <a:t>gitignore</a:t>
            </a:r>
            <a:r>
              <a:rPr lang="de-DE" dirty="0"/>
              <a:t>?</a:t>
            </a:r>
          </a:p>
          <a:p>
            <a:r>
              <a:rPr lang="de-DE" dirty="0"/>
              <a:t>Was gehört in eine </a:t>
            </a:r>
            <a:r>
              <a:rPr lang="de-DE" dirty="0" err="1"/>
              <a:t>gitattributes</a:t>
            </a:r>
            <a:r>
              <a:rPr lang="de-DE" dirty="0"/>
              <a:t>?</a:t>
            </a:r>
          </a:p>
          <a:p>
            <a:r>
              <a:rPr lang="de-DE" dirty="0"/>
              <a:t>Wie sorge ich dafür, dass in jedem Betriebssystem die richtigen Line </a:t>
            </a:r>
            <a:r>
              <a:rPr lang="de-DE" dirty="0" err="1"/>
              <a:t>Endings</a:t>
            </a:r>
            <a:r>
              <a:rPr lang="de-DE" dirty="0"/>
              <a:t> sind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Branch Management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werden </a:t>
            </a:r>
            <a:r>
              <a:rPr lang="de-DE" dirty="0" err="1"/>
              <a:t>Branches</a:t>
            </a:r>
            <a:r>
              <a:rPr lang="de-DE" dirty="0"/>
              <a:t> benannt?</a:t>
            </a:r>
          </a:p>
          <a:p>
            <a:r>
              <a:rPr lang="de-DE" dirty="0"/>
              <a:t>Wofür werden </a:t>
            </a:r>
            <a:r>
              <a:rPr lang="de-DE" dirty="0" err="1"/>
              <a:t>Branches</a:t>
            </a:r>
            <a:r>
              <a:rPr lang="de-DE" dirty="0"/>
              <a:t> erstellt?</a:t>
            </a:r>
          </a:p>
          <a:p>
            <a:r>
              <a:rPr lang="de-DE" dirty="0"/>
              <a:t>Wie sieht der Lebenszyklus eines </a:t>
            </a:r>
            <a:r>
              <a:rPr lang="de-DE" dirty="0" err="1"/>
              <a:t>Branches</a:t>
            </a:r>
            <a:r>
              <a:rPr lang="de-DE" dirty="0"/>
              <a:t> aus?</a:t>
            </a:r>
          </a:p>
          <a:p>
            <a:r>
              <a:rPr lang="de-DE" dirty="0"/>
              <a:t>Wer macht was? Wer arbeitet wo?</a:t>
            </a:r>
          </a:p>
          <a:p>
            <a:r>
              <a:rPr lang="de-DE" dirty="0"/>
              <a:t>Sind Notfall-</a:t>
            </a:r>
            <a:r>
              <a:rPr lang="de-DE" dirty="0" err="1"/>
              <a:t>Patches</a:t>
            </a:r>
            <a:r>
              <a:rPr lang="de-DE" dirty="0"/>
              <a:t> notwendig?</a:t>
            </a:r>
          </a:p>
          <a:p>
            <a:r>
              <a:rPr lang="de-DE" dirty="0"/>
              <a:t>Müssen alte Releases </a:t>
            </a:r>
            <a:r>
              <a:rPr lang="de-DE" dirty="0" err="1"/>
              <a:t>supported</a:t>
            </a:r>
            <a:r>
              <a:rPr lang="de-DE" dirty="0"/>
              <a:t> werden?</a:t>
            </a:r>
          </a:p>
          <a:p>
            <a:r>
              <a:rPr lang="de-DE" dirty="0"/>
              <a:t>Was ist ein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75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Tag Management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werden Tags benannt?</a:t>
            </a:r>
          </a:p>
          <a:p>
            <a:r>
              <a:rPr lang="de-DE" dirty="0"/>
              <a:t>Wofür werden Tags erstellt?</a:t>
            </a:r>
          </a:p>
          <a:p>
            <a:r>
              <a:rPr lang="de-DE" dirty="0"/>
              <a:t>Wer erstellt Tags?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8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Log / History Management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 / </a:t>
            </a:r>
            <a:r>
              <a:rPr lang="de-DE" dirty="0" err="1" smtClean="0"/>
              <a:t>History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sehen Commit Messages aus?</a:t>
            </a:r>
          </a:p>
          <a:p>
            <a:r>
              <a:rPr lang="de-DE" dirty="0"/>
              <a:t>Interessiert mich das „</a:t>
            </a:r>
            <a:r>
              <a:rPr lang="de-DE" dirty="0" err="1"/>
              <a:t>Sausage</a:t>
            </a:r>
            <a:r>
              <a:rPr lang="de-DE" dirty="0"/>
              <a:t> Making“?</a:t>
            </a:r>
          </a:p>
          <a:p>
            <a:r>
              <a:rPr lang="de-DE" dirty="0"/>
              <a:t>Wie oft wird </a:t>
            </a:r>
            <a:r>
              <a:rPr lang="de-DE" dirty="0" err="1"/>
              <a:t>commited</a:t>
            </a:r>
            <a:r>
              <a:rPr lang="de-DE" dirty="0"/>
              <a:t>?</a:t>
            </a:r>
          </a:p>
          <a:p>
            <a:r>
              <a:rPr lang="de-DE" dirty="0"/>
              <a:t>Wird </a:t>
            </a:r>
            <a:r>
              <a:rPr lang="de-DE" dirty="0" err="1"/>
              <a:t>ge-squashed</a:t>
            </a:r>
            <a:r>
              <a:rPr lang="de-DE" dirty="0"/>
              <a:t>?</a:t>
            </a:r>
          </a:p>
          <a:p>
            <a:r>
              <a:rPr lang="de-DE" dirty="0"/>
              <a:t>Werden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gerebased</a:t>
            </a:r>
            <a:r>
              <a:rPr lang="de-DE" dirty="0"/>
              <a:t> oder wird Baseline </a:t>
            </a:r>
            <a:r>
              <a:rPr lang="de-DE" dirty="0" err="1"/>
              <a:t>gemerged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4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– Zentralisierter Workflow</a:t>
            </a:r>
          </a:p>
        </p:txBody>
      </p:sp>
      <p:pic>
        <p:nvPicPr>
          <p:cNvPr id="198" name="Grafik 197"/>
          <p:cNvPicPr/>
          <p:nvPr/>
        </p:nvPicPr>
        <p:blipFill>
          <a:blip r:embed="rId2"/>
          <a:stretch/>
        </p:blipFill>
        <p:spPr>
          <a:xfrm>
            <a:off x="2208399" y="2449391"/>
            <a:ext cx="7777620" cy="2980746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Zentralisierter 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– Integration Manager</a:t>
            </a:r>
          </a:p>
        </p:txBody>
      </p:sp>
      <p:pic>
        <p:nvPicPr>
          <p:cNvPr id="200" name="Grafik 199"/>
          <p:cNvPicPr/>
          <p:nvPr/>
        </p:nvPicPr>
        <p:blipFill>
          <a:blip r:embed="rId2"/>
          <a:stretch/>
        </p:blipFill>
        <p:spPr>
          <a:xfrm>
            <a:off x="2136391" y="2449391"/>
            <a:ext cx="7921636" cy="2306673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Integration 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5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Ziel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2400" spc="-1" dirty="0" err="1">
                <a:solidFill>
                  <a:srgbClr val="2C3E50"/>
                </a:solidFill>
              </a:rPr>
              <a:t>Know</a:t>
            </a:r>
            <a:r>
              <a:rPr lang="de-DE" sz="2400" spc="-1" dirty="0">
                <a:solidFill>
                  <a:srgbClr val="2C3E50"/>
                </a:solidFill>
              </a:rPr>
              <a:t> </a:t>
            </a:r>
            <a:r>
              <a:rPr lang="de-DE" sz="2400" spc="-1" dirty="0" err="1">
                <a:solidFill>
                  <a:srgbClr val="2C3E50"/>
                </a:solidFill>
              </a:rPr>
              <a:t>your</a:t>
            </a:r>
            <a:r>
              <a:rPr lang="de-DE" sz="2400" spc="-1" dirty="0">
                <a:solidFill>
                  <a:srgbClr val="2C3E50"/>
                </a:solidFill>
              </a:rPr>
              <a:t> </a:t>
            </a:r>
            <a:r>
              <a:rPr lang="de-DE" sz="2400" spc="-1" dirty="0" err="1">
                <a:solidFill>
                  <a:srgbClr val="2C3E50"/>
                </a:solidFill>
              </a:rPr>
              <a:t>tools</a:t>
            </a:r>
            <a:endParaRPr lang="de-DE" sz="2400" spc="-1" dirty="0">
              <a:solidFill>
                <a:srgbClr val="2C3E50"/>
              </a:solidFill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2C3E50"/>
                </a:solidFill>
              </a:rPr>
              <a:t>Alle Fragen kennen und beantworten </a:t>
            </a:r>
            <a:r>
              <a:rPr lang="de-DE" sz="2400" spc="-1" dirty="0" smtClean="0">
                <a:solidFill>
                  <a:srgbClr val="2C3E50"/>
                </a:solidFill>
              </a:rPr>
              <a:t>können</a:t>
            </a:r>
            <a:endParaRPr lang="de-DE" sz="2400" spc="-1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- Benevolent Dictator</a:t>
            </a:r>
          </a:p>
        </p:txBody>
      </p:sp>
      <p:pic>
        <p:nvPicPr>
          <p:cNvPr id="202" name="Grafik 201"/>
          <p:cNvPicPr/>
          <p:nvPr/>
        </p:nvPicPr>
        <p:blipFill>
          <a:blip r:embed="rId2"/>
          <a:stretch/>
        </p:blipFill>
        <p:spPr>
          <a:xfrm>
            <a:off x="1488154" y="2122805"/>
            <a:ext cx="9218110" cy="3559782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</a:t>
            </a:r>
            <a:r>
              <a:rPr lang="de-DE" dirty="0" err="1" smtClean="0"/>
              <a:t>Benevolent</a:t>
            </a:r>
            <a:r>
              <a:rPr lang="de-DE" dirty="0" smtClean="0"/>
              <a:t> </a:t>
            </a:r>
            <a:r>
              <a:rPr lang="de-DE" dirty="0" err="1" smtClean="0"/>
              <a:t>Dictator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5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- Gerrit</a:t>
            </a:r>
          </a:p>
        </p:txBody>
      </p:sp>
      <p:pic>
        <p:nvPicPr>
          <p:cNvPr id="204" name="Grafik 203"/>
          <p:cNvPicPr/>
          <p:nvPr/>
        </p:nvPicPr>
        <p:blipFill>
          <a:blip r:embed="rId3"/>
          <a:stretch/>
        </p:blipFill>
        <p:spPr>
          <a:xfrm>
            <a:off x="2980664" y="1796220"/>
            <a:ext cx="6233526" cy="3577091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Gerrit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5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- GitHub Flow</a:t>
            </a:r>
          </a:p>
        </p:txBody>
      </p:sp>
      <p:pic>
        <p:nvPicPr>
          <p:cNvPr id="206" name="Grafik 205"/>
          <p:cNvPicPr/>
          <p:nvPr/>
        </p:nvPicPr>
        <p:blipFill>
          <a:blip r:embed="rId2"/>
          <a:stretch/>
        </p:blipFill>
        <p:spPr>
          <a:xfrm>
            <a:off x="819203" y="1697265"/>
            <a:ext cx="10556012" cy="2609418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871030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Branch</a:t>
            </a:r>
          </a:p>
        </p:txBody>
      </p:sp>
      <p:sp>
        <p:nvSpPr>
          <p:cNvPr id="208" name="CustomShape 3"/>
          <p:cNvSpPr/>
          <p:nvPr/>
        </p:nvSpPr>
        <p:spPr>
          <a:xfrm>
            <a:off x="3179259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Commit</a:t>
            </a:r>
          </a:p>
        </p:txBody>
      </p:sp>
      <p:sp>
        <p:nvSpPr>
          <p:cNvPr id="209" name="CustomShape 4"/>
          <p:cNvSpPr/>
          <p:nvPr/>
        </p:nvSpPr>
        <p:spPr>
          <a:xfrm>
            <a:off x="4736225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PR</a:t>
            </a:r>
          </a:p>
        </p:txBody>
      </p:sp>
      <p:sp>
        <p:nvSpPr>
          <p:cNvPr id="210" name="CustomShape 5"/>
          <p:cNvSpPr/>
          <p:nvPr/>
        </p:nvSpPr>
        <p:spPr>
          <a:xfrm>
            <a:off x="6184312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Discuss</a:t>
            </a:r>
          </a:p>
        </p:txBody>
      </p:sp>
      <p:sp>
        <p:nvSpPr>
          <p:cNvPr id="211" name="CustomShape 6"/>
          <p:cNvSpPr/>
          <p:nvPr/>
        </p:nvSpPr>
        <p:spPr>
          <a:xfrm>
            <a:off x="7752166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Deploy</a:t>
            </a:r>
          </a:p>
        </p:txBody>
      </p:sp>
      <p:sp>
        <p:nvSpPr>
          <p:cNvPr id="212" name="CustomShape 7"/>
          <p:cNvSpPr/>
          <p:nvPr/>
        </p:nvSpPr>
        <p:spPr>
          <a:xfrm>
            <a:off x="9537778" y="4114977"/>
            <a:ext cx="1306545" cy="391903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Merge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</a:t>
            </a:r>
            <a:r>
              <a:rPr lang="de-DE" dirty="0" err="1" smtClean="0"/>
              <a:t>GitHub</a:t>
            </a:r>
            <a:r>
              <a:rPr lang="de-DE" dirty="0" smtClean="0"/>
              <a:t>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7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Kollaboration - Git Flow</a:t>
            </a:r>
          </a:p>
        </p:txBody>
      </p:sp>
      <p:pic>
        <p:nvPicPr>
          <p:cNvPr id="214" name="Grafik 213"/>
          <p:cNvPicPr/>
          <p:nvPr/>
        </p:nvPicPr>
        <p:blipFill>
          <a:blip r:embed="rId2"/>
          <a:stretch/>
        </p:blipFill>
        <p:spPr>
          <a:xfrm>
            <a:off x="3642647" y="1587532"/>
            <a:ext cx="4909125" cy="487886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Kollaboration – </a:t>
            </a:r>
            <a:r>
              <a:rPr lang="de-DE" dirty="0" err="1" smtClean="0"/>
              <a:t>Git</a:t>
            </a:r>
            <a:r>
              <a:rPr lang="de-DE" dirty="0" smtClean="0"/>
              <a:t>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0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Alltag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Alltag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Backups</a:t>
            </a:r>
          </a:p>
          <a:p>
            <a:r>
              <a:rPr lang="de-DE" dirty="0"/>
              <a:t>Unterschiedliche Clients (GUI vs. Nicht-GUI)</a:t>
            </a:r>
          </a:p>
          <a:p>
            <a:r>
              <a:rPr lang="de-DE" dirty="0"/>
              <a:t>Was ist die .</a:t>
            </a:r>
            <a:r>
              <a:rPr lang="de-DE" dirty="0" err="1"/>
              <a:t>gitconfig</a:t>
            </a:r>
            <a:r>
              <a:rPr lang="de-DE" dirty="0"/>
              <a:t>?</a:t>
            </a:r>
          </a:p>
          <a:p>
            <a:r>
              <a:rPr lang="de-DE" dirty="0"/>
              <a:t>Was ist </a:t>
            </a:r>
            <a:r>
              <a:rPr lang="de-DE" dirty="0" err="1"/>
              <a:t>autostash</a:t>
            </a:r>
            <a:r>
              <a:rPr lang="de-DE" dirty="0"/>
              <a:t>?</a:t>
            </a:r>
          </a:p>
          <a:p>
            <a:r>
              <a:rPr lang="de-DE" dirty="0"/>
              <a:t>Was ist eine globale .</a:t>
            </a:r>
            <a:r>
              <a:rPr lang="de-DE" dirty="0" err="1"/>
              <a:t>gitignore</a:t>
            </a:r>
            <a:r>
              <a:rPr lang="de-DE" dirty="0"/>
              <a:t>?</a:t>
            </a:r>
          </a:p>
          <a:p>
            <a:r>
              <a:rPr lang="de-DE" dirty="0"/>
              <a:t>Was sind Aliase?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8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Einstellungen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user.name=</a:t>
            </a:r>
            <a:r>
              <a:rPr lang="en-US" dirty="0" err="1"/>
              <a:t>Arlo</a:t>
            </a:r>
            <a:r>
              <a:rPr lang="en-US" dirty="0"/>
              <a:t> O'Keeffe</a:t>
            </a:r>
          </a:p>
          <a:p>
            <a:r>
              <a:rPr lang="en-US" dirty="0"/>
              <a:t>user.email=mailtoarlo@gmail.com</a:t>
            </a:r>
          </a:p>
          <a:p>
            <a:r>
              <a:rPr lang="en-US" dirty="0" err="1"/>
              <a:t>core.autocrlf</a:t>
            </a:r>
            <a:r>
              <a:rPr lang="en-US" dirty="0"/>
              <a:t>=true</a:t>
            </a:r>
          </a:p>
          <a:p>
            <a:r>
              <a:rPr lang="en-US" dirty="0" err="1"/>
              <a:t>core.excludesfile</a:t>
            </a:r>
            <a:r>
              <a:rPr lang="en-US" dirty="0"/>
              <a:t>=~/.</a:t>
            </a:r>
            <a:r>
              <a:rPr lang="en-US" dirty="0" err="1"/>
              <a:t>gitignore_global</a:t>
            </a:r>
            <a:endParaRPr lang="en-US" dirty="0"/>
          </a:p>
          <a:p>
            <a:r>
              <a:rPr lang="en-US" dirty="0" err="1"/>
              <a:t>color.ui</a:t>
            </a:r>
            <a:r>
              <a:rPr lang="en-US" dirty="0"/>
              <a:t>=true</a:t>
            </a:r>
          </a:p>
          <a:p>
            <a:r>
              <a:rPr lang="en-US" dirty="0" err="1"/>
              <a:t>push.default</a:t>
            </a:r>
            <a:r>
              <a:rPr lang="en-US" dirty="0"/>
              <a:t>=simple</a:t>
            </a:r>
          </a:p>
          <a:p>
            <a:r>
              <a:rPr lang="en-US" dirty="0" err="1"/>
              <a:t>rebase.autostash</a:t>
            </a:r>
            <a:r>
              <a:rPr lang="en-US" dirty="0"/>
              <a:t>=true</a:t>
            </a:r>
          </a:p>
          <a:p>
            <a:r>
              <a:rPr lang="en-US" dirty="0" err="1"/>
              <a:t>pull.ff</a:t>
            </a:r>
            <a:r>
              <a:rPr lang="en-US" dirty="0"/>
              <a:t>=only</a:t>
            </a:r>
          </a:p>
          <a:p>
            <a:r>
              <a:rPr lang="en-US" dirty="0" err="1"/>
              <a:t>pull.rebase</a:t>
            </a:r>
            <a:r>
              <a:rPr lang="en-US" dirty="0"/>
              <a:t>=true</a:t>
            </a:r>
          </a:p>
          <a:p>
            <a:r>
              <a:rPr lang="en-US" dirty="0" err="1"/>
              <a:t>alias.adog</a:t>
            </a:r>
            <a:r>
              <a:rPr lang="en-US" dirty="0"/>
              <a:t>=log --all --decorate --</a:t>
            </a:r>
            <a:r>
              <a:rPr lang="en-US" dirty="0" err="1"/>
              <a:t>oneline</a:t>
            </a:r>
            <a:r>
              <a:rPr lang="en-US" dirty="0"/>
              <a:t> --</a:t>
            </a: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Automatisierung und Integration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Automatisierung und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Skripting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/ Batch</a:t>
            </a:r>
          </a:p>
          <a:p>
            <a:r>
              <a:rPr lang="de-DE" dirty="0"/>
              <a:t>JGIT</a:t>
            </a:r>
          </a:p>
          <a:p>
            <a:r>
              <a:rPr lang="de-DE" dirty="0" err="1"/>
              <a:t>Atlassian</a:t>
            </a:r>
            <a:r>
              <a:rPr lang="de-DE" dirty="0"/>
              <a:t> JIRA + </a:t>
            </a:r>
            <a:r>
              <a:rPr lang="de-DE" dirty="0" err="1"/>
              <a:t>BitBucket</a:t>
            </a:r>
            <a:endParaRPr lang="de-DE" dirty="0"/>
          </a:p>
          <a:p>
            <a:r>
              <a:rPr lang="de-DE" dirty="0"/>
              <a:t>Fix / Close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.</a:t>
            </a:r>
            <a:r>
              <a:rPr lang="de-DE" dirty="0" err="1"/>
              <a:t>git</a:t>
            </a:r>
            <a:r>
              <a:rPr lang="de-DE" dirty="0"/>
              <a:t> Ordner nicht </a:t>
            </a:r>
            <a:r>
              <a:rPr lang="de-DE" dirty="0" smtClean="0"/>
              <a:t>veröffentlichen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1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Arlo</a:t>
            </a:r>
            <a:r>
              <a:rPr lang="de-DE" dirty="0" smtClean="0"/>
              <a:t> O‘Keeffe</a:t>
            </a:r>
          </a:p>
          <a:p>
            <a:r>
              <a:rPr lang="de-DE" dirty="0" smtClean="0"/>
              <a:t>Entwicklung &amp; QM</a:t>
            </a:r>
            <a:endParaRPr lang="de-DE" dirty="0"/>
          </a:p>
          <a:p>
            <a:r>
              <a:rPr lang="de-DE" dirty="0"/>
              <a:t>Kurt-Schumacher-Str. 3</a:t>
            </a:r>
          </a:p>
          <a:p>
            <a:r>
              <a:rPr lang="de-DE" dirty="0"/>
              <a:t>53113 Bonn</a:t>
            </a:r>
          </a:p>
          <a:p>
            <a:r>
              <a:rPr lang="de-DE" dirty="0"/>
              <a:t>T +</a:t>
            </a:r>
            <a:r>
              <a:rPr lang="de-DE" dirty="0" smtClean="0"/>
              <a:t>49.228.429-2629</a:t>
            </a:r>
            <a:endParaRPr lang="de-DE" dirty="0"/>
          </a:p>
          <a:p>
            <a:r>
              <a:rPr lang="de-DE" dirty="0"/>
              <a:t>a</a:t>
            </a:r>
            <a:r>
              <a:rPr lang="de-DE" dirty="0" smtClean="0"/>
              <a:t>rlo.okeeffe@dw.com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Begriffe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</a:t>
            </a:r>
            <a:r>
              <a:rPr lang="de-DE" dirty="0" err="1"/>
              <a:t>untracked</a:t>
            </a:r>
            <a:r>
              <a:rPr lang="de-DE" dirty="0"/>
              <a:t> Datei?</a:t>
            </a:r>
          </a:p>
          <a:p>
            <a:r>
              <a:rPr lang="de-DE" dirty="0"/>
              <a:t>Was ist eine Änderung?</a:t>
            </a:r>
          </a:p>
          <a:p>
            <a:r>
              <a:rPr lang="de-DE" dirty="0"/>
              <a:t>Was ist die </a:t>
            </a:r>
            <a:r>
              <a:rPr lang="de-DE" dirty="0" err="1"/>
              <a:t>Staging</a:t>
            </a:r>
            <a:r>
              <a:rPr lang="de-DE" dirty="0"/>
              <a:t>?</a:t>
            </a:r>
          </a:p>
          <a:p>
            <a:r>
              <a:rPr lang="de-DE" dirty="0"/>
              <a:t>Was ist der Index?</a:t>
            </a:r>
          </a:p>
          <a:p>
            <a:r>
              <a:rPr lang="de-DE" dirty="0"/>
              <a:t>Was ist ein Commit?</a:t>
            </a:r>
          </a:p>
          <a:p>
            <a:r>
              <a:rPr lang="de-DE" dirty="0"/>
              <a:t>Was ist ein Hash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350096" y="2090147"/>
            <a:ext cx="1480751" cy="58785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Datei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4021110" y="2090147"/>
            <a:ext cx="1480751" cy="58785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Unstaged</a:t>
            </a:r>
          </a:p>
        </p:txBody>
      </p:sp>
      <p:sp>
        <p:nvSpPr>
          <p:cNvPr id="143" name="CustomShape 3"/>
          <p:cNvSpPr/>
          <p:nvPr/>
        </p:nvSpPr>
        <p:spPr>
          <a:xfrm>
            <a:off x="6692558" y="2090147"/>
            <a:ext cx="1480751" cy="58785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Staged /</a:t>
            </a:r>
            <a:r>
              <a:t/>
            </a:r>
            <a:br/>
            <a:r>
              <a:rPr lang="de-DE" sz="1800" b="0" strike="noStrike" spc="-1">
                <a:latin typeface="Source Sans Pro"/>
              </a:rPr>
              <a:t>Index</a:t>
            </a:r>
          </a:p>
        </p:txBody>
      </p:sp>
      <p:sp>
        <p:nvSpPr>
          <p:cNvPr id="144" name="CustomShape 4"/>
          <p:cNvSpPr/>
          <p:nvPr/>
        </p:nvSpPr>
        <p:spPr>
          <a:xfrm>
            <a:off x="9363572" y="2090147"/>
            <a:ext cx="1480751" cy="58785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800" b="0" strike="noStrike" spc="-1">
                <a:latin typeface="Source Sans Pro"/>
              </a:rPr>
              <a:t>Commit</a:t>
            </a:r>
          </a:p>
        </p:txBody>
      </p:sp>
      <p:sp>
        <p:nvSpPr>
          <p:cNvPr id="145" name="Line 5"/>
          <p:cNvSpPr/>
          <p:nvPr/>
        </p:nvSpPr>
        <p:spPr>
          <a:xfrm>
            <a:off x="5541928" y="2384074"/>
            <a:ext cx="1088787" cy="0"/>
          </a:xfrm>
          <a:prstGeom prst="line">
            <a:avLst/>
          </a:prstGeom>
          <a:ln w="7632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6"/>
          <p:cNvSpPr/>
          <p:nvPr/>
        </p:nvSpPr>
        <p:spPr>
          <a:xfrm>
            <a:off x="8227313" y="2384074"/>
            <a:ext cx="1088787" cy="0"/>
          </a:xfrm>
          <a:prstGeom prst="line">
            <a:avLst/>
          </a:prstGeom>
          <a:ln w="7632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TextShape 7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Begriffe</a:t>
            </a:r>
          </a:p>
        </p:txBody>
      </p:sp>
      <p:sp>
        <p:nvSpPr>
          <p:cNvPr id="148" name="Line 8"/>
          <p:cNvSpPr/>
          <p:nvPr/>
        </p:nvSpPr>
        <p:spPr>
          <a:xfrm>
            <a:off x="2896175" y="2384074"/>
            <a:ext cx="1088787" cy="0"/>
          </a:xfrm>
          <a:prstGeom prst="line">
            <a:avLst/>
          </a:prstGeom>
          <a:ln w="7632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2896175" y="2678001"/>
            <a:ext cx="1088787" cy="32658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>
                <a:latin typeface="Source Sans Pro"/>
              </a:rPr>
              <a:t>ignoriert?</a:t>
            </a:r>
          </a:p>
        </p:txBody>
      </p:sp>
      <p:sp>
        <p:nvSpPr>
          <p:cNvPr id="150" name="CustomShape 10"/>
          <p:cNvSpPr/>
          <p:nvPr/>
        </p:nvSpPr>
        <p:spPr>
          <a:xfrm>
            <a:off x="2525987" y="3132608"/>
            <a:ext cx="1829163" cy="329198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>
                <a:latin typeface="Source Sans Pro"/>
              </a:rPr>
              <a:t>unterschiedlich?</a:t>
            </a:r>
          </a:p>
        </p:txBody>
      </p:sp>
      <p:sp>
        <p:nvSpPr>
          <p:cNvPr id="151" name="CustomShape 11"/>
          <p:cNvSpPr/>
          <p:nvPr/>
        </p:nvSpPr>
        <p:spPr>
          <a:xfrm>
            <a:off x="5541928" y="2678001"/>
            <a:ext cx="1088787" cy="32658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>
                <a:latin typeface="Source Sans Pro"/>
              </a:rPr>
              <a:t>add</a:t>
            </a:r>
          </a:p>
        </p:txBody>
      </p:sp>
      <p:sp>
        <p:nvSpPr>
          <p:cNvPr id="152" name="CustomShape 12"/>
          <p:cNvSpPr/>
          <p:nvPr/>
        </p:nvSpPr>
        <p:spPr>
          <a:xfrm>
            <a:off x="8227313" y="2678001"/>
            <a:ext cx="1088787" cy="32658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>
                <a:latin typeface="Source Sans Pro"/>
              </a:rPr>
              <a:t>commit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Begriffe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r>
              <a:rPr lang="de-DE" dirty="0"/>
              <a:t>Was ist ein Tag?</a:t>
            </a:r>
          </a:p>
          <a:p>
            <a:r>
              <a:rPr lang="de-DE" dirty="0"/>
              <a:t>Was ist der HEAD?</a:t>
            </a:r>
          </a:p>
          <a:p>
            <a:r>
              <a:rPr lang="de-DE" dirty="0"/>
              <a:t>Was ist ein </a:t>
            </a:r>
            <a:r>
              <a:rPr lang="de-DE" dirty="0" err="1"/>
              <a:t>detached</a:t>
            </a:r>
            <a:r>
              <a:rPr lang="de-DE" dirty="0"/>
              <a:t> HEAD?</a:t>
            </a:r>
          </a:p>
          <a:p>
            <a:r>
              <a:rPr lang="de-DE" dirty="0"/>
              <a:t>Was ist HEAD^?</a:t>
            </a:r>
          </a:p>
          <a:p>
            <a:r>
              <a:rPr lang="de-DE" dirty="0"/>
              <a:t>Was ist HEAD^^?</a:t>
            </a:r>
          </a:p>
          <a:p>
            <a:r>
              <a:rPr lang="de-DE" dirty="0"/>
              <a:t>Was ist HEAD~3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4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Begriffe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Checkout</a:t>
            </a:r>
            <a:r>
              <a:rPr lang="de-DE" dirty="0"/>
              <a:t>?</a:t>
            </a:r>
          </a:p>
          <a:p>
            <a:r>
              <a:rPr lang="de-DE" dirty="0"/>
              <a:t>Was ist ein </a:t>
            </a:r>
            <a:r>
              <a:rPr lang="de-DE" dirty="0" err="1"/>
              <a:t>Clone</a:t>
            </a:r>
            <a:r>
              <a:rPr lang="de-DE" dirty="0"/>
              <a:t>?</a:t>
            </a:r>
          </a:p>
          <a:p>
            <a:r>
              <a:rPr lang="de-DE" dirty="0"/>
              <a:t>Was ist ein Repository?</a:t>
            </a:r>
          </a:p>
          <a:p>
            <a:r>
              <a:rPr lang="de-DE" dirty="0"/>
              <a:t>Was ist ein bare Repository?</a:t>
            </a:r>
          </a:p>
          <a:p>
            <a:r>
              <a:rPr lang="de-DE" dirty="0"/>
              <a:t>Was ist ein Remote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Begriffe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Stash</a:t>
            </a:r>
            <a:r>
              <a:rPr lang="de-DE" dirty="0"/>
              <a:t>?</a:t>
            </a:r>
          </a:p>
          <a:p>
            <a:r>
              <a:rPr lang="de-DE" dirty="0"/>
              <a:t>Was ist eine Hook?</a:t>
            </a:r>
          </a:p>
          <a:p>
            <a:r>
              <a:rPr lang="de-DE" dirty="0"/>
              <a:t>Was ist ein Submodule?</a:t>
            </a:r>
          </a:p>
          <a:p>
            <a:r>
              <a:rPr lang="de-DE" dirty="0"/>
              <a:t>Was ist ein Pull Request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35515" y="273352"/>
            <a:ext cx="11323389" cy="8696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1" strike="noStrike" spc="-1">
                <a:solidFill>
                  <a:srgbClr val="FFFFFF"/>
                </a:solidFill>
                <a:latin typeface="Source Sans Pro Black"/>
              </a:rPr>
              <a:t>Aktionen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erstelle ich ein neues Repository?</a:t>
            </a:r>
          </a:p>
          <a:p>
            <a:r>
              <a:rPr lang="de-DE" dirty="0"/>
              <a:t>Wie sehe ich lokale Änderungen?</a:t>
            </a:r>
          </a:p>
          <a:p>
            <a:r>
              <a:rPr lang="de-DE" dirty="0"/>
              <a:t>Wie </a:t>
            </a:r>
            <a:r>
              <a:rPr lang="de-DE" dirty="0" err="1"/>
              <a:t>stage</a:t>
            </a:r>
            <a:r>
              <a:rPr lang="de-DE" dirty="0"/>
              <a:t> ich eine Änderung?</a:t>
            </a:r>
          </a:p>
          <a:p>
            <a:r>
              <a:rPr lang="de-DE" dirty="0"/>
              <a:t>Wie </a:t>
            </a:r>
            <a:r>
              <a:rPr lang="de-DE" dirty="0" err="1"/>
              <a:t>stage</a:t>
            </a:r>
            <a:r>
              <a:rPr lang="de-DE" dirty="0"/>
              <a:t> ich nur einen Teil meiner Änderungen?</a:t>
            </a:r>
          </a:p>
          <a:p>
            <a:r>
              <a:rPr lang="de-DE" dirty="0"/>
              <a:t>Wie </a:t>
            </a:r>
            <a:r>
              <a:rPr lang="de-DE" dirty="0" err="1"/>
              <a:t>commite</a:t>
            </a:r>
            <a:r>
              <a:rPr lang="de-DE" dirty="0"/>
              <a:t> ich meine Änderungen?</a:t>
            </a:r>
          </a:p>
          <a:p>
            <a:r>
              <a:rPr lang="de-DE" dirty="0"/>
              <a:t>Wie </a:t>
            </a:r>
            <a:r>
              <a:rPr lang="de-DE" dirty="0" err="1"/>
              <a:t>stage</a:t>
            </a:r>
            <a:r>
              <a:rPr lang="de-DE" dirty="0"/>
              <a:t> und </a:t>
            </a:r>
            <a:r>
              <a:rPr lang="de-DE" dirty="0" err="1"/>
              <a:t>commite</a:t>
            </a:r>
            <a:r>
              <a:rPr lang="de-DE" dirty="0"/>
              <a:t> ich eine Änderung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5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W_16zu9_2015">
  <a:themeElements>
    <a:clrScheme name="DW 2013-12-02">
      <a:dk1>
        <a:srgbClr val="3E3E3E"/>
      </a:dk1>
      <a:lt1>
        <a:srgbClr val="FFFFFF"/>
      </a:lt1>
      <a:dk2>
        <a:srgbClr val="95A6B2"/>
      </a:dk2>
      <a:lt2>
        <a:srgbClr val="CDD5DB"/>
      </a:lt2>
      <a:accent1>
        <a:srgbClr val="B9B2A7"/>
      </a:accent1>
      <a:accent2>
        <a:srgbClr val="009BFF"/>
      </a:accent2>
      <a:accent3>
        <a:srgbClr val="96BE00"/>
      </a:accent3>
      <a:accent4>
        <a:srgbClr val="EB8C14"/>
      </a:accent4>
      <a:accent5>
        <a:srgbClr val="DC0F6E"/>
      </a:accent5>
      <a:accent6>
        <a:srgbClr val="82141E"/>
      </a:accent6>
      <a:hlink>
        <a:srgbClr val="3E3E3E"/>
      </a:hlink>
      <a:folHlink>
        <a:srgbClr val="3E3E3E"/>
      </a:folHlink>
    </a:clrScheme>
    <a:fontScheme name="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DW 2013-12-02">
      <a:dk1>
        <a:srgbClr val="3E3E3E"/>
      </a:dk1>
      <a:lt1>
        <a:srgbClr val="FFFFFF"/>
      </a:lt1>
      <a:dk2>
        <a:srgbClr val="95A6B2"/>
      </a:dk2>
      <a:lt2>
        <a:srgbClr val="CDD5DB"/>
      </a:lt2>
      <a:accent1>
        <a:srgbClr val="B9B2A7"/>
      </a:accent1>
      <a:accent2>
        <a:srgbClr val="009BFF"/>
      </a:accent2>
      <a:accent3>
        <a:srgbClr val="96BE00"/>
      </a:accent3>
      <a:accent4>
        <a:srgbClr val="EB8C14"/>
      </a:accent4>
      <a:accent5>
        <a:srgbClr val="DC0F6E"/>
      </a:accent5>
      <a:accent6>
        <a:srgbClr val="82141E"/>
      </a:accent6>
      <a:hlink>
        <a:srgbClr val="3E3E3E"/>
      </a:hlink>
      <a:folHlink>
        <a:srgbClr val="3E3E3E"/>
      </a:folHlink>
    </a:clrScheme>
    <a:fontScheme name="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W 2013-12-02">
      <a:dk1>
        <a:srgbClr val="3E3E3E"/>
      </a:dk1>
      <a:lt1>
        <a:srgbClr val="FFFFFF"/>
      </a:lt1>
      <a:dk2>
        <a:srgbClr val="95A6B2"/>
      </a:dk2>
      <a:lt2>
        <a:srgbClr val="CDD5DB"/>
      </a:lt2>
      <a:accent1>
        <a:srgbClr val="B9B2A7"/>
      </a:accent1>
      <a:accent2>
        <a:srgbClr val="009BFF"/>
      </a:accent2>
      <a:accent3>
        <a:srgbClr val="96BE00"/>
      </a:accent3>
      <a:accent4>
        <a:srgbClr val="EB8C14"/>
      </a:accent4>
      <a:accent5>
        <a:srgbClr val="DC0F6E"/>
      </a:accent5>
      <a:accent6>
        <a:srgbClr val="82141E"/>
      </a:accent6>
      <a:hlink>
        <a:srgbClr val="3E3E3E"/>
      </a:hlink>
      <a:folHlink>
        <a:srgbClr val="3E3E3E"/>
      </a:folHlink>
    </a:clrScheme>
    <a:fontScheme name="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1746</Words>
  <Application>Microsoft Office PowerPoint</Application>
  <PresentationFormat>Benutzerdefiniert</PresentationFormat>
  <Paragraphs>338</Paragraphs>
  <Slides>37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DW_16zu9_2015</vt:lpstr>
      <vt:lpstr>git im Kontext industrieller Softwareentwicklung</vt:lpstr>
      <vt:lpstr>PowerPoint-Präsentation</vt:lpstr>
      <vt:lpstr>Ziel</vt:lpstr>
      <vt:lpstr>Begriffe</vt:lpstr>
      <vt:lpstr>Begriffe</vt:lpstr>
      <vt:lpstr>Begriffe</vt:lpstr>
      <vt:lpstr>Begriffe</vt:lpstr>
      <vt:lpstr>Begriffe</vt:lpstr>
      <vt:lpstr>Aktionen</vt:lpstr>
      <vt:lpstr>Aktionen</vt:lpstr>
      <vt:lpstr>Aktionen</vt:lpstr>
      <vt:lpstr>Aktionen</vt:lpstr>
      <vt:lpstr>Aktionen</vt:lpstr>
      <vt:lpstr>Aktionen</vt:lpstr>
      <vt:lpstr>Aktionen</vt:lpstr>
      <vt:lpstr>Aktionen</vt:lpstr>
      <vt:lpstr>Prinzipien</vt:lpstr>
      <vt:lpstr>Prinzipien</vt:lpstr>
      <vt:lpstr>Prinzipien</vt:lpstr>
      <vt:lpstr>Philosophie</vt:lpstr>
      <vt:lpstr>Kollaboration</vt:lpstr>
      <vt:lpstr>Kollaboration</vt:lpstr>
      <vt:lpstr>Kollaboration</vt:lpstr>
      <vt:lpstr>Repository Management</vt:lpstr>
      <vt:lpstr>Branch Management</vt:lpstr>
      <vt:lpstr>Tag Management</vt:lpstr>
      <vt:lpstr>Log / History Management</vt:lpstr>
      <vt:lpstr>Kollaboration – Zentralisierter Workflow</vt:lpstr>
      <vt:lpstr>Kollaboration – Integration Manager</vt:lpstr>
      <vt:lpstr>Kollaboration – Benevolent Dictator</vt:lpstr>
      <vt:lpstr>Kollaboration – Gerrit</vt:lpstr>
      <vt:lpstr>Kollaboration – GitHub Flow</vt:lpstr>
      <vt:lpstr>Kollaboration – Git Flow</vt:lpstr>
      <vt:lpstr>Alltag</vt:lpstr>
      <vt:lpstr>Einstellungen</vt:lpstr>
      <vt:lpstr>Automatisierung und Integration</vt:lpstr>
      <vt:lpstr>PowerPoint-Präsentation</vt:lpstr>
    </vt:vector>
  </TitlesOfParts>
  <Company>Deutsche Welle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Kurzer prägnanter Titel</dc:title>
  <dc:creator>OKeeffeA an BNLT1030679</dc:creator>
  <cp:lastModifiedBy>OKeeffeA an BNLT1030679</cp:lastModifiedBy>
  <cp:revision>27</cp:revision>
  <dcterms:created xsi:type="dcterms:W3CDTF">2019-07-02T09:22:53Z</dcterms:created>
  <dcterms:modified xsi:type="dcterms:W3CDTF">2019-07-02T09:57:03Z</dcterms:modified>
</cp:coreProperties>
</file>