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32"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3200" spc="-1" strike="noStrike">
              <a:latin typeface="Arial"/>
            </a:endParaRPr>
          </a:p>
        </p:txBody>
      </p:sp>
      <p:sp>
        <p:nvSpPr>
          <p:cNvPr id="33"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35"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36"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37"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
        <p:nvSpPr>
          <p:cNvPr id="38"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40"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3200" spc="-1" strike="noStrike">
              <a:latin typeface="Arial"/>
            </a:endParaRPr>
          </a:p>
        </p:txBody>
      </p:sp>
      <p:sp>
        <p:nvSpPr>
          <p:cNvPr id="41"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3200" spc="-1" strike="noStrike">
              <a:latin typeface="Arial"/>
            </a:endParaRPr>
          </a:p>
        </p:txBody>
      </p:sp>
      <p:sp>
        <p:nvSpPr>
          <p:cNvPr id="42"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3200" spc="-1" strike="noStrike">
              <a:latin typeface="Arial"/>
            </a:endParaRPr>
          </a:p>
        </p:txBody>
      </p:sp>
      <p:sp>
        <p:nvSpPr>
          <p:cNvPr id="43"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3200" spc="-1" strike="noStrike">
              <a:latin typeface="Arial"/>
            </a:endParaRPr>
          </a:p>
        </p:txBody>
      </p:sp>
      <p:sp>
        <p:nvSpPr>
          <p:cNvPr id="44"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3200" spc="-1" strike="noStrike">
              <a:latin typeface="Arial"/>
            </a:endParaRPr>
          </a:p>
        </p:txBody>
      </p:sp>
      <p:sp>
        <p:nvSpPr>
          <p:cNvPr id="45"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50"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52"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59"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60"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
        <p:nvSpPr>
          <p:cNvPr id="61"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63"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65"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69"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71"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3200" spc="-1" strike="noStrike">
              <a:latin typeface="Arial"/>
            </a:endParaRPr>
          </a:p>
        </p:txBody>
      </p:sp>
      <p:sp>
        <p:nvSpPr>
          <p:cNvPr id="72"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74"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75"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76"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
        <p:nvSpPr>
          <p:cNvPr id="77"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79"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3200" spc="-1" strike="noStrike">
              <a:latin typeface="Arial"/>
            </a:endParaRPr>
          </a:p>
        </p:txBody>
      </p:sp>
      <p:sp>
        <p:nvSpPr>
          <p:cNvPr id="80"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3200" spc="-1" strike="noStrike">
              <a:latin typeface="Arial"/>
            </a:endParaRPr>
          </a:p>
        </p:txBody>
      </p:sp>
      <p:sp>
        <p:nvSpPr>
          <p:cNvPr id="81"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3200" spc="-1" strike="noStrike">
              <a:latin typeface="Arial"/>
            </a:endParaRPr>
          </a:p>
        </p:txBody>
      </p:sp>
      <p:sp>
        <p:nvSpPr>
          <p:cNvPr id="82"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3200" spc="-1" strike="noStrike">
              <a:latin typeface="Arial"/>
            </a:endParaRPr>
          </a:p>
        </p:txBody>
      </p:sp>
      <p:sp>
        <p:nvSpPr>
          <p:cNvPr id="83"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3200" spc="-1" strike="noStrike">
              <a:latin typeface="Arial"/>
            </a:endParaRPr>
          </a:p>
        </p:txBody>
      </p:sp>
      <p:sp>
        <p:nvSpPr>
          <p:cNvPr id="84"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8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91"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93"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94"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3"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98"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99"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
        <p:nvSpPr>
          <p:cNvPr id="100"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02"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103"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104"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06"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108"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10"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3200" spc="-1" strike="noStrike">
              <a:latin typeface="Arial"/>
            </a:endParaRPr>
          </a:p>
        </p:txBody>
      </p:sp>
      <p:sp>
        <p:nvSpPr>
          <p:cNvPr id="111"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13"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114"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115"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
        <p:nvSpPr>
          <p:cNvPr id="116"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18"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3200" spc="-1" strike="noStrike">
              <a:latin typeface="Arial"/>
            </a:endParaRPr>
          </a:p>
        </p:txBody>
      </p:sp>
      <p:sp>
        <p:nvSpPr>
          <p:cNvPr id="119"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3200" spc="-1" strike="noStrike">
              <a:latin typeface="Arial"/>
            </a:endParaRPr>
          </a:p>
        </p:txBody>
      </p:sp>
      <p:sp>
        <p:nvSpPr>
          <p:cNvPr id="120"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3200" spc="-1" strike="noStrike">
              <a:latin typeface="Arial"/>
            </a:endParaRPr>
          </a:p>
        </p:txBody>
      </p:sp>
      <p:sp>
        <p:nvSpPr>
          <p:cNvPr id="121"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3200" spc="-1" strike="noStrike">
              <a:latin typeface="Arial"/>
            </a:endParaRPr>
          </a:p>
        </p:txBody>
      </p:sp>
      <p:sp>
        <p:nvSpPr>
          <p:cNvPr id="122"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3200" spc="-1" strike="noStrike">
              <a:latin typeface="Arial"/>
            </a:endParaRPr>
          </a:p>
        </p:txBody>
      </p:sp>
      <p:sp>
        <p:nvSpPr>
          <p:cNvPr id="123"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5"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21"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3200" spc="-1" strike="noStrike">
              <a:latin typeface="Arial"/>
            </a:endParaRPr>
          </a:p>
        </p:txBody>
      </p:sp>
      <p:sp>
        <p:nvSpPr>
          <p:cNvPr id="22"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24"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3200" spc="-1" strike="noStrike">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26"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3200" spc="-1" strike="noStrike">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3200" spc="-1" strike="noStrike">
              <a:latin typeface="Arial"/>
            </a:endParaRPr>
          </a:p>
        </p:txBody>
      </p:sp>
      <p:sp>
        <p:nvSpPr>
          <p:cNvPr id="30"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7007760" y="3177000"/>
            <a:ext cx="561600" cy="360"/>
          </a:xfrm>
          <a:custGeom>
            <a:avLst/>
            <a:gdLst/>
            <a:ahLst/>
            <a:rect l="l" t="t" r="r" b="b"/>
            <a:pathLst>
              <a:path w="21600" h="21600">
                <a:moveTo>
                  <a:pt x="0" y="0"/>
                </a:moveTo>
                <a:lnTo>
                  <a:pt x="21600" y="21600"/>
                </a:lnTo>
              </a:path>
            </a:pathLst>
          </a:custGeom>
          <a:noFill/>
          <a:ln w="76320">
            <a:solidFill>
              <a:schemeClr val="lt2"/>
            </a:solidFill>
            <a:round/>
          </a:ln>
        </p:spPr>
        <p:style>
          <a:lnRef idx="0"/>
          <a:fillRef idx="0"/>
          <a:effectRef idx="0"/>
          <a:fontRef idx="minor"/>
        </p:style>
      </p:sp>
      <p:sp>
        <p:nvSpPr>
          <p:cNvPr id="1" name="CustomShape 2"/>
          <p:cNvSpPr/>
          <p:nvPr/>
        </p:nvSpPr>
        <p:spPr>
          <a:xfrm>
            <a:off x="1575000" y="3158280"/>
            <a:ext cx="561600" cy="360"/>
          </a:xfrm>
          <a:custGeom>
            <a:avLst/>
            <a:gdLst/>
            <a:ahLst/>
            <a:rect l="l" t="t" r="r" b="b"/>
            <a:pathLst>
              <a:path w="21600" h="21600">
                <a:moveTo>
                  <a:pt x="0" y="0"/>
                </a:moveTo>
                <a:lnTo>
                  <a:pt x="21600" y="21600"/>
                </a:lnTo>
              </a:path>
            </a:pathLst>
          </a:custGeom>
          <a:noFill/>
          <a:ln w="76320">
            <a:solidFill>
              <a:schemeClr val="lt2"/>
            </a:solidFill>
            <a:round/>
          </a:ln>
        </p:spPr>
        <p:style>
          <a:lnRef idx="0"/>
          <a:fillRef idx="0"/>
          <a:effectRef idx="0"/>
          <a:fontRef idx="minor"/>
        </p:style>
      </p:sp>
      <p:grpSp>
        <p:nvGrpSpPr>
          <p:cNvPr id="2" name="Group 3"/>
          <p:cNvGrpSpPr/>
          <p:nvPr/>
        </p:nvGrpSpPr>
        <p:grpSpPr>
          <a:xfrm>
            <a:off x="1004760" y="1021680"/>
            <a:ext cx="7135920" cy="152640"/>
            <a:chOff x="1004760" y="1021680"/>
            <a:chExt cx="7135920" cy="152640"/>
          </a:xfrm>
        </p:grpSpPr>
        <p:sp>
          <p:nvSpPr>
            <p:cNvPr id="3" name="CustomShape 4"/>
            <p:cNvSpPr/>
            <p:nvPr/>
          </p:nvSpPr>
          <p:spPr>
            <a:xfrm rot="10800000">
              <a:off x="1004760" y="1021680"/>
              <a:ext cx="7135920" cy="360"/>
            </a:xfrm>
            <a:custGeom>
              <a:avLst/>
              <a:gdLst/>
              <a:ahLst/>
              <a:rect l="l" t="t" r="r" b="b"/>
              <a:pathLst>
                <a:path w="21600" h="21600">
                  <a:moveTo>
                    <a:pt x="0" y="0"/>
                  </a:moveTo>
                  <a:lnTo>
                    <a:pt x="21600" y="21600"/>
                  </a:lnTo>
                </a:path>
              </a:pathLst>
            </a:custGeom>
            <a:noFill/>
            <a:ln w="76320">
              <a:solidFill>
                <a:schemeClr val="accent3"/>
              </a:solidFill>
              <a:round/>
            </a:ln>
          </p:spPr>
          <p:style>
            <a:lnRef idx="0"/>
            <a:fillRef idx="0"/>
            <a:effectRef idx="0"/>
            <a:fontRef idx="minor"/>
          </p:style>
        </p:sp>
        <p:sp>
          <p:nvSpPr>
            <p:cNvPr id="4" name="CustomShape 5"/>
            <p:cNvSpPr/>
            <p:nvPr/>
          </p:nvSpPr>
          <p:spPr>
            <a:xfrm rot="10800000">
              <a:off x="1004760" y="1173960"/>
              <a:ext cx="7135920" cy="360"/>
            </a:xfrm>
            <a:custGeom>
              <a:avLst/>
              <a:gdLst/>
              <a:ahLst/>
              <a:rect l="l" t="t" r="r" b="b"/>
              <a:pathLst>
                <a:path w="21600" h="21600">
                  <a:moveTo>
                    <a:pt x="0" y="0"/>
                  </a:moveTo>
                  <a:lnTo>
                    <a:pt x="21600" y="21600"/>
                  </a:lnTo>
                </a:path>
              </a:pathLst>
            </a:custGeom>
            <a:noFill/>
            <a:ln w="9360">
              <a:solidFill>
                <a:schemeClr val="accent3"/>
              </a:solidFill>
              <a:round/>
            </a:ln>
          </p:spPr>
          <p:style>
            <a:lnRef idx="0"/>
            <a:fillRef idx="0"/>
            <a:effectRef idx="0"/>
            <a:fontRef idx="minor"/>
          </p:style>
        </p:sp>
      </p:grpSp>
      <p:grpSp>
        <p:nvGrpSpPr>
          <p:cNvPr id="5" name="Group 6"/>
          <p:cNvGrpSpPr/>
          <p:nvPr/>
        </p:nvGrpSpPr>
        <p:grpSpPr>
          <a:xfrm>
            <a:off x="1004040" y="3969000"/>
            <a:ext cx="7135920" cy="153000"/>
            <a:chOff x="1004040" y="3969000"/>
            <a:chExt cx="7135920" cy="153000"/>
          </a:xfrm>
        </p:grpSpPr>
        <p:sp>
          <p:nvSpPr>
            <p:cNvPr id="6" name="CustomShape 7"/>
            <p:cNvSpPr/>
            <p:nvPr/>
          </p:nvSpPr>
          <p:spPr>
            <a:xfrm>
              <a:off x="1004040" y="4121640"/>
              <a:ext cx="7135920" cy="360"/>
            </a:xfrm>
            <a:custGeom>
              <a:avLst/>
              <a:gdLst/>
              <a:ahLst/>
              <a:rect l="l" t="t" r="r" b="b"/>
              <a:pathLst>
                <a:path w="21600" h="21600">
                  <a:moveTo>
                    <a:pt x="0" y="0"/>
                  </a:moveTo>
                  <a:lnTo>
                    <a:pt x="21600" y="21600"/>
                  </a:lnTo>
                </a:path>
              </a:pathLst>
            </a:custGeom>
            <a:noFill/>
            <a:ln w="76320">
              <a:solidFill>
                <a:schemeClr val="accent3"/>
              </a:solidFill>
              <a:round/>
            </a:ln>
          </p:spPr>
          <p:style>
            <a:lnRef idx="0"/>
            <a:fillRef idx="0"/>
            <a:effectRef idx="0"/>
            <a:fontRef idx="minor"/>
          </p:style>
        </p:sp>
        <p:sp>
          <p:nvSpPr>
            <p:cNvPr id="7" name="CustomShape 8"/>
            <p:cNvSpPr/>
            <p:nvPr/>
          </p:nvSpPr>
          <p:spPr>
            <a:xfrm>
              <a:off x="1004040" y="3969000"/>
              <a:ext cx="7135920" cy="360"/>
            </a:xfrm>
            <a:custGeom>
              <a:avLst/>
              <a:gdLst/>
              <a:ahLst/>
              <a:rect l="l" t="t" r="r" b="b"/>
              <a:pathLst>
                <a:path w="21600" h="21600">
                  <a:moveTo>
                    <a:pt x="0" y="0"/>
                  </a:moveTo>
                  <a:lnTo>
                    <a:pt x="21600" y="21600"/>
                  </a:lnTo>
                </a:path>
              </a:pathLst>
            </a:custGeom>
            <a:noFill/>
            <a:ln w="9360">
              <a:solidFill>
                <a:schemeClr val="accent3"/>
              </a:solidFill>
              <a:round/>
            </a:ln>
          </p:spPr>
          <p:style>
            <a:lnRef idx="0"/>
            <a:fillRef idx="0"/>
            <a:effectRef idx="0"/>
            <a:fontRef idx="minor"/>
          </p:style>
        </p:sp>
      </p:grpSp>
      <p:sp>
        <p:nvSpPr>
          <p:cNvPr id="8" name="PlaceHolder 9"/>
          <p:cNvSpPr>
            <a:spLocks noGrp="1"/>
          </p:cNvSpPr>
          <p:nvPr>
            <p:ph type="title"/>
          </p:nvPr>
        </p:nvSpPr>
        <p:spPr>
          <a:xfrm>
            <a:off x="311760" y="814680"/>
            <a:ext cx="8570520" cy="941400"/>
          </a:xfrm>
          <a:prstGeom prst="rect">
            <a:avLst/>
          </a:prstGeom>
        </p:spPr>
        <p:txBody>
          <a:bodyPr lIns="0" rIns="0" tIns="0" bIns="0" anchor="ctr"/>
          <a:p>
            <a:r>
              <a:rPr b="0" lang="fr-FR" sz="1800" spc="-1" strike="noStrike">
                <a:latin typeface="Arial"/>
              </a:rPr>
              <a:t>Cliquez pour éditer le format du texte-titre</a:t>
            </a:r>
            <a:endParaRPr b="0" lang="fr-FR" sz="1800" spc="-1" strike="noStrike">
              <a:latin typeface="Arial"/>
            </a:endParaRPr>
          </a:p>
        </p:txBody>
      </p:sp>
      <p:sp>
        <p:nvSpPr>
          <p:cNvPr id="9" name="PlaceHolder 10"/>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0" y="5045760"/>
            <a:ext cx="9143280" cy="97200"/>
          </a:xfrm>
          <a:prstGeom prst="rect">
            <a:avLst/>
          </a:prstGeom>
          <a:solidFill>
            <a:schemeClr val="accent3"/>
          </a:solidFill>
          <a:ln>
            <a:noFill/>
          </a:ln>
        </p:spPr>
        <p:style>
          <a:lnRef idx="0"/>
          <a:fillRef idx="0"/>
          <a:effectRef idx="0"/>
          <a:fontRef idx="minor"/>
        </p:style>
      </p:sp>
      <p:sp>
        <p:nvSpPr>
          <p:cNvPr id="47" name="PlaceHolder 2"/>
          <p:cNvSpPr>
            <a:spLocks noGrp="1"/>
          </p:cNvSpPr>
          <p:nvPr>
            <p:ph type="title"/>
          </p:nvPr>
        </p:nvSpPr>
        <p:spPr>
          <a:xfrm>
            <a:off x="311760" y="814680"/>
            <a:ext cx="8570520" cy="941400"/>
          </a:xfrm>
          <a:prstGeom prst="rect">
            <a:avLst/>
          </a:prstGeom>
        </p:spPr>
        <p:txBody>
          <a:bodyPr lIns="0" rIns="0" tIns="0" bIns="0" anchor="ctr"/>
          <a:p>
            <a:r>
              <a:rPr b="0" lang="fr-FR" sz="1800" spc="-1" strike="noStrike">
                <a:latin typeface="Arial"/>
              </a:rPr>
              <a:t>Cliquez pour éditer le format du texte-titre</a:t>
            </a:r>
            <a:endParaRPr b="0" lang="fr-FR" sz="1800" spc="-1" strike="noStrike">
              <a:latin typeface="Arial"/>
            </a:endParaRPr>
          </a:p>
        </p:txBody>
      </p:sp>
      <p:sp>
        <p:nvSpPr>
          <p:cNvPr id="48" name="PlaceHolder 3"/>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800" spc="-1" strike="noStrike">
                <a:latin typeface="Arial"/>
              </a:rPr>
              <a:t>Cliquez pour éditer le format du plan de texte</a:t>
            </a:r>
            <a:endParaRPr b="0" lang="fr-FR" sz="1800" spc="-1" strike="noStrike">
              <a:latin typeface="Arial"/>
            </a:endParaRPr>
          </a:p>
          <a:p>
            <a:pPr lvl="1" marL="864000" indent="-324000">
              <a:spcBef>
                <a:spcPts val="1134"/>
              </a:spcBef>
              <a:buClr>
                <a:srgbClr val="000000"/>
              </a:buClr>
              <a:buSzPct val="75000"/>
              <a:buFont typeface="Symbol" charset="2"/>
              <a:buChar char=""/>
            </a:pPr>
            <a:r>
              <a:rPr b="0" lang="fr-FR" sz="1800" spc="-1" strike="noStrike">
                <a:latin typeface="Arial"/>
              </a:rPr>
              <a:t>Second niveau de plan</a:t>
            </a:r>
            <a:endParaRPr b="0" lang="fr-FR" sz="1800" spc="-1" strike="noStrike">
              <a:latin typeface="Arial"/>
            </a:endParaRPr>
          </a:p>
          <a:p>
            <a:pPr lvl="2" marL="1296000" indent="-288000">
              <a:spcBef>
                <a:spcPts val="850"/>
              </a:spcBef>
              <a:buClr>
                <a:srgbClr val="000000"/>
              </a:buClr>
              <a:buSzPct val="45000"/>
              <a:buFont typeface="Wingdings" charset="2"/>
              <a:buChar char=""/>
            </a:pPr>
            <a:r>
              <a:rPr b="0" lang="fr-FR" sz="1800" spc="-1" strike="noStrike">
                <a:latin typeface="Arial"/>
              </a:rPr>
              <a:t>Troisième niveau de plan</a:t>
            </a:r>
            <a:endParaRPr b="0" lang="fr-FR" sz="1800" spc="-1" strike="noStrike">
              <a:latin typeface="Arial"/>
            </a:endParaRPr>
          </a:p>
          <a:p>
            <a:pPr lvl="3" marL="1728000" indent="-216000">
              <a:spcBef>
                <a:spcPts val="567"/>
              </a:spcBef>
              <a:buClr>
                <a:srgbClr val="000000"/>
              </a:buClr>
              <a:buSzPct val="75000"/>
              <a:buFont typeface="Symbol" charset="2"/>
              <a:buChar char=""/>
            </a:pPr>
            <a:r>
              <a:rPr b="0" lang="fr-FR" sz="1800" spc="-1" strike="noStrike">
                <a:latin typeface="Arial"/>
              </a:rPr>
              <a:t>Quatrième niveau de plan</a:t>
            </a:r>
            <a:endParaRPr b="0" lang="fr-FR" sz="1800" spc="-1" strike="noStrike">
              <a:latin typeface="Arial"/>
            </a:endParaRPr>
          </a:p>
          <a:p>
            <a:pPr lvl="4" marL="2160000" indent="-216000">
              <a:spcBef>
                <a:spcPts val="283"/>
              </a:spcBef>
              <a:buClr>
                <a:srgbClr val="000000"/>
              </a:buClr>
              <a:buSzPct val="45000"/>
              <a:buFont typeface="Wingdings" charset="2"/>
              <a:buChar char=""/>
            </a:pPr>
            <a:r>
              <a:rPr b="0" lang="fr-FR" sz="1800" spc="-1" strike="noStrike">
                <a:latin typeface="Arial"/>
              </a:rPr>
              <a:t>Cinquième niveau de plan</a:t>
            </a:r>
            <a:endParaRPr b="0" lang="fr-FR" sz="1800" spc="-1" strike="noStrike">
              <a:latin typeface="Arial"/>
            </a:endParaRPr>
          </a:p>
          <a:p>
            <a:pPr lvl="5" marL="2592000" indent="-216000">
              <a:spcBef>
                <a:spcPts val="283"/>
              </a:spcBef>
              <a:buClr>
                <a:srgbClr val="000000"/>
              </a:buClr>
              <a:buSzPct val="45000"/>
              <a:buFont typeface="Wingdings" charset="2"/>
              <a:buChar char=""/>
            </a:pPr>
            <a:r>
              <a:rPr b="0" lang="fr-FR" sz="1800" spc="-1" strike="noStrike">
                <a:latin typeface="Arial"/>
              </a:rPr>
              <a:t>Sixième niveau de plan</a:t>
            </a:r>
            <a:endParaRPr b="0" lang="fr-FR" sz="1800" spc="-1" strike="noStrike">
              <a:latin typeface="Arial"/>
            </a:endParaRPr>
          </a:p>
          <a:p>
            <a:pPr lvl="6" marL="3024000" indent="-216000">
              <a:spcBef>
                <a:spcPts val="283"/>
              </a:spcBef>
              <a:buClr>
                <a:srgbClr val="000000"/>
              </a:buClr>
              <a:buSzPct val="45000"/>
              <a:buFont typeface="Wingdings" charset="2"/>
              <a:buChar char=""/>
            </a:pPr>
            <a:r>
              <a:rPr b="0" lang="fr-FR" sz="1800" spc="-1" strike="noStrike">
                <a:latin typeface="Arial"/>
              </a:rPr>
              <a:t>Septième niveau de plan</a:t>
            </a:r>
            <a:endParaRPr b="0" lang="fr-F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0" y="2571840"/>
            <a:ext cx="9143280" cy="2570760"/>
          </a:xfrm>
          <a:prstGeom prst="rect">
            <a:avLst/>
          </a:prstGeom>
          <a:solidFill>
            <a:schemeClr val="accent3"/>
          </a:solidFill>
          <a:ln>
            <a:noFill/>
          </a:ln>
        </p:spPr>
        <p:style>
          <a:lnRef idx="0"/>
          <a:fillRef idx="0"/>
          <a:effectRef idx="0"/>
          <a:fontRef idx="minor"/>
        </p:style>
      </p:sp>
      <p:sp>
        <p:nvSpPr>
          <p:cNvPr id="86" name="PlaceHolder 2"/>
          <p:cNvSpPr>
            <a:spLocks noGrp="1"/>
          </p:cNvSpPr>
          <p:nvPr>
            <p:ph type="title"/>
          </p:nvPr>
        </p:nvSpPr>
        <p:spPr>
          <a:xfrm>
            <a:off x="457200" y="205200"/>
            <a:ext cx="8229240" cy="858600"/>
          </a:xfrm>
          <a:prstGeom prst="rect">
            <a:avLst/>
          </a:prstGeom>
        </p:spPr>
        <p:txBody>
          <a:bodyPr lIns="0" rIns="0" tIns="0" bIns="0" anchor="ctr"/>
          <a:p>
            <a:pPr algn="ctr"/>
            <a:r>
              <a:rPr b="0" lang="fr-FR" sz="4400" spc="-1" strike="noStrike">
                <a:latin typeface="Arial"/>
              </a:rPr>
              <a:t>Cliquez pour éditer le format du texte-titre</a:t>
            </a:r>
            <a:endParaRPr b="0" lang="fr-FR" sz="4400" spc="-1" strike="noStrike">
              <a:latin typeface="Arial"/>
            </a:endParaRPr>
          </a:p>
        </p:txBody>
      </p:sp>
      <p:sp>
        <p:nvSpPr>
          <p:cNvPr id="87"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1004040" y="1751760"/>
            <a:ext cx="7135920" cy="1021680"/>
          </a:xfrm>
          <a:prstGeom prst="rect">
            <a:avLst/>
          </a:prstGeom>
          <a:noFill/>
          <a:ln>
            <a:noFill/>
          </a:ln>
        </p:spPr>
        <p:style>
          <a:lnRef idx="0"/>
          <a:fillRef idx="0"/>
          <a:effectRef idx="0"/>
          <a:fontRef idx="minor"/>
        </p:style>
        <p:txBody>
          <a:bodyPr lIns="90000" rIns="90000" tIns="91440" bIns="91440" anchor="b"/>
          <a:p>
            <a:pPr algn="ctr">
              <a:lnSpc>
                <a:spcPct val="100000"/>
              </a:lnSpc>
              <a:spcBef>
                <a:spcPts val="2401"/>
              </a:spcBef>
            </a:pPr>
            <a:r>
              <a:rPr b="1" lang="fr-FR" sz="3600" spc="-1" strike="noStrike">
                <a:solidFill>
                  <a:srgbClr val="ef6c00"/>
                </a:solidFill>
                <a:latin typeface="PT Sans Narrow"/>
                <a:ea typeface="PT Sans Narrow"/>
              </a:rPr>
              <a:t>Projet INF728</a:t>
            </a:r>
            <a:br/>
            <a:r>
              <a:rPr b="1" lang="fr-FR" sz="3600" spc="-1" strike="noStrike">
                <a:solidFill>
                  <a:srgbClr val="ef6c00"/>
                </a:solidFill>
                <a:latin typeface="PT Sans Narrow"/>
                <a:ea typeface="PT Sans Narrow"/>
              </a:rPr>
              <a:t>Analyse de la base de données GDELT</a:t>
            </a:r>
            <a:endParaRPr b="0" lang="fr-FR" sz="3600" spc="-1" strike="noStrike">
              <a:latin typeface="Arial"/>
            </a:endParaRPr>
          </a:p>
        </p:txBody>
      </p:sp>
      <p:sp>
        <p:nvSpPr>
          <p:cNvPr id="125" name="CustomShape 2"/>
          <p:cNvSpPr/>
          <p:nvPr/>
        </p:nvSpPr>
        <p:spPr>
          <a:xfrm>
            <a:off x="2137320" y="2850120"/>
            <a:ext cx="4869720" cy="79200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311760" y="550800"/>
            <a:ext cx="8519760" cy="933840"/>
          </a:xfrm>
          <a:prstGeom prst="rect">
            <a:avLst/>
          </a:prstGeom>
          <a:noFill/>
          <a:ln>
            <a:noFill/>
          </a:ln>
        </p:spPr>
        <p:style>
          <a:lnRef idx="0"/>
          <a:fillRef idx="0"/>
          <a:effectRef idx="0"/>
          <a:fontRef idx="minor"/>
        </p:style>
        <p:txBody>
          <a:bodyPr lIns="90000" rIns="90000" tIns="91440" bIns="91440"/>
          <a:p>
            <a:pPr>
              <a:lnSpc>
                <a:spcPct val="100000"/>
              </a:lnSpc>
            </a:pPr>
            <a:r>
              <a:rPr b="1" lang="fr-FR" sz="1400" spc="-1" strike="noStrike">
                <a:solidFill>
                  <a:srgbClr val="695d46"/>
                </a:solidFill>
                <a:latin typeface="Open Sans"/>
                <a:ea typeface="Open Sans"/>
              </a:rPr>
              <a:t>Dresser la cartographie des relations entre les pays d’après le ton des articles : pour chaque paire (pays1, pays2), calculer le nombre d’articles, le ton moyen (agrégations sur Année/Mois/Jour, filtrage par pays ou carré de coordonnées)</a:t>
            </a:r>
            <a:endParaRPr b="0" lang="fr-FR" sz="1400" spc="-1" strike="noStrike">
              <a:latin typeface="Arial"/>
            </a:endParaRPr>
          </a:p>
        </p:txBody>
      </p:sp>
      <p:sp>
        <p:nvSpPr>
          <p:cNvPr id="236" name="CustomShape 2"/>
          <p:cNvSpPr/>
          <p:nvPr/>
        </p:nvSpPr>
        <p:spPr>
          <a:xfrm>
            <a:off x="426960" y="1920960"/>
            <a:ext cx="1449720" cy="734040"/>
          </a:xfrm>
          <a:prstGeom prst="rect">
            <a:avLst/>
          </a:prstGeom>
          <a:solidFill>
            <a:srgbClr val="f3f3f3"/>
          </a:solidFill>
          <a:ln>
            <a:noFill/>
          </a:ln>
        </p:spPr>
        <p:style>
          <a:lnRef idx="0"/>
          <a:fillRef idx="0"/>
          <a:effectRef idx="0"/>
          <a:fontRef idx="minor"/>
        </p:style>
        <p:txBody>
          <a:bodyPr lIns="90000" rIns="90000" tIns="91440" bIns="91440"/>
          <a:p>
            <a:pPr algn="ctr">
              <a:lnSpc>
                <a:spcPct val="115000"/>
              </a:lnSpc>
            </a:pPr>
            <a:r>
              <a:rPr b="1" lang="fr-FR" sz="1000" spc="-1" strike="noStrike">
                <a:solidFill>
                  <a:srgbClr val="695d46"/>
                </a:solidFill>
                <a:latin typeface="Open Sans"/>
                <a:ea typeface="Open Sans"/>
              </a:rPr>
              <a:t>Mentions</a:t>
            </a:r>
            <a:endParaRPr b="0" lang="fr-FR" sz="1000" spc="-1" strike="noStrike">
              <a:latin typeface="Arial"/>
            </a:endParaRPr>
          </a:p>
          <a:p>
            <a:pPr>
              <a:lnSpc>
                <a:spcPct val="115000"/>
              </a:lnSpc>
            </a:pPr>
            <a:r>
              <a:rPr b="0" lang="fr-FR" sz="1000" spc="-1" strike="noStrike">
                <a:solidFill>
                  <a:srgbClr val="695d46"/>
                </a:solidFill>
                <a:latin typeface="Open Sans"/>
                <a:ea typeface="Open Sans"/>
              </a:rPr>
              <a:t>GlobalEventID</a:t>
            </a:r>
            <a:endParaRPr b="0" lang="fr-FR" sz="1000" spc="-1" strike="noStrike">
              <a:latin typeface="Arial"/>
            </a:endParaRPr>
          </a:p>
          <a:p>
            <a:pPr>
              <a:lnSpc>
                <a:spcPct val="115000"/>
              </a:lnSpc>
            </a:pPr>
            <a:endParaRPr b="0" lang="fr-FR" sz="1000" spc="-1" strike="noStrike">
              <a:latin typeface="Arial"/>
            </a:endParaRPr>
          </a:p>
        </p:txBody>
      </p:sp>
      <p:sp>
        <p:nvSpPr>
          <p:cNvPr id="237" name="CustomShape 3"/>
          <p:cNvSpPr/>
          <p:nvPr/>
        </p:nvSpPr>
        <p:spPr>
          <a:xfrm rot="5400000">
            <a:off x="1770120" y="2176200"/>
            <a:ext cx="623160" cy="223560"/>
          </a:xfrm>
          <a:prstGeom prst="triangle">
            <a:avLst>
              <a:gd name="adj" fmla="val 50000"/>
            </a:avLst>
          </a:prstGeom>
          <a:solidFill>
            <a:schemeClr val="accent3"/>
          </a:solidFill>
          <a:ln>
            <a:noFill/>
          </a:ln>
        </p:spPr>
        <p:style>
          <a:lnRef idx="0"/>
          <a:fillRef idx="0"/>
          <a:effectRef idx="0"/>
          <a:fontRef idx="minor"/>
        </p:style>
      </p:sp>
      <p:sp>
        <p:nvSpPr>
          <p:cNvPr id="238" name="CustomShape 4"/>
          <p:cNvSpPr/>
          <p:nvPr/>
        </p:nvSpPr>
        <p:spPr>
          <a:xfrm>
            <a:off x="336240" y="0"/>
            <a:ext cx="8519760" cy="706680"/>
          </a:xfrm>
          <a:prstGeom prst="rect">
            <a:avLst/>
          </a:prstGeom>
          <a:noFill/>
          <a:ln>
            <a:noFill/>
          </a:ln>
        </p:spPr>
        <p:style>
          <a:lnRef idx="0"/>
          <a:fillRef idx="0"/>
          <a:effectRef idx="0"/>
          <a:fontRef idx="minor"/>
        </p:style>
        <p:txBody>
          <a:bodyPr lIns="90000" rIns="90000" tIns="91440" bIns="91440"/>
          <a:p>
            <a:pPr>
              <a:lnSpc>
                <a:spcPct val="100000"/>
              </a:lnSpc>
            </a:pPr>
            <a:r>
              <a:rPr b="1" lang="fr-FR" sz="3600" spc="-1" strike="noStrike">
                <a:solidFill>
                  <a:srgbClr val="ef6c00"/>
                </a:solidFill>
                <a:latin typeface="PT Sans Narrow"/>
                <a:ea typeface="PT Sans Narrow"/>
              </a:rPr>
              <a:t>Requête 4</a:t>
            </a:r>
            <a:endParaRPr b="0" lang="fr-FR" sz="3600" spc="-1" strike="noStrike">
              <a:latin typeface="Arial"/>
            </a:endParaRPr>
          </a:p>
        </p:txBody>
      </p:sp>
      <p:sp>
        <p:nvSpPr>
          <p:cNvPr id="239" name="CustomShape 5"/>
          <p:cNvSpPr/>
          <p:nvPr/>
        </p:nvSpPr>
        <p:spPr>
          <a:xfrm>
            <a:off x="412200" y="2993760"/>
            <a:ext cx="1478880" cy="1141560"/>
          </a:xfrm>
          <a:prstGeom prst="rect">
            <a:avLst/>
          </a:prstGeom>
          <a:solidFill>
            <a:srgbClr val="f3f3f3"/>
          </a:solidFill>
          <a:ln>
            <a:noFill/>
          </a:ln>
        </p:spPr>
        <p:style>
          <a:lnRef idx="0"/>
          <a:fillRef idx="0"/>
          <a:effectRef idx="0"/>
          <a:fontRef idx="minor"/>
        </p:style>
        <p:txBody>
          <a:bodyPr lIns="90000" rIns="90000" tIns="91440" bIns="91440"/>
          <a:p>
            <a:pPr algn="ctr">
              <a:lnSpc>
                <a:spcPct val="115000"/>
              </a:lnSpc>
            </a:pPr>
            <a:r>
              <a:rPr b="1" lang="fr-FR" sz="1000" spc="-1" strike="noStrike">
                <a:solidFill>
                  <a:srgbClr val="695d46"/>
                </a:solidFill>
                <a:latin typeface="Open Sans"/>
                <a:ea typeface="Open Sans"/>
              </a:rPr>
              <a:t>Events</a:t>
            </a:r>
            <a:endParaRPr b="0" lang="fr-FR" sz="1000" spc="-1" strike="noStrike">
              <a:latin typeface="Arial"/>
            </a:endParaRPr>
          </a:p>
          <a:p>
            <a:pPr>
              <a:lnSpc>
                <a:spcPct val="115000"/>
              </a:lnSpc>
            </a:pPr>
            <a:r>
              <a:rPr b="0" lang="fr-FR" sz="1000" spc="-1" strike="noStrike">
                <a:solidFill>
                  <a:srgbClr val="695d46"/>
                </a:solidFill>
                <a:latin typeface="Open Sans"/>
                <a:ea typeface="Open Sans"/>
              </a:rPr>
              <a:t>GlobalEventID</a:t>
            </a:r>
            <a:endParaRPr b="0" lang="fr-FR" sz="1000" spc="-1" strike="noStrike">
              <a:latin typeface="Arial"/>
            </a:endParaRPr>
          </a:p>
          <a:p>
            <a:pPr>
              <a:lnSpc>
                <a:spcPct val="115000"/>
              </a:lnSpc>
            </a:pPr>
            <a:r>
              <a:rPr b="0" lang="fr-FR" sz="1000" spc="-1" strike="noStrike">
                <a:solidFill>
                  <a:srgbClr val="695d46"/>
                </a:solidFill>
                <a:latin typeface="Open Sans"/>
                <a:ea typeface="Open Sans"/>
              </a:rPr>
              <a:t>Day/Monthyear/ Year</a:t>
            </a:r>
            <a:endParaRPr b="0" lang="fr-FR" sz="1000" spc="-1" strike="noStrike">
              <a:latin typeface="Arial"/>
            </a:endParaRPr>
          </a:p>
          <a:p>
            <a:pPr>
              <a:lnSpc>
                <a:spcPct val="115000"/>
              </a:lnSpc>
            </a:pPr>
            <a:r>
              <a:rPr b="0" lang="fr-FR" sz="1000" spc="-1" strike="noStrike">
                <a:solidFill>
                  <a:srgbClr val="695d46"/>
                </a:solidFill>
                <a:latin typeface="Open Sans"/>
                <a:ea typeface="Open Sans"/>
              </a:rPr>
              <a:t>Actor1CountryCode</a:t>
            </a:r>
            <a:endParaRPr b="0" lang="fr-FR" sz="1000" spc="-1" strike="noStrike">
              <a:latin typeface="Arial"/>
            </a:endParaRPr>
          </a:p>
          <a:p>
            <a:pPr>
              <a:lnSpc>
                <a:spcPct val="115000"/>
              </a:lnSpc>
            </a:pPr>
            <a:r>
              <a:rPr b="0" lang="fr-FR" sz="1000" spc="-1" strike="noStrike">
                <a:solidFill>
                  <a:srgbClr val="695d46"/>
                </a:solidFill>
                <a:latin typeface="Open Sans"/>
                <a:ea typeface="Open Sans"/>
              </a:rPr>
              <a:t>Actor2CountryCode</a:t>
            </a:r>
            <a:endParaRPr b="0" lang="fr-FR" sz="1000" spc="-1" strike="noStrike">
              <a:latin typeface="Arial"/>
            </a:endParaRPr>
          </a:p>
          <a:p>
            <a:pPr>
              <a:lnSpc>
                <a:spcPct val="115000"/>
              </a:lnSpc>
            </a:pPr>
            <a:r>
              <a:rPr b="0" lang="fr-FR" sz="1000" spc="-1" strike="noStrike">
                <a:solidFill>
                  <a:srgbClr val="695d46"/>
                </a:solidFill>
                <a:latin typeface="Open Sans"/>
                <a:ea typeface="Open Sans"/>
              </a:rPr>
              <a:t>AvgTone</a:t>
            </a:r>
            <a:endParaRPr b="0" lang="fr-FR" sz="1000" spc="-1" strike="noStrike">
              <a:latin typeface="Arial"/>
            </a:endParaRPr>
          </a:p>
          <a:p>
            <a:pPr>
              <a:lnSpc>
                <a:spcPct val="115000"/>
              </a:lnSpc>
            </a:pPr>
            <a:endParaRPr b="0" lang="fr-FR" sz="1000" spc="-1" strike="noStrike">
              <a:latin typeface="Arial"/>
            </a:endParaRPr>
          </a:p>
          <a:p>
            <a:pPr>
              <a:lnSpc>
                <a:spcPct val="115000"/>
              </a:lnSpc>
            </a:pPr>
            <a:endParaRPr b="0" lang="fr-FR" sz="1000" spc="-1" strike="noStrike">
              <a:latin typeface="Arial"/>
            </a:endParaRPr>
          </a:p>
          <a:p>
            <a:pPr>
              <a:lnSpc>
                <a:spcPct val="115000"/>
              </a:lnSpc>
            </a:pPr>
            <a:endParaRPr b="0" lang="fr-FR" sz="1000" spc="-1" strike="noStrike">
              <a:latin typeface="Arial"/>
            </a:endParaRPr>
          </a:p>
        </p:txBody>
      </p:sp>
      <p:sp>
        <p:nvSpPr>
          <p:cNvPr id="240" name="CustomShape 6"/>
          <p:cNvSpPr/>
          <p:nvPr/>
        </p:nvSpPr>
        <p:spPr>
          <a:xfrm>
            <a:off x="412200" y="4347720"/>
            <a:ext cx="8367480" cy="574560"/>
          </a:xfrm>
          <a:prstGeom prst="rect">
            <a:avLst/>
          </a:prstGeom>
          <a:noFill/>
          <a:ln w="9360">
            <a:solidFill>
              <a:srgbClr val="b7b7b7"/>
            </a:solidFill>
            <a:round/>
          </a:ln>
        </p:spPr>
        <p:style>
          <a:lnRef idx="0"/>
          <a:fillRef idx="0"/>
          <a:effectRef idx="0"/>
          <a:fontRef idx="minor"/>
        </p:style>
        <p:txBody>
          <a:bodyPr lIns="90000" rIns="90000" tIns="91440" bIns="91440"/>
          <a:p>
            <a:pPr>
              <a:lnSpc>
                <a:spcPct val="115000"/>
              </a:lnSpc>
            </a:pPr>
            <a:r>
              <a:rPr b="0" lang="fr-FR" sz="1200" spc="-1" strike="noStrike">
                <a:solidFill>
                  <a:srgbClr val="695d46"/>
                </a:solidFill>
                <a:latin typeface="Open Sans"/>
                <a:ea typeface="Open Sans"/>
              </a:rPr>
              <a:t>◾</a:t>
            </a:r>
            <a:r>
              <a:rPr b="0" lang="fr-FR" sz="1200" spc="-1" strike="noStrike">
                <a:solidFill>
                  <a:srgbClr val="695d46"/>
                </a:solidFill>
                <a:latin typeface="Open Sans"/>
                <a:ea typeface="Open Sans"/>
              </a:rPr>
              <a:t>Pas de coordonnées géographiques! e.g. Trump et Poutine au G20 à Hambourg. actors: USA/RUS géo: GER/GER</a:t>
            </a:r>
            <a:endParaRPr b="0" lang="fr-FR" sz="1200" spc="-1" strike="noStrike">
              <a:latin typeface="Arial"/>
            </a:endParaRPr>
          </a:p>
          <a:p>
            <a:pPr>
              <a:lnSpc>
                <a:spcPct val="115000"/>
              </a:lnSpc>
            </a:pPr>
            <a:r>
              <a:rPr b="0" lang="fr-FR" sz="1200" spc="-1" strike="noStrike">
                <a:solidFill>
                  <a:srgbClr val="695d46"/>
                </a:solidFill>
                <a:latin typeface="Open Sans"/>
                <a:ea typeface="Open Sans"/>
              </a:rPr>
              <a:t>◾</a:t>
            </a:r>
            <a:r>
              <a:rPr b="0" lang="fr-FR" sz="1200" spc="-1" strike="noStrike">
                <a:solidFill>
                  <a:srgbClr val="695d46"/>
                </a:solidFill>
                <a:latin typeface="Open Sans"/>
                <a:ea typeface="Open Sans"/>
              </a:rPr>
              <a:t>Pas d’utilisation de Tone dans la table GKG: aucune jointure possible avec Events</a:t>
            </a:r>
            <a:endParaRPr b="0" lang="fr-FR" sz="1200" spc="-1" strike="noStrike">
              <a:latin typeface="Arial"/>
            </a:endParaRPr>
          </a:p>
        </p:txBody>
      </p:sp>
      <p:sp>
        <p:nvSpPr>
          <p:cNvPr id="241" name="CustomShape 7"/>
          <p:cNvSpPr/>
          <p:nvPr/>
        </p:nvSpPr>
        <p:spPr>
          <a:xfrm>
            <a:off x="426960" y="1485000"/>
            <a:ext cx="1449720" cy="310680"/>
          </a:xfrm>
          <a:prstGeom prst="rect">
            <a:avLst/>
          </a:prstGeom>
          <a:noFill/>
          <a:ln cap="rnd" w="9360">
            <a:solidFill>
              <a:srgbClr val="999999"/>
            </a:solidFill>
            <a:custDash>
              <a:ds d="600000" sp="500000"/>
            </a:custDash>
            <a:round/>
          </a:ln>
        </p:spPr>
        <p:style>
          <a:lnRef idx="0"/>
          <a:fillRef idx="0"/>
          <a:effectRef idx="0"/>
          <a:fontRef idx="minor"/>
        </p:style>
        <p:txBody>
          <a:bodyPr lIns="90000" rIns="90000" tIns="91440" bIns="91440"/>
          <a:p>
            <a:pPr algn="ctr">
              <a:lnSpc>
                <a:spcPct val="115000"/>
              </a:lnSpc>
            </a:pPr>
            <a:r>
              <a:rPr b="1" lang="fr-FR" sz="1000" spc="-1" strike="noStrike">
                <a:solidFill>
                  <a:srgbClr val="695d46"/>
                </a:solidFill>
                <a:latin typeface="Open Sans"/>
                <a:ea typeface="Open Sans"/>
              </a:rPr>
              <a:t>Champs utilisés</a:t>
            </a:r>
            <a:endParaRPr b="0" lang="fr-FR" sz="1000" spc="-1" strike="noStrike">
              <a:latin typeface="Arial"/>
            </a:endParaRPr>
          </a:p>
        </p:txBody>
      </p:sp>
      <p:sp>
        <p:nvSpPr>
          <p:cNvPr id="242" name="CustomShape 8"/>
          <p:cNvSpPr/>
          <p:nvPr/>
        </p:nvSpPr>
        <p:spPr>
          <a:xfrm>
            <a:off x="2285280" y="1920960"/>
            <a:ext cx="1813320" cy="706680"/>
          </a:xfrm>
          <a:prstGeom prst="rect">
            <a:avLst/>
          </a:prstGeom>
          <a:noFill/>
          <a:ln w="9360">
            <a:solidFill>
              <a:srgbClr val="b7b7b7"/>
            </a:solidFill>
            <a:round/>
          </a:ln>
        </p:spPr>
        <p:style>
          <a:lnRef idx="0"/>
          <a:fillRef idx="0"/>
          <a:effectRef idx="0"/>
          <a:fontRef idx="minor"/>
        </p:style>
        <p:txBody>
          <a:bodyPr lIns="90000" rIns="90000" tIns="91440" bIns="91440"/>
          <a:p>
            <a:pPr algn="ctr">
              <a:lnSpc>
                <a:spcPct val="115000"/>
              </a:lnSpc>
            </a:pPr>
            <a:r>
              <a:rPr b="1" lang="fr-FR" sz="1000" spc="-1" strike="noStrike">
                <a:solidFill>
                  <a:srgbClr val="695d46"/>
                </a:solidFill>
                <a:latin typeface="Open Sans"/>
                <a:ea typeface="Open Sans"/>
              </a:rPr>
              <a:t>Aggregation</a:t>
            </a:r>
            <a:endParaRPr b="0" lang="fr-FR" sz="1000" spc="-1" strike="noStrike">
              <a:latin typeface="Arial"/>
            </a:endParaRPr>
          </a:p>
          <a:p>
            <a:pPr algn="ctr">
              <a:lnSpc>
                <a:spcPct val="115000"/>
              </a:lnSpc>
            </a:pPr>
            <a:endParaRPr b="0" lang="fr-FR" sz="1000" spc="-1" strike="noStrike">
              <a:latin typeface="Arial"/>
            </a:endParaRPr>
          </a:p>
          <a:p>
            <a:pPr>
              <a:lnSpc>
                <a:spcPct val="115000"/>
              </a:lnSpc>
            </a:pPr>
            <a:r>
              <a:rPr b="0" lang="fr-FR" sz="1000" spc="-1" strike="noStrike">
                <a:solidFill>
                  <a:srgbClr val="695d46"/>
                </a:solidFill>
                <a:latin typeface="Open Sans"/>
                <a:ea typeface="Open Sans"/>
              </a:rPr>
              <a:t>count(EventID)→NbArticles </a:t>
            </a:r>
            <a:endParaRPr b="0" lang="fr-FR" sz="1000" spc="-1" strike="noStrike">
              <a:latin typeface="Arial"/>
            </a:endParaRPr>
          </a:p>
        </p:txBody>
      </p:sp>
      <p:sp>
        <p:nvSpPr>
          <p:cNvPr id="243" name="CustomShape 9"/>
          <p:cNvSpPr/>
          <p:nvPr/>
        </p:nvSpPr>
        <p:spPr>
          <a:xfrm>
            <a:off x="2285280" y="1485000"/>
            <a:ext cx="1813320" cy="310680"/>
          </a:xfrm>
          <a:prstGeom prst="rect">
            <a:avLst/>
          </a:prstGeom>
          <a:noFill/>
          <a:ln cap="rnd" w="9360">
            <a:solidFill>
              <a:srgbClr val="999999"/>
            </a:solidFill>
            <a:custDash>
              <a:ds d="600000" sp="500000"/>
            </a:custDash>
            <a:round/>
          </a:ln>
        </p:spPr>
        <p:style>
          <a:lnRef idx="0"/>
          <a:fillRef idx="0"/>
          <a:effectRef idx="0"/>
          <a:fontRef idx="minor"/>
        </p:style>
        <p:txBody>
          <a:bodyPr lIns="90000" rIns="90000" tIns="91440" bIns="91440"/>
          <a:p>
            <a:pPr algn="ctr">
              <a:lnSpc>
                <a:spcPct val="115000"/>
              </a:lnSpc>
            </a:pPr>
            <a:r>
              <a:rPr b="1" lang="fr-FR" sz="1000" spc="-1" strike="noStrike">
                <a:solidFill>
                  <a:srgbClr val="695d46"/>
                </a:solidFill>
                <a:latin typeface="Open Sans"/>
                <a:ea typeface="Open Sans"/>
              </a:rPr>
              <a:t>Pré-Traitements Spark</a:t>
            </a:r>
            <a:endParaRPr b="0" lang="fr-FR" sz="1000" spc="-1" strike="noStrike">
              <a:latin typeface="Arial"/>
            </a:endParaRPr>
          </a:p>
        </p:txBody>
      </p:sp>
      <p:sp>
        <p:nvSpPr>
          <p:cNvPr id="244" name="CustomShape 10"/>
          <p:cNvSpPr/>
          <p:nvPr/>
        </p:nvSpPr>
        <p:spPr>
          <a:xfrm>
            <a:off x="2270520" y="3012840"/>
            <a:ext cx="1828080" cy="1122120"/>
          </a:xfrm>
          <a:prstGeom prst="rect">
            <a:avLst/>
          </a:prstGeom>
          <a:noFill/>
          <a:ln w="9360">
            <a:solidFill>
              <a:srgbClr val="b7b7b7"/>
            </a:solidFill>
            <a:round/>
          </a:ln>
        </p:spPr>
        <p:style>
          <a:lnRef idx="0"/>
          <a:fillRef idx="0"/>
          <a:effectRef idx="0"/>
          <a:fontRef idx="minor"/>
        </p:style>
        <p:txBody>
          <a:bodyPr lIns="90000" rIns="90000" tIns="91440" bIns="91440"/>
          <a:p>
            <a:pPr algn="ctr">
              <a:lnSpc>
                <a:spcPct val="115000"/>
              </a:lnSpc>
            </a:pPr>
            <a:r>
              <a:rPr b="1" lang="fr-FR" sz="1000" spc="-1" strike="noStrike">
                <a:solidFill>
                  <a:srgbClr val="695d46"/>
                </a:solidFill>
                <a:latin typeface="Open Sans"/>
                <a:ea typeface="Open Sans"/>
              </a:rPr>
              <a:t>Jointure</a:t>
            </a:r>
            <a:endParaRPr b="0" lang="fr-FR" sz="1000" spc="-1" strike="noStrike">
              <a:latin typeface="Arial"/>
            </a:endParaRPr>
          </a:p>
          <a:p>
            <a:pPr>
              <a:lnSpc>
                <a:spcPct val="115000"/>
              </a:lnSpc>
            </a:pPr>
            <a:endParaRPr b="0" lang="fr-FR" sz="1000" spc="-1" strike="noStrike">
              <a:latin typeface="Arial"/>
            </a:endParaRPr>
          </a:p>
          <a:p>
            <a:pPr>
              <a:lnSpc>
                <a:spcPct val="115000"/>
              </a:lnSpc>
            </a:pPr>
            <a:r>
              <a:rPr b="0" lang="fr-FR" sz="1000" spc="-1" strike="noStrike">
                <a:solidFill>
                  <a:srgbClr val="695d46"/>
                </a:solidFill>
                <a:latin typeface="Open Sans"/>
                <a:ea typeface="Open Sans"/>
              </a:rPr>
              <a:t>sur GlobalEventID</a:t>
            </a:r>
            <a:endParaRPr b="0" lang="fr-FR" sz="1000" spc="-1" strike="noStrike">
              <a:latin typeface="Arial"/>
            </a:endParaRPr>
          </a:p>
          <a:p>
            <a:pPr>
              <a:lnSpc>
                <a:spcPct val="115000"/>
              </a:lnSpc>
            </a:pPr>
            <a:endParaRPr b="0" lang="fr-FR" sz="1000" spc="-1" strike="noStrike">
              <a:latin typeface="Arial"/>
            </a:endParaRPr>
          </a:p>
          <a:p>
            <a:pPr algn="ctr">
              <a:lnSpc>
                <a:spcPct val="115000"/>
              </a:lnSpc>
            </a:pPr>
            <a:r>
              <a:rPr b="1" lang="fr-FR" sz="1000" spc="-1" strike="noStrike">
                <a:solidFill>
                  <a:srgbClr val="695d46"/>
                </a:solidFill>
                <a:latin typeface="Open Sans"/>
                <a:ea typeface="Open Sans"/>
              </a:rPr>
              <a:t>Aggregation</a:t>
            </a:r>
            <a:endParaRPr b="0" lang="fr-FR" sz="1000" spc="-1" strike="noStrike">
              <a:latin typeface="Arial"/>
            </a:endParaRPr>
          </a:p>
          <a:p>
            <a:pPr>
              <a:lnSpc>
                <a:spcPct val="115000"/>
              </a:lnSpc>
            </a:pPr>
            <a:endParaRPr b="0" lang="fr-FR" sz="1000" spc="-1" strike="noStrike">
              <a:latin typeface="Arial"/>
            </a:endParaRPr>
          </a:p>
          <a:p>
            <a:pPr>
              <a:lnSpc>
                <a:spcPct val="115000"/>
              </a:lnSpc>
            </a:pPr>
            <a:r>
              <a:rPr b="0" lang="fr-FR" sz="1000" spc="-1" strike="noStrike">
                <a:solidFill>
                  <a:srgbClr val="695d46"/>
                </a:solidFill>
                <a:latin typeface="Open Sans"/>
                <a:ea typeface="Open Sans"/>
              </a:rPr>
              <a:t>count(NbArticles)</a:t>
            </a:r>
            <a:endParaRPr b="0" lang="fr-FR" sz="1000" spc="-1" strike="noStrike">
              <a:latin typeface="Arial"/>
            </a:endParaRPr>
          </a:p>
          <a:p>
            <a:pPr>
              <a:lnSpc>
                <a:spcPct val="115000"/>
              </a:lnSpc>
            </a:pPr>
            <a:r>
              <a:rPr b="0" lang="fr-FR" sz="1000" spc="-1" strike="noStrike">
                <a:solidFill>
                  <a:srgbClr val="695d46"/>
                </a:solidFill>
                <a:latin typeface="Open Sans"/>
                <a:ea typeface="Open Sans"/>
              </a:rPr>
              <a:t>avg(AvgTone)</a:t>
            </a:r>
            <a:endParaRPr b="0" lang="fr-FR" sz="1000" spc="-1" strike="noStrike">
              <a:latin typeface="Arial"/>
            </a:endParaRPr>
          </a:p>
        </p:txBody>
      </p:sp>
      <p:sp>
        <p:nvSpPr>
          <p:cNvPr id="245" name="CustomShape 11"/>
          <p:cNvSpPr/>
          <p:nvPr/>
        </p:nvSpPr>
        <p:spPr>
          <a:xfrm rot="5400000">
            <a:off x="1770120" y="3452760"/>
            <a:ext cx="623160" cy="223560"/>
          </a:xfrm>
          <a:prstGeom prst="triangle">
            <a:avLst>
              <a:gd name="adj" fmla="val 50000"/>
            </a:avLst>
          </a:prstGeom>
          <a:solidFill>
            <a:schemeClr val="accent3"/>
          </a:solidFill>
          <a:ln>
            <a:noFill/>
          </a:ln>
        </p:spPr>
        <p:style>
          <a:lnRef idx="0"/>
          <a:fillRef idx="0"/>
          <a:effectRef idx="0"/>
          <a:fontRef idx="minor"/>
        </p:style>
      </p:sp>
      <p:sp>
        <p:nvSpPr>
          <p:cNvPr id="246" name="CustomShape 12"/>
          <p:cNvSpPr/>
          <p:nvPr/>
        </p:nvSpPr>
        <p:spPr>
          <a:xfrm rot="10800000">
            <a:off x="4089240" y="3121560"/>
            <a:ext cx="623160" cy="200160"/>
          </a:xfrm>
          <a:prstGeom prst="triangle">
            <a:avLst>
              <a:gd name="adj" fmla="val 49737"/>
            </a:avLst>
          </a:prstGeom>
          <a:solidFill>
            <a:schemeClr val="accent3"/>
          </a:solidFill>
          <a:ln>
            <a:noFill/>
          </a:ln>
        </p:spPr>
        <p:style>
          <a:lnRef idx="0"/>
          <a:fillRef idx="0"/>
          <a:effectRef idx="0"/>
          <a:fontRef idx="minor"/>
        </p:style>
      </p:sp>
      <p:sp>
        <p:nvSpPr>
          <p:cNvPr id="247" name="CustomShape 13"/>
          <p:cNvSpPr/>
          <p:nvPr/>
        </p:nvSpPr>
        <p:spPr>
          <a:xfrm>
            <a:off x="4541400" y="1485000"/>
            <a:ext cx="1640520" cy="310680"/>
          </a:xfrm>
          <a:prstGeom prst="rect">
            <a:avLst/>
          </a:prstGeom>
          <a:noFill/>
          <a:ln cap="rnd" w="9360">
            <a:solidFill>
              <a:srgbClr val="999999"/>
            </a:solidFill>
            <a:custDash>
              <a:ds d="600000" sp="500000"/>
            </a:custDash>
            <a:round/>
          </a:ln>
        </p:spPr>
        <p:style>
          <a:lnRef idx="0"/>
          <a:fillRef idx="0"/>
          <a:effectRef idx="0"/>
          <a:fontRef idx="minor"/>
        </p:style>
        <p:txBody>
          <a:bodyPr lIns="90000" rIns="90000" tIns="91440" bIns="91440"/>
          <a:p>
            <a:pPr algn="ctr">
              <a:lnSpc>
                <a:spcPct val="115000"/>
              </a:lnSpc>
            </a:pPr>
            <a:r>
              <a:rPr b="1" lang="fr-FR" sz="1000" spc="-1" strike="noStrike">
                <a:solidFill>
                  <a:srgbClr val="695d46"/>
                </a:solidFill>
                <a:latin typeface="Open Sans"/>
                <a:ea typeface="Open Sans"/>
              </a:rPr>
              <a:t>Dataframe Spark final</a:t>
            </a:r>
            <a:endParaRPr b="0" lang="fr-FR" sz="1000" spc="-1" strike="noStrike">
              <a:latin typeface="Arial"/>
            </a:endParaRPr>
          </a:p>
        </p:txBody>
      </p:sp>
      <p:sp>
        <p:nvSpPr>
          <p:cNvPr id="248" name="CustomShape 14"/>
          <p:cNvSpPr/>
          <p:nvPr/>
        </p:nvSpPr>
        <p:spPr>
          <a:xfrm rot="5400000">
            <a:off x="3985560" y="3462480"/>
            <a:ext cx="623160" cy="223560"/>
          </a:xfrm>
          <a:prstGeom prst="triangle">
            <a:avLst>
              <a:gd name="adj" fmla="val 50000"/>
            </a:avLst>
          </a:prstGeom>
          <a:solidFill>
            <a:schemeClr val="accent3"/>
          </a:solidFill>
          <a:ln>
            <a:noFill/>
          </a:ln>
        </p:spPr>
        <p:style>
          <a:lnRef idx="0"/>
          <a:fillRef idx="0"/>
          <a:effectRef idx="0"/>
          <a:fontRef idx="minor"/>
        </p:style>
      </p:sp>
      <p:sp>
        <p:nvSpPr>
          <p:cNvPr id="249" name="CustomShape 15"/>
          <p:cNvSpPr/>
          <p:nvPr/>
        </p:nvSpPr>
        <p:spPr>
          <a:xfrm>
            <a:off x="4518720" y="3012840"/>
            <a:ext cx="1686240" cy="1122120"/>
          </a:xfrm>
          <a:prstGeom prst="rect">
            <a:avLst/>
          </a:prstGeom>
          <a:noFill/>
          <a:ln w="9360">
            <a:solidFill>
              <a:srgbClr val="b7b7b7"/>
            </a:solidFill>
            <a:round/>
          </a:ln>
        </p:spPr>
        <p:style>
          <a:lnRef idx="0"/>
          <a:fillRef idx="0"/>
          <a:effectRef idx="0"/>
          <a:fontRef idx="minor"/>
        </p:style>
        <p:txBody>
          <a:bodyPr lIns="90000" rIns="90000" tIns="91440" bIns="91440"/>
          <a:p>
            <a:pPr>
              <a:lnSpc>
                <a:spcPct val="115000"/>
              </a:lnSpc>
            </a:pPr>
            <a:r>
              <a:rPr b="0" lang="fr-FR" sz="1000" spc="-1" strike="noStrike">
                <a:solidFill>
                  <a:srgbClr val="695d46"/>
                </a:solidFill>
                <a:latin typeface="Open Sans"/>
                <a:ea typeface="Open Sans"/>
              </a:rPr>
              <a:t>Actor1CountryCode</a:t>
            </a:r>
            <a:endParaRPr b="0" lang="fr-FR" sz="1000" spc="-1" strike="noStrike">
              <a:latin typeface="Arial"/>
            </a:endParaRPr>
          </a:p>
          <a:p>
            <a:pPr>
              <a:lnSpc>
                <a:spcPct val="115000"/>
              </a:lnSpc>
            </a:pPr>
            <a:r>
              <a:rPr b="0" lang="fr-FR" sz="1000" spc="-1" strike="noStrike">
                <a:solidFill>
                  <a:srgbClr val="695d46"/>
                </a:solidFill>
                <a:latin typeface="Open Sans"/>
                <a:ea typeface="Open Sans"/>
              </a:rPr>
              <a:t>Actor2CountryCode</a:t>
            </a:r>
            <a:endParaRPr b="0" lang="fr-FR" sz="1000" spc="-1" strike="noStrike">
              <a:latin typeface="Arial"/>
            </a:endParaRPr>
          </a:p>
          <a:p>
            <a:pPr>
              <a:lnSpc>
                <a:spcPct val="115000"/>
              </a:lnSpc>
            </a:pPr>
            <a:r>
              <a:rPr b="0" lang="fr-FR" sz="1000" spc="-1" strike="noStrike">
                <a:solidFill>
                  <a:srgbClr val="695d46"/>
                </a:solidFill>
                <a:latin typeface="Open Sans"/>
                <a:ea typeface="Open Sans"/>
              </a:rPr>
              <a:t>Day/Monthyear/ Year</a:t>
            </a:r>
            <a:endParaRPr b="0" lang="fr-FR" sz="1000" spc="-1" strike="noStrike">
              <a:latin typeface="Arial"/>
            </a:endParaRPr>
          </a:p>
          <a:p>
            <a:pPr>
              <a:lnSpc>
                <a:spcPct val="115000"/>
              </a:lnSpc>
            </a:pPr>
            <a:r>
              <a:rPr b="0" lang="fr-FR" sz="1000" spc="-1" strike="noStrike">
                <a:solidFill>
                  <a:srgbClr val="695d46"/>
                </a:solidFill>
                <a:latin typeface="Open Sans"/>
                <a:ea typeface="Open Sans"/>
              </a:rPr>
              <a:t>NbArticles</a:t>
            </a:r>
            <a:endParaRPr b="0" lang="fr-FR" sz="1000" spc="-1" strike="noStrike">
              <a:latin typeface="Arial"/>
            </a:endParaRPr>
          </a:p>
          <a:p>
            <a:pPr>
              <a:lnSpc>
                <a:spcPct val="115000"/>
              </a:lnSpc>
            </a:pPr>
            <a:r>
              <a:rPr b="0" lang="fr-FR" sz="1000" spc="-1" strike="noStrike">
                <a:solidFill>
                  <a:srgbClr val="695d46"/>
                </a:solidFill>
                <a:latin typeface="Open Sans"/>
                <a:ea typeface="Open Sans"/>
              </a:rPr>
              <a:t>AvgTone</a:t>
            </a:r>
            <a:endParaRPr b="0" lang="fr-FR" sz="1000" spc="-1" strike="noStrike">
              <a:latin typeface="Arial"/>
            </a:endParaRPr>
          </a:p>
          <a:p>
            <a:pPr>
              <a:lnSpc>
                <a:spcPct val="115000"/>
              </a:lnSpc>
            </a:pPr>
            <a:endParaRPr b="0" lang="fr-FR" sz="1000" spc="-1" strike="noStrike">
              <a:latin typeface="Arial"/>
            </a:endParaRPr>
          </a:p>
        </p:txBody>
      </p:sp>
      <p:sp>
        <p:nvSpPr>
          <p:cNvPr id="250" name="CustomShape 16"/>
          <p:cNvSpPr/>
          <p:nvPr/>
        </p:nvSpPr>
        <p:spPr>
          <a:xfrm rot="5400000">
            <a:off x="6054840" y="3458520"/>
            <a:ext cx="650880" cy="211320"/>
          </a:xfrm>
          <a:prstGeom prst="triangle">
            <a:avLst>
              <a:gd name="adj" fmla="val 49634"/>
            </a:avLst>
          </a:prstGeom>
          <a:solidFill>
            <a:schemeClr val="accent3"/>
          </a:solidFill>
          <a:ln>
            <a:noFill/>
          </a:ln>
        </p:spPr>
        <p:style>
          <a:lnRef idx="0"/>
          <a:fillRef idx="0"/>
          <a:effectRef idx="0"/>
          <a:fontRef idx="minor"/>
        </p:style>
      </p:sp>
      <p:pic>
        <p:nvPicPr>
          <p:cNvPr id="251" name="Google Shape;229;p22" descr=""/>
          <p:cNvPicPr/>
          <p:nvPr/>
        </p:nvPicPr>
        <p:blipFill>
          <a:blip r:embed="rId1"/>
          <a:stretch/>
        </p:blipFill>
        <p:spPr>
          <a:xfrm>
            <a:off x="6765120" y="3162960"/>
            <a:ext cx="1198800" cy="803160"/>
          </a:xfrm>
          <a:prstGeom prst="rect">
            <a:avLst/>
          </a:prstGeom>
          <a:ln>
            <a:noFill/>
          </a:ln>
        </p:spPr>
      </p:pic>
      <p:sp>
        <p:nvSpPr>
          <p:cNvPr id="252" name="CustomShape 17"/>
          <p:cNvSpPr/>
          <p:nvPr/>
        </p:nvSpPr>
        <p:spPr>
          <a:xfrm>
            <a:off x="6563880" y="1353240"/>
            <a:ext cx="1600920" cy="442440"/>
          </a:xfrm>
          <a:prstGeom prst="rect">
            <a:avLst/>
          </a:prstGeom>
          <a:noFill/>
          <a:ln cap="rnd" w="9360">
            <a:solidFill>
              <a:srgbClr val="999999"/>
            </a:solidFill>
            <a:custDash>
              <a:ds d="600000" sp="500000"/>
            </a:custDash>
            <a:round/>
          </a:ln>
        </p:spPr>
        <p:style>
          <a:lnRef idx="0"/>
          <a:fillRef idx="0"/>
          <a:effectRef idx="0"/>
          <a:fontRef idx="minor"/>
        </p:style>
        <p:txBody>
          <a:bodyPr lIns="90000" rIns="90000" tIns="91440" bIns="91440" anchor="ctr"/>
          <a:p>
            <a:pPr algn="ctr">
              <a:lnSpc>
                <a:spcPct val="115000"/>
              </a:lnSpc>
            </a:pPr>
            <a:r>
              <a:rPr b="1" lang="fr-FR" sz="1000" spc="-1" strike="noStrike">
                <a:solidFill>
                  <a:srgbClr val="695d46"/>
                </a:solidFill>
                <a:latin typeface="Open Sans"/>
                <a:ea typeface="Open Sans"/>
              </a:rPr>
              <a:t>Stocké en Cassandra</a:t>
            </a:r>
            <a:endParaRPr b="0" lang="fr-FR" sz="1000" spc="-1" strike="noStrike">
              <a:latin typeface="Arial"/>
            </a:endParaRPr>
          </a:p>
          <a:p>
            <a:pPr algn="ctr">
              <a:lnSpc>
                <a:spcPct val="115000"/>
              </a:lnSpc>
            </a:pPr>
            <a:r>
              <a:rPr b="1" lang="fr-FR" sz="1000" spc="-1" strike="noStrike">
                <a:solidFill>
                  <a:srgbClr val="695d46"/>
                </a:solidFill>
                <a:latin typeface="Open Sans"/>
                <a:ea typeface="Open Sans"/>
              </a:rPr>
              <a:t>Interrogé en Spark.sql</a:t>
            </a:r>
            <a:endParaRPr b="0" lang="fr-FR" sz="10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311760" y="814680"/>
            <a:ext cx="8570520" cy="9414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3600" spc="-1" strike="noStrike">
                <a:solidFill>
                  <a:srgbClr val="ef6c00"/>
                </a:solidFill>
                <a:latin typeface="PT Sans Narrow"/>
                <a:ea typeface="PT Sans Narrow"/>
              </a:rPr>
              <a:t>Budget</a:t>
            </a:r>
            <a:endParaRPr b="0" lang="fr-FR" sz="36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311760" y="142200"/>
            <a:ext cx="8519760" cy="706680"/>
          </a:xfrm>
          <a:prstGeom prst="rect">
            <a:avLst/>
          </a:prstGeom>
          <a:noFill/>
          <a:ln>
            <a:noFill/>
          </a:ln>
        </p:spPr>
        <p:style>
          <a:lnRef idx="0"/>
          <a:fillRef idx="0"/>
          <a:effectRef idx="0"/>
          <a:fontRef idx="minor"/>
        </p:style>
        <p:txBody>
          <a:bodyPr lIns="90000" rIns="90000" tIns="91440" bIns="91440"/>
          <a:p>
            <a:pPr>
              <a:lnSpc>
                <a:spcPct val="100000"/>
              </a:lnSpc>
            </a:pPr>
            <a:r>
              <a:rPr b="1" lang="fr-FR" sz="3600" spc="-1" strike="noStrike">
                <a:solidFill>
                  <a:srgbClr val="ef6c00"/>
                </a:solidFill>
                <a:latin typeface="PT Sans Narrow"/>
                <a:ea typeface="PT Sans Narrow"/>
              </a:rPr>
              <a:t>Budget</a:t>
            </a:r>
            <a:endParaRPr b="0" lang="fr-FR" sz="3600" spc="-1" strike="noStrike">
              <a:latin typeface="Arial"/>
            </a:endParaRPr>
          </a:p>
        </p:txBody>
      </p:sp>
      <p:sp>
        <p:nvSpPr>
          <p:cNvPr id="255" name="CustomShape 2"/>
          <p:cNvSpPr/>
          <p:nvPr/>
        </p:nvSpPr>
        <p:spPr>
          <a:xfrm>
            <a:off x="311760" y="1071360"/>
            <a:ext cx="4417560" cy="2363760"/>
          </a:xfrm>
          <a:prstGeom prst="rect">
            <a:avLst/>
          </a:prstGeom>
          <a:noFill/>
          <a:ln>
            <a:noFill/>
          </a:ln>
        </p:spPr>
        <p:style>
          <a:lnRef idx="0"/>
          <a:fillRef idx="0"/>
          <a:effectRef idx="0"/>
          <a:fontRef idx="minor"/>
        </p:style>
        <p:txBody>
          <a:bodyPr lIns="90000" rIns="90000" tIns="91440" bIns="91440"/>
          <a:p>
            <a:pPr>
              <a:lnSpc>
                <a:spcPct val="100000"/>
              </a:lnSpc>
            </a:pPr>
            <a:r>
              <a:rPr b="1" lang="fr-FR" sz="1400" spc="-1" strike="noStrike">
                <a:solidFill>
                  <a:srgbClr val="000000"/>
                </a:solidFill>
                <a:latin typeface="Open Sans"/>
                <a:ea typeface="Open Sans"/>
              </a:rPr>
              <a:t>Détails des plus grandes sources de dépenses :</a:t>
            </a:r>
            <a:endParaRPr b="0" lang="fr-FR" sz="1400" spc="-1" strike="noStrike">
              <a:latin typeface="Arial"/>
            </a:endParaRPr>
          </a:p>
          <a:p>
            <a:pPr>
              <a:lnSpc>
                <a:spcPct val="100000"/>
              </a:lnSpc>
            </a:pPr>
            <a:endParaRPr b="0" lang="fr-FR" sz="1400" spc="-1" strike="noStrike">
              <a:latin typeface="Arial"/>
            </a:endParaRPr>
          </a:p>
          <a:p>
            <a:pPr>
              <a:lnSpc>
                <a:spcPct val="100000"/>
              </a:lnSpc>
            </a:pPr>
            <a:r>
              <a:rPr b="1" lang="fr-FR" sz="1400" spc="-1" strike="noStrike">
                <a:solidFill>
                  <a:srgbClr val="6aa84f"/>
                </a:solidFill>
                <a:latin typeface="Open Sans"/>
                <a:ea typeface="Open Sans"/>
              </a:rPr>
              <a:t>EMR</a:t>
            </a:r>
            <a:endParaRPr b="0" lang="fr-FR" sz="1400" spc="-1" strike="noStrike">
              <a:latin typeface="Arial"/>
            </a:endParaRPr>
          </a:p>
          <a:p>
            <a:pPr marL="457200" indent="-316800">
              <a:lnSpc>
                <a:spcPct val="100000"/>
              </a:lnSpc>
              <a:buClr>
                <a:srgbClr val="000000"/>
              </a:buClr>
              <a:buFont typeface="Open Sans"/>
              <a:buChar char="●"/>
            </a:pPr>
            <a:r>
              <a:rPr b="0" lang="fr-FR" sz="1400" spc="-1" strike="noStrike">
                <a:solidFill>
                  <a:srgbClr val="000000"/>
                </a:solidFill>
                <a:latin typeface="Open Sans"/>
                <a:ea typeface="Open Sans"/>
              </a:rPr>
              <a:t>m5.xlarge : 0,048 USD per Hour pour EMR → </a:t>
            </a:r>
            <a:r>
              <a:rPr b="1" lang="fr-FR" sz="1400" spc="-1" strike="noStrike">
                <a:solidFill>
                  <a:srgbClr val="000000"/>
                </a:solidFill>
                <a:latin typeface="Open Sans"/>
                <a:ea typeface="Open Sans"/>
              </a:rPr>
              <a:t>$12.19</a:t>
            </a:r>
            <a:endParaRPr b="0" lang="fr-FR" sz="1400" spc="-1" strike="noStrike">
              <a:latin typeface="Arial"/>
            </a:endParaRPr>
          </a:p>
          <a:p>
            <a:pPr>
              <a:lnSpc>
                <a:spcPct val="100000"/>
              </a:lnSpc>
            </a:pPr>
            <a:endParaRPr b="0" lang="fr-FR" sz="1400" spc="-1" strike="noStrike">
              <a:latin typeface="Arial"/>
            </a:endParaRPr>
          </a:p>
          <a:p>
            <a:pPr>
              <a:lnSpc>
                <a:spcPct val="100000"/>
              </a:lnSpc>
            </a:pPr>
            <a:r>
              <a:rPr b="1" lang="fr-FR" sz="1400" spc="-1" strike="noStrike">
                <a:solidFill>
                  <a:srgbClr val="3d85c6"/>
                </a:solidFill>
                <a:latin typeface="Open Sans"/>
                <a:ea typeface="Open Sans"/>
              </a:rPr>
              <a:t>EC2</a:t>
            </a:r>
            <a:endParaRPr b="0" lang="fr-FR" sz="1400" spc="-1" strike="noStrike">
              <a:latin typeface="Arial"/>
            </a:endParaRPr>
          </a:p>
          <a:p>
            <a:pPr marL="457200" indent="-316800">
              <a:lnSpc>
                <a:spcPct val="100000"/>
              </a:lnSpc>
              <a:buClr>
                <a:srgbClr val="000000"/>
              </a:buClr>
              <a:buFont typeface="Open Sans"/>
              <a:buChar char="●"/>
            </a:pPr>
            <a:r>
              <a:rPr b="0" lang="fr-FR" sz="1400" spc="-1" strike="noStrike">
                <a:solidFill>
                  <a:srgbClr val="000000"/>
                </a:solidFill>
                <a:latin typeface="Open Sans"/>
                <a:ea typeface="Open Sans"/>
              </a:rPr>
              <a:t>$0.0928 per On Demand Linux t2.large Instance Hour → </a:t>
            </a:r>
            <a:r>
              <a:rPr b="1" lang="fr-FR" sz="1400" spc="-1" strike="noStrike">
                <a:solidFill>
                  <a:srgbClr val="000000"/>
                </a:solidFill>
                <a:latin typeface="Open Sans"/>
                <a:ea typeface="Open Sans"/>
              </a:rPr>
              <a:t>$9.26</a:t>
            </a:r>
            <a:endParaRPr b="0" lang="fr-FR" sz="1400" spc="-1" strike="noStrike">
              <a:latin typeface="Arial"/>
            </a:endParaRPr>
          </a:p>
          <a:p>
            <a:pPr marL="457200" indent="-316800">
              <a:lnSpc>
                <a:spcPct val="100000"/>
              </a:lnSpc>
              <a:buClr>
                <a:srgbClr val="000000"/>
              </a:buClr>
              <a:buFont typeface="Open Sans"/>
              <a:buChar char="●"/>
            </a:pPr>
            <a:r>
              <a:rPr b="0" lang="fr-FR" sz="1400" spc="-1" strike="noStrike">
                <a:solidFill>
                  <a:srgbClr val="000000"/>
                </a:solidFill>
                <a:latin typeface="Open Sans"/>
                <a:ea typeface="Open Sans"/>
              </a:rPr>
              <a:t>$0.192 per On Demand Linux m5.xlarge Instance Hour → </a:t>
            </a:r>
            <a:r>
              <a:rPr b="1" lang="fr-FR" sz="1400" spc="-1" strike="noStrike">
                <a:solidFill>
                  <a:srgbClr val="000000"/>
                </a:solidFill>
                <a:latin typeface="Open Sans"/>
                <a:ea typeface="Open Sans"/>
              </a:rPr>
              <a:t>$49.43</a:t>
            </a:r>
            <a:endParaRPr b="0" lang="fr-FR" sz="1400" spc="-1" strike="noStrike">
              <a:latin typeface="Arial"/>
            </a:endParaRPr>
          </a:p>
          <a:p>
            <a:pPr>
              <a:lnSpc>
                <a:spcPct val="100000"/>
              </a:lnSpc>
            </a:pPr>
            <a:endParaRPr b="0" lang="fr-FR" sz="1400" spc="-1" strike="noStrike">
              <a:latin typeface="Arial"/>
            </a:endParaRPr>
          </a:p>
        </p:txBody>
      </p:sp>
      <p:sp>
        <p:nvSpPr>
          <p:cNvPr id="256" name="CustomShape 3"/>
          <p:cNvSpPr/>
          <p:nvPr/>
        </p:nvSpPr>
        <p:spPr>
          <a:xfrm>
            <a:off x="243720" y="3661200"/>
            <a:ext cx="4264560" cy="1082160"/>
          </a:xfrm>
          <a:prstGeom prst="rect">
            <a:avLst/>
          </a:prstGeom>
          <a:noFill/>
          <a:ln w="9360">
            <a:solidFill>
              <a:srgbClr val="999999"/>
            </a:solidFill>
            <a:round/>
          </a:ln>
        </p:spPr>
        <p:style>
          <a:lnRef idx="0"/>
          <a:fillRef idx="0"/>
          <a:effectRef idx="0"/>
          <a:fontRef idx="minor"/>
        </p:style>
        <p:txBody>
          <a:bodyPr lIns="90000" rIns="90000" tIns="91440" bIns="91440"/>
          <a:p>
            <a:pPr>
              <a:lnSpc>
                <a:spcPct val="100000"/>
              </a:lnSpc>
            </a:pPr>
            <a:r>
              <a:rPr b="1" i="1" lang="fr-FR" sz="1400" spc="-1" strike="noStrike">
                <a:solidFill>
                  <a:srgbClr val="000000"/>
                </a:solidFill>
                <a:latin typeface="Open Sans"/>
                <a:ea typeface="Open Sans"/>
              </a:rPr>
              <a:t>A noter :</a:t>
            </a:r>
            <a:endParaRPr b="0" lang="fr-FR" sz="1400" spc="-1" strike="noStrike">
              <a:latin typeface="Arial"/>
            </a:endParaRPr>
          </a:p>
          <a:p>
            <a:pPr>
              <a:lnSpc>
                <a:spcPct val="100000"/>
              </a:lnSpc>
            </a:pPr>
            <a:r>
              <a:rPr b="0" i="1" lang="fr-FR" sz="1400" spc="-1" strike="noStrike">
                <a:solidFill>
                  <a:srgbClr val="000000"/>
                </a:solidFill>
                <a:latin typeface="Open Sans"/>
                <a:ea typeface="Open Sans"/>
              </a:rPr>
              <a:t>Nous avons dû créer un 2e cluster, car nous avons rencontré de nombreux problèmes de timeOut sur le cluster initial. </a:t>
            </a:r>
            <a:endParaRPr b="0" lang="fr-FR" sz="1400" spc="-1" strike="noStrike">
              <a:latin typeface="Arial"/>
            </a:endParaRPr>
          </a:p>
        </p:txBody>
      </p:sp>
      <p:pic>
        <p:nvPicPr>
          <p:cNvPr id="257" name="Google Shape;243;p24" descr=""/>
          <p:cNvPicPr/>
          <p:nvPr/>
        </p:nvPicPr>
        <p:blipFill>
          <a:blip r:embed="rId1"/>
          <a:stretch/>
        </p:blipFill>
        <p:spPr>
          <a:xfrm>
            <a:off x="4882680" y="1001880"/>
            <a:ext cx="4108320" cy="376956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311760" y="814680"/>
            <a:ext cx="8570520" cy="9414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3600" spc="-1" strike="noStrike">
                <a:solidFill>
                  <a:srgbClr val="ef6c00"/>
                </a:solidFill>
                <a:latin typeface="PT Sans Narrow"/>
                <a:ea typeface="PT Sans Narrow"/>
              </a:rPr>
              <a:t>Performances et limites</a:t>
            </a:r>
            <a:endParaRPr b="0" lang="fr-FR" sz="3600" spc="-1" strike="noStrike">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516240" y="732960"/>
            <a:ext cx="3964320" cy="3903120"/>
          </a:xfrm>
          <a:prstGeom prst="rect">
            <a:avLst/>
          </a:prstGeom>
          <a:noFill/>
          <a:ln>
            <a:noFill/>
          </a:ln>
        </p:spPr>
        <p:style>
          <a:lnRef idx="0"/>
          <a:fillRef idx="0"/>
          <a:effectRef idx="0"/>
          <a:fontRef idx="minor"/>
        </p:style>
        <p:txBody>
          <a:bodyPr lIns="90000" rIns="90000" tIns="91440" bIns="91440"/>
          <a:p>
            <a:pPr algn="ctr">
              <a:lnSpc>
                <a:spcPct val="115000"/>
              </a:lnSpc>
            </a:pPr>
            <a:r>
              <a:rPr b="1" lang="fr-FR" sz="1600" spc="-1" strike="noStrike">
                <a:solidFill>
                  <a:srgbClr val="695d46"/>
                </a:solidFill>
                <a:latin typeface="Open Sans"/>
                <a:ea typeface="Open Sans"/>
              </a:rPr>
              <a:t>Prétraitement et stockage </a:t>
            </a:r>
            <a:endParaRPr b="0" lang="fr-FR" sz="1600" spc="-1" strike="noStrike">
              <a:latin typeface="Arial"/>
            </a:endParaRPr>
          </a:p>
          <a:p>
            <a:pPr marL="457200" indent="-329400">
              <a:lnSpc>
                <a:spcPct val="115000"/>
              </a:lnSpc>
              <a:spcBef>
                <a:spcPts val="1599"/>
              </a:spcBef>
              <a:buClr>
                <a:srgbClr val="695d46"/>
              </a:buClr>
              <a:buFont typeface="Open Sans"/>
              <a:buChar char="●"/>
            </a:pPr>
            <a:r>
              <a:rPr b="0" lang="fr-FR" sz="1600" spc="-1" strike="noStrike">
                <a:solidFill>
                  <a:srgbClr val="695d46"/>
                </a:solidFill>
                <a:latin typeface="Open Sans"/>
                <a:ea typeface="Open Sans"/>
              </a:rPr>
              <a:t>Requête 1 : 9 min</a:t>
            </a:r>
            <a:endParaRPr b="0" lang="fr-FR" sz="1600" spc="-1" strike="noStrike">
              <a:latin typeface="Arial"/>
            </a:endParaRPr>
          </a:p>
          <a:p>
            <a:pPr marL="457200" indent="-329400">
              <a:lnSpc>
                <a:spcPct val="115000"/>
              </a:lnSpc>
              <a:buClr>
                <a:srgbClr val="695d46"/>
              </a:buClr>
              <a:buFont typeface="Open Sans"/>
              <a:buChar char="●"/>
            </a:pPr>
            <a:r>
              <a:rPr b="0" lang="fr-FR" sz="1600" spc="-1" strike="noStrike">
                <a:solidFill>
                  <a:srgbClr val="695d46"/>
                </a:solidFill>
                <a:latin typeface="Open Sans"/>
                <a:ea typeface="Open Sans"/>
              </a:rPr>
              <a:t>Requête 2 : 6 min</a:t>
            </a:r>
            <a:endParaRPr b="0" lang="fr-FR" sz="1600" spc="-1" strike="noStrike">
              <a:latin typeface="Arial"/>
            </a:endParaRPr>
          </a:p>
          <a:p>
            <a:pPr marL="457200" indent="-329400">
              <a:lnSpc>
                <a:spcPct val="115000"/>
              </a:lnSpc>
              <a:buClr>
                <a:srgbClr val="695d46"/>
              </a:buClr>
              <a:buFont typeface="Open Sans"/>
              <a:buChar char="●"/>
            </a:pPr>
            <a:r>
              <a:rPr b="0" lang="fr-FR" sz="1600" spc="-1" strike="noStrike">
                <a:solidFill>
                  <a:srgbClr val="695d46"/>
                </a:solidFill>
                <a:latin typeface="Open Sans"/>
                <a:ea typeface="Open Sans"/>
              </a:rPr>
              <a:t>Requête 3 : 40+34+2h11 min</a:t>
            </a:r>
            <a:endParaRPr b="0" lang="fr-FR" sz="1600" spc="-1" strike="noStrike">
              <a:latin typeface="Arial"/>
            </a:endParaRPr>
          </a:p>
          <a:p>
            <a:pPr marL="457200" indent="-329400">
              <a:lnSpc>
                <a:spcPct val="115000"/>
              </a:lnSpc>
              <a:buClr>
                <a:srgbClr val="695d46"/>
              </a:buClr>
              <a:buFont typeface="Open Sans"/>
              <a:buChar char="●"/>
            </a:pPr>
            <a:r>
              <a:rPr b="0" lang="fr-FR" sz="1600" spc="-1" strike="noStrike">
                <a:solidFill>
                  <a:srgbClr val="695d46"/>
                </a:solidFill>
                <a:latin typeface="Open Sans"/>
                <a:ea typeface="Open Sans"/>
              </a:rPr>
              <a:t>Requête 4 : 9 min</a:t>
            </a:r>
            <a:endParaRPr b="0" lang="fr-FR" sz="1600" spc="-1" strike="noStrike">
              <a:latin typeface="Arial"/>
            </a:endParaRPr>
          </a:p>
          <a:p>
            <a:pPr>
              <a:lnSpc>
                <a:spcPct val="115000"/>
              </a:lnSpc>
              <a:spcBef>
                <a:spcPts val="1599"/>
              </a:spcBef>
            </a:pPr>
            <a:r>
              <a:rPr b="1" lang="fr-FR" sz="1600" spc="-1" strike="noStrike">
                <a:solidFill>
                  <a:srgbClr val="695d46"/>
                </a:solidFill>
                <a:latin typeface="Open Sans"/>
                <a:ea typeface="Open Sans"/>
              </a:rPr>
              <a:t>Requête SparkSQL rapide + stockage durable via cassandra</a:t>
            </a:r>
            <a:endParaRPr b="0" lang="fr-FR" sz="1600" spc="-1" strike="noStrike">
              <a:latin typeface="Arial"/>
            </a:endParaRPr>
          </a:p>
          <a:p>
            <a:pPr>
              <a:lnSpc>
                <a:spcPct val="115000"/>
              </a:lnSpc>
              <a:spcBef>
                <a:spcPts val="1599"/>
              </a:spcBef>
            </a:pPr>
            <a:r>
              <a:rPr b="1" lang="fr-FR" sz="1600" spc="-1" strike="noStrike">
                <a:solidFill>
                  <a:srgbClr val="695d46"/>
                </a:solidFill>
                <a:latin typeface="Open Sans"/>
                <a:ea typeface="Open Sans"/>
              </a:rPr>
              <a:t>Volumétrie pour 1 mois : </a:t>
            </a:r>
            <a:r>
              <a:rPr b="0" lang="fr-FR" sz="1600" spc="-1" strike="noStrike">
                <a:solidFill>
                  <a:srgbClr val="695d46"/>
                </a:solidFill>
                <a:latin typeface="Open Sans"/>
                <a:ea typeface="Open Sans"/>
              </a:rPr>
              <a:t>~40Go</a:t>
            </a:r>
            <a:endParaRPr b="0" lang="fr-FR" sz="1600" spc="-1" strike="noStrike">
              <a:latin typeface="Arial"/>
            </a:endParaRPr>
          </a:p>
          <a:p>
            <a:pPr>
              <a:lnSpc>
                <a:spcPct val="115000"/>
              </a:lnSpc>
              <a:spcBef>
                <a:spcPts val="1599"/>
              </a:spcBef>
            </a:pPr>
            <a:r>
              <a:rPr b="1" lang="fr-FR" sz="1600" spc="-1" strike="noStrike">
                <a:solidFill>
                  <a:srgbClr val="695d46"/>
                </a:solidFill>
                <a:latin typeface="Open Sans"/>
                <a:ea typeface="Open Sans"/>
              </a:rPr>
              <a:t>Résilience à la panne</a:t>
            </a:r>
            <a:endParaRPr b="0" lang="fr-FR" sz="1600" spc="-1" strike="noStrike">
              <a:latin typeface="Arial"/>
            </a:endParaRPr>
          </a:p>
          <a:p>
            <a:pPr marL="457200" indent="-329400">
              <a:lnSpc>
                <a:spcPct val="115000"/>
              </a:lnSpc>
              <a:buClr>
                <a:srgbClr val="695d46"/>
              </a:buClr>
              <a:buFont typeface="Open Sans"/>
              <a:buChar char="●"/>
            </a:pPr>
            <a:r>
              <a:rPr b="0" lang="fr-FR" sz="1600" spc="-1" strike="noStrike">
                <a:solidFill>
                  <a:srgbClr val="695d46"/>
                </a:solidFill>
                <a:latin typeface="Open Sans"/>
                <a:ea typeface="Open Sans"/>
              </a:rPr>
              <a:t>Test : mise en panne d’un noeud sans aucun effet sur le fonctionnement du cluster </a:t>
            </a:r>
            <a:endParaRPr b="0" lang="fr-FR" sz="1600" spc="-1" strike="noStrike">
              <a:latin typeface="Arial"/>
            </a:endParaRPr>
          </a:p>
          <a:p>
            <a:pPr marL="457200">
              <a:lnSpc>
                <a:spcPct val="115000"/>
              </a:lnSpc>
              <a:spcBef>
                <a:spcPts val="1599"/>
              </a:spcBef>
            </a:pPr>
            <a:endParaRPr b="0" lang="fr-FR" sz="1600" spc="-1" strike="noStrike">
              <a:latin typeface="Arial"/>
            </a:endParaRPr>
          </a:p>
          <a:p>
            <a:pPr marL="457200">
              <a:lnSpc>
                <a:spcPct val="115000"/>
              </a:lnSpc>
              <a:spcBef>
                <a:spcPts val="1599"/>
              </a:spcBef>
              <a:spcAft>
                <a:spcPts val="1599"/>
              </a:spcAft>
            </a:pPr>
            <a:endParaRPr b="0" lang="fr-FR" sz="1600" spc="-1" strike="noStrike">
              <a:latin typeface="Arial"/>
            </a:endParaRPr>
          </a:p>
        </p:txBody>
      </p:sp>
      <p:sp>
        <p:nvSpPr>
          <p:cNvPr id="260" name="CustomShape 2"/>
          <p:cNvSpPr/>
          <p:nvPr/>
        </p:nvSpPr>
        <p:spPr>
          <a:xfrm>
            <a:off x="4658040" y="732960"/>
            <a:ext cx="4135320" cy="4109400"/>
          </a:xfrm>
          <a:prstGeom prst="rect">
            <a:avLst/>
          </a:prstGeom>
          <a:noFill/>
          <a:ln>
            <a:noFill/>
          </a:ln>
        </p:spPr>
        <p:style>
          <a:lnRef idx="0"/>
          <a:fillRef idx="0"/>
          <a:effectRef idx="0"/>
          <a:fontRef idx="minor"/>
        </p:style>
        <p:txBody>
          <a:bodyPr lIns="90000" rIns="90000" tIns="91440" bIns="91440"/>
          <a:p>
            <a:pPr algn="ctr">
              <a:lnSpc>
                <a:spcPct val="115000"/>
              </a:lnSpc>
            </a:pPr>
            <a:r>
              <a:rPr b="1" lang="fr-FR" sz="1600" spc="-1" strike="noStrike">
                <a:solidFill>
                  <a:srgbClr val="695d46"/>
                </a:solidFill>
                <a:latin typeface="Open Sans"/>
                <a:ea typeface="Open Sans"/>
              </a:rPr>
              <a:t>Limites/Améliorations</a:t>
            </a:r>
            <a:endParaRPr b="0" lang="fr-FR" sz="1600" spc="-1" strike="noStrike">
              <a:latin typeface="Arial"/>
            </a:endParaRPr>
          </a:p>
          <a:p>
            <a:pPr marL="457200" indent="-329400">
              <a:lnSpc>
                <a:spcPct val="115000"/>
              </a:lnSpc>
              <a:spcBef>
                <a:spcPts val="1599"/>
              </a:spcBef>
              <a:buClr>
                <a:srgbClr val="695d46"/>
              </a:buClr>
              <a:buFont typeface="Open Sans"/>
              <a:buChar char="●"/>
            </a:pPr>
            <a:r>
              <a:rPr b="0" lang="fr-FR" sz="1600" spc="-1" strike="noStrike">
                <a:solidFill>
                  <a:srgbClr val="695d46"/>
                </a:solidFill>
                <a:latin typeface="Open Sans"/>
                <a:ea typeface="Open Sans"/>
              </a:rPr>
              <a:t>Optimisation des jobs Spark</a:t>
            </a:r>
            <a:endParaRPr b="0" lang="fr-FR" sz="1600" spc="-1" strike="noStrike">
              <a:latin typeface="Arial"/>
            </a:endParaRPr>
          </a:p>
          <a:p>
            <a:pPr marL="457200" indent="-329400">
              <a:lnSpc>
                <a:spcPct val="115000"/>
              </a:lnSpc>
              <a:spcBef>
                <a:spcPts val="1599"/>
              </a:spcBef>
              <a:buClr>
                <a:srgbClr val="695d46"/>
              </a:buClr>
              <a:buFont typeface="Open Sans"/>
              <a:buChar char="●"/>
            </a:pPr>
            <a:r>
              <a:rPr b="0" lang="fr-FR" sz="1600" spc="-1" strike="noStrike">
                <a:solidFill>
                  <a:srgbClr val="695d46"/>
                </a:solidFill>
                <a:latin typeface="Open Sans"/>
                <a:ea typeface="Open Sans"/>
              </a:rPr>
              <a:t>Ingestion d’une année de données </a:t>
            </a:r>
            <a:endParaRPr b="0" lang="fr-FR" sz="1600" spc="-1" strike="noStrike">
              <a:latin typeface="Arial"/>
            </a:endParaRPr>
          </a:p>
          <a:p>
            <a:pPr marL="457200" indent="-329400">
              <a:lnSpc>
                <a:spcPct val="115000"/>
              </a:lnSpc>
              <a:spcBef>
                <a:spcPts val="1001"/>
              </a:spcBef>
              <a:buClr>
                <a:srgbClr val="695d46"/>
              </a:buClr>
              <a:buFont typeface="Open Sans"/>
              <a:buChar char="●"/>
            </a:pPr>
            <a:r>
              <a:rPr b="0" lang="fr-FR" sz="1600" spc="-1" strike="noStrike">
                <a:solidFill>
                  <a:srgbClr val="695d46"/>
                </a:solidFill>
                <a:latin typeface="Open Sans"/>
                <a:ea typeface="Open Sans"/>
              </a:rPr>
              <a:t>Amélioration des représentations graphiques</a:t>
            </a:r>
            <a:endParaRPr b="0" lang="fr-FR" sz="1600" spc="-1" strike="noStrike">
              <a:latin typeface="Arial"/>
            </a:endParaRPr>
          </a:p>
          <a:p>
            <a:pPr marL="457200" indent="-329400">
              <a:lnSpc>
                <a:spcPct val="115000"/>
              </a:lnSpc>
              <a:spcBef>
                <a:spcPts val="1599"/>
              </a:spcBef>
              <a:spcAft>
                <a:spcPts val="1599"/>
              </a:spcAft>
              <a:buClr>
                <a:srgbClr val="695d46"/>
              </a:buClr>
              <a:buFont typeface="Open Sans"/>
              <a:buChar char="●"/>
            </a:pPr>
            <a:r>
              <a:rPr b="0" lang="fr-FR" sz="1600" spc="-1" strike="noStrike">
                <a:solidFill>
                  <a:srgbClr val="695d46"/>
                </a:solidFill>
                <a:latin typeface="Open Sans"/>
                <a:ea typeface="Open Sans"/>
              </a:rPr>
              <a:t>Requêter les données directement en CQL et améliorer les performances de requêtage </a:t>
            </a:r>
            <a:endParaRPr b="0" lang="fr-FR" sz="1600" spc="-1" strike="noStrike">
              <a:latin typeface="Arial"/>
            </a:endParaRPr>
          </a:p>
        </p:txBody>
      </p:sp>
      <p:sp>
        <p:nvSpPr>
          <p:cNvPr id="261" name="CustomShape 3"/>
          <p:cNvSpPr/>
          <p:nvPr/>
        </p:nvSpPr>
        <p:spPr>
          <a:xfrm>
            <a:off x="311760" y="0"/>
            <a:ext cx="8519760" cy="706680"/>
          </a:xfrm>
          <a:prstGeom prst="rect">
            <a:avLst/>
          </a:prstGeom>
          <a:noFill/>
          <a:ln>
            <a:noFill/>
          </a:ln>
        </p:spPr>
        <p:style>
          <a:lnRef idx="0"/>
          <a:fillRef idx="0"/>
          <a:effectRef idx="0"/>
          <a:fontRef idx="minor"/>
        </p:style>
        <p:txBody>
          <a:bodyPr lIns="90000" rIns="90000" tIns="91440" bIns="91440"/>
          <a:p>
            <a:pPr>
              <a:lnSpc>
                <a:spcPct val="100000"/>
              </a:lnSpc>
            </a:pPr>
            <a:r>
              <a:rPr b="1" lang="fr-FR" sz="3600" spc="-1" strike="noStrike">
                <a:solidFill>
                  <a:srgbClr val="ef6c00"/>
                </a:solidFill>
                <a:latin typeface="PT Sans Narrow"/>
                <a:ea typeface="PT Sans Narrow"/>
              </a:rPr>
              <a:t>Performances &amp; limites ( Performances sur 1 mois) </a:t>
            </a:r>
            <a:endParaRPr b="0" lang="fr-FR" sz="3600" spc="-1" strike="noStrike">
              <a:latin typeface="Arial"/>
            </a:endParaRPr>
          </a:p>
        </p:txBody>
      </p:sp>
      <p:sp>
        <p:nvSpPr>
          <p:cNvPr id="262" name="CustomShape 4"/>
          <p:cNvSpPr/>
          <p:nvPr/>
        </p:nvSpPr>
        <p:spPr>
          <a:xfrm>
            <a:off x="4481280" y="1287000"/>
            <a:ext cx="360" cy="2986920"/>
          </a:xfrm>
          <a:custGeom>
            <a:avLst/>
            <a:gdLst/>
            <a:ahLst/>
            <a:rect l="l" t="t" r="r" b="b"/>
            <a:pathLst>
              <a:path w="21600" h="21600">
                <a:moveTo>
                  <a:pt x="0" y="0"/>
                </a:moveTo>
                <a:lnTo>
                  <a:pt x="21600" y="21600"/>
                </a:lnTo>
              </a:path>
            </a:pathLst>
          </a:custGeom>
          <a:noFill/>
          <a:ln cap="rnd" w="19080">
            <a:solidFill>
              <a:schemeClr val="dk2"/>
            </a:solidFill>
            <a:custDash>
              <a:ds d="400000" sp="300000"/>
            </a:custDash>
            <a:round/>
          </a:ln>
        </p:spPr>
        <p:style>
          <a:lnRef idx="0"/>
          <a:fillRef idx="0"/>
          <a:effectRef idx="0"/>
          <a:fontRef idx="minor"/>
        </p:style>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311760" y="814680"/>
            <a:ext cx="8570520" cy="9414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3600" spc="-1" strike="noStrike">
                <a:solidFill>
                  <a:srgbClr val="ef6c00"/>
                </a:solidFill>
                <a:latin typeface="PT Sans Narrow"/>
                <a:ea typeface="PT Sans Narrow"/>
              </a:rPr>
              <a:t>Demo</a:t>
            </a:r>
            <a:endParaRPr b="0" lang="fr-FR" sz="36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11760" y="1266480"/>
            <a:ext cx="8519760" cy="3301920"/>
          </a:xfrm>
          <a:prstGeom prst="rect">
            <a:avLst/>
          </a:prstGeom>
          <a:noFill/>
          <a:ln>
            <a:noFill/>
          </a:ln>
        </p:spPr>
        <p:style>
          <a:lnRef idx="0"/>
          <a:fillRef idx="0"/>
          <a:effectRef idx="0"/>
          <a:fontRef idx="minor"/>
        </p:style>
        <p:txBody>
          <a:bodyPr lIns="90000" rIns="90000" tIns="91440" bIns="91440"/>
          <a:p>
            <a:pPr marL="457200" indent="-380160">
              <a:lnSpc>
                <a:spcPct val="115000"/>
              </a:lnSpc>
              <a:buClr>
                <a:srgbClr val="695d46"/>
              </a:buClr>
              <a:buFont typeface="Open Sans"/>
              <a:buAutoNum type="arabicPeriod"/>
            </a:pPr>
            <a:r>
              <a:rPr b="0" lang="fr-FR" sz="2400" spc="-1" strike="noStrike">
                <a:solidFill>
                  <a:srgbClr val="695d46"/>
                </a:solidFill>
                <a:latin typeface="Open Sans"/>
                <a:ea typeface="Open Sans"/>
              </a:rPr>
              <a:t>Présentation et choix de l’architecture</a:t>
            </a:r>
            <a:endParaRPr b="0" lang="fr-FR" sz="2400" spc="-1" strike="noStrike">
              <a:latin typeface="Arial"/>
            </a:endParaRPr>
          </a:p>
          <a:p>
            <a:pPr marL="457200" indent="-380160">
              <a:lnSpc>
                <a:spcPct val="115000"/>
              </a:lnSpc>
              <a:buClr>
                <a:srgbClr val="695d46"/>
              </a:buClr>
              <a:buFont typeface="Open Sans"/>
              <a:buAutoNum type="arabicPeriod"/>
            </a:pPr>
            <a:r>
              <a:rPr b="0" lang="fr-FR" sz="2400" spc="-1" strike="noStrike">
                <a:solidFill>
                  <a:srgbClr val="695d46"/>
                </a:solidFill>
                <a:latin typeface="Open Sans"/>
                <a:ea typeface="Open Sans"/>
              </a:rPr>
              <a:t>Modélisation des données et requêtage</a:t>
            </a:r>
            <a:endParaRPr b="0" lang="fr-FR" sz="2400" spc="-1" strike="noStrike">
              <a:latin typeface="Arial"/>
            </a:endParaRPr>
          </a:p>
          <a:p>
            <a:pPr marL="457200" indent="-380160">
              <a:lnSpc>
                <a:spcPct val="115000"/>
              </a:lnSpc>
              <a:buClr>
                <a:srgbClr val="695d46"/>
              </a:buClr>
              <a:buFont typeface="Open Sans"/>
              <a:buAutoNum type="arabicPeriod"/>
            </a:pPr>
            <a:r>
              <a:rPr b="0" lang="fr-FR" sz="2400" spc="-1" strike="noStrike">
                <a:solidFill>
                  <a:srgbClr val="695d46"/>
                </a:solidFill>
                <a:latin typeface="Open Sans"/>
                <a:ea typeface="Open Sans"/>
              </a:rPr>
              <a:t>Budget</a:t>
            </a:r>
            <a:endParaRPr b="0" lang="fr-FR" sz="2400" spc="-1" strike="noStrike">
              <a:latin typeface="Arial"/>
            </a:endParaRPr>
          </a:p>
          <a:p>
            <a:pPr marL="457200" indent="-380160">
              <a:lnSpc>
                <a:spcPct val="115000"/>
              </a:lnSpc>
              <a:buClr>
                <a:srgbClr val="695d46"/>
              </a:buClr>
              <a:buFont typeface="Open Sans"/>
              <a:buAutoNum type="arabicPeriod"/>
            </a:pPr>
            <a:r>
              <a:rPr b="0" lang="fr-FR" sz="2400" spc="-1" strike="noStrike">
                <a:solidFill>
                  <a:srgbClr val="695d46"/>
                </a:solidFill>
                <a:latin typeface="Open Sans"/>
                <a:ea typeface="Open Sans"/>
              </a:rPr>
              <a:t>Performances et limites</a:t>
            </a:r>
            <a:endParaRPr b="0" lang="fr-FR" sz="2400" spc="-1" strike="noStrike">
              <a:latin typeface="Arial"/>
            </a:endParaRPr>
          </a:p>
          <a:p>
            <a:pPr marL="457200" indent="-380160">
              <a:lnSpc>
                <a:spcPct val="115000"/>
              </a:lnSpc>
              <a:buClr>
                <a:srgbClr val="695d46"/>
              </a:buClr>
              <a:buFont typeface="Open Sans"/>
              <a:buAutoNum type="arabicPeriod"/>
            </a:pPr>
            <a:r>
              <a:rPr b="0" lang="fr-FR" sz="2400" spc="-1" strike="noStrike">
                <a:solidFill>
                  <a:srgbClr val="695d46"/>
                </a:solidFill>
                <a:latin typeface="Open Sans"/>
                <a:ea typeface="Open Sans"/>
              </a:rPr>
              <a:t>Demo</a:t>
            </a:r>
            <a:endParaRPr b="0" lang="fr-FR" sz="2400" spc="-1" strike="noStrike">
              <a:latin typeface="Arial"/>
            </a:endParaRPr>
          </a:p>
        </p:txBody>
      </p:sp>
      <p:sp>
        <p:nvSpPr>
          <p:cNvPr id="127" name="CustomShape 2"/>
          <p:cNvSpPr/>
          <p:nvPr/>
        </p:nvSpPr>
        <p:spPr>
          <a:xfrm>
            <a:off x="311760" y="216360"/>
            <a:ext cx="8519760" cy="706680"/>
          </a:xfrm>
          <a:prstGeom prst="rect">
            <a:avLst/>
          </a:prstGeom>
          <a:noFill/>
          <a:ln>
            <a:noFill/>
          </a:ln>
        </p:spPr>
        <p:style>
          <a:lnRef idx="0"/>
          <a:fillRef idx="0"/>
          <a:effectRef idx="0"/>
          <a:fontRef idx="minor"/>
        </p:style>
        <p:txBody>
          <a:bodyPr lIns="90000" rIns="90000" tIns="91440" bIns="91440"/>
          <a:p>
            <a:pPr>
              <a:lnSpc>
                <a:spcPct val="100000"/>
              </a:lnSpc>
            </a:pPr>
            <a:r>
              <a:rPr b="1" lang="fr-FR" sz="3600" spc="-1" strike="noStrike">
                <a:solidFill>
                  <a:srgbClr val="ef6c00"/>
                </a:solidFill>
                <a:latin typeface="PT Sans Narrow"/>
                <a:ea typeface="PT Sans Narrow"/>
              </a:rPr>
              <a:t>Plan</a:t>
            </a:r>
            <a:endParaRPr b="0" lang="fr-FR" sz="3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311760" y="814680"/>
            <a:ext cx="8570520" cy="9414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3600" spc="-1" strike="noStrike">
                <a:solidFill>
                  <a:srgbClr val="ef6c00"/>
                </a:solidFill>
                <a:latin typeface="PT Sans Narrow"/>
                <a:ea typeface="PT Sans Narrow"/>
              </a:rPr>
              <a:t>Présentation et choix de l’architecture</a:t>
            </a:r>
            <a:endParaRPr b="0" lang="fr-FR" sz="36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311760" y="142200"/>
            <a:ext cx="8519760" cy="706680"/>
          </a:xfrm>
          <a:prstGeom prst="rect">
            <a:avLst/>
          </a:prstGeom>
          <a:noFill/>
          <a:ln>
            <a:noFill/>
          </a:ln>
        </p:spPr>
        <p:style>
          <a:lnRef idx="0"/>
          <a:fillRef idx="0"/>
          <a:effectRef idx="0"/>
          <a:fontRef idx="minor"/>
        </p:style>
        <p:txBody>
          <a:bodyPr lIns="90000" rIns="90000" tIns="91440" bIns="91440"/>
          <a:p>
            <a:pPr>
              <a:lnSpc>
                <a:spcPct val="100000"/>
              </a:lnSpc>
            </a:pPr>
            <a:r>
              <a:rPr b="1" lang="fr-FR" sz="3600" spc="-1" strike="noStrike">
                <a:solidFill>
                  <a:srgbClr val="ef6c00"/>
                </a:solidFill>
                <a:latin typeface="PT Sans Narrow"/>
                <a:ea typeface="PT Sans Narrow"/>
              </a:rPr>
              <a:t>Présentation de l’architecture</a:t>
            </a:r>
            <a:endParaRPr b="0" lang="fr-FR" sz="3600" spc="-1" strike="noStrike">
              <a:latin typeface="Arial"/>
            </a:endParaRPr>
          </a:p>
        </p:txBody>
      </p:sp>
      <p:grpSp>
        <p:nvGrpSpPr>
          <p:cNvPr id="130" name="Group 2"/>
          <p:cNvGrpSpPr/>
          <p:nvPr/>
        </p:nvGrpSpPr>
        <p:grpSpPr>
          <a:xfrm>
            <a:off x="561240" y="936720"/>
            <a:ext cx="1709640" cy="3747600"/>
            <a:chOff x="561240" y="936720"/>
            <a:chExt cx="1709640" cy="3747600"/>
          </a:xfrm>
        </p:grpSpPr>
        <p:sp>
          <p:nvSpPr>
            <p:cNvPr id="131" name="CustomShape 3"/>
            <p:cNvSpPr/>
            <p:nvPr/>
          </p:nvSpPr>
          <p:spPr>
            <a:xfrm>
              <a:off x="561240" y="1301400"/>
              <a:ext cx="1709640" cy="3382920"/>
            </a:xfrm>
            <a:prstGeom prst="roundRect">
              <a:avLst>
                <a:gd name="adj" fmla="val 16667"/>
              </a:avLst>
            </a:prstGeom>
            <a:noFill/>
            <a:ln w="9360">
              <a:solidFill>
                <a:srgbClr val="434343"/>
              </a:solidFill>
              <a:round/>
            </a:ln>
          </p:spPr>
          <p:style>
            <a:lnRef idx="0"/>
            <a:fillRef idx="0"/>
            <a:effectRef idx="0"/>
            <a:fontRef idx="minor"/>
          </p:style>
        </p:sp>
        <p:sp>
          <p:nvSpPr>
            <p:cNvPr id="132" name="CustomShape 4"/>
            <p:cNvSpPr/>
            <p:nvPr/>
          </p:nvSpPr>
          <p:spPr>
            <a:xfrm>
              <a:off x="722520" y="1400400"/>
              <a:ext cx="1325160" cy="321480"/>
            </a:xfrm>
            <a:prstGeom prst="rect">
              <a:avLst/>
            </a:prstGeom>
            <a:noFill/>
            <a:ln>
              <a:noFill/>
            </a:ln>
          </p:spPr>
          <p:style>
            <a:lnRef idx="0"/>
            <a:fillRef idx="0"/>
            <a:effectRef idx="0"/>
            <a:fontRef idx="minor"/>
          </p:style>
          <p:txBody>
            <a:bodyPr lIns="90000" rIns="90000" tIns="91440" bIns="91440"/>
            <a:p>
              <a:pPr algn="ctr">
                <a:lnSpc>
                  <a:spcPct val="100000"/>
                </a:lnSpc>
              </a:pPr>
              <a:r>
                <a:rPr b="1" lang="fr-FR" sz="1400" spc="-1" strike="noStrike">
                  <a:solidFill>
                    <a:srgbClr val="000000"/>
                  </a:solidFill>
                  <a:latin typeface="Open Sans"/>
                  <a:ea typeface="Open Sans"/>
                </a:rPr>
                <a:t>Stockage</a:t>
              </a:r>
              <a:endParaRPr b="0" lang="fr-FR" sz="1400" spc="-1" strike="noStrike">
                <a:latin typeface="Arial"/>
              </a:endParaRPr>
            </a:p>
          </p:txBody>
        </p:sp>
        <p:pic>
          <p:nvPicPr>
            <p:cNvPr id="133" name="Google Shape;87;p16" descr=""/>
            <p:cNvPicPr/>
            <p:nvPr/>
          </p:nvPicPr>
          <p:blipFill>
            <a:blip r:embed="rId1"/>
            <a:stretch/>
          </p:blipFill>
          <p:spPr>
            <a:xfrm>
              <a:off x="1086120" y="936720"/>
              <a:ext cx="659880" cy="494640"/>
            </a:xfrm>
            <a:prstGeom prst="rect">
              <a:avLst/>
            </a:prstGeom>
            <a:ln>
              <a:noFill/>
            </a:ln>
          </p:spPr>
        </p:pic>
      </p:grpSp>
      <p:grpSp>
        <p:nvGrpSpPr>
          <p:cNvPr id="134" name="Group 5"/>
          <p:cNvGrpSpPr/>
          <p:nvPr/>
        </p:nvGrpSpPr>
        <p:grpSpPr>
          <a:xfrm>
            <a:off x="2511000" y="1301400"/>
            <a:ext cx="2486880" cy="3382920"/>
            <a:chOff x="2511000" y="1301400"/>
            <a:chExt cx="2486880" cy="3382920"/>
          </a:xfrm>
        </p:grpSpPr>
        <p:sp>
          <p:nvSpPr>
            <p:cNvPr id="135" name="CustomShape 6"/>
            <p:cNvSpPr/>
            <p:nvPr/>
          </p:nvSpPr>
          <p:spPr>
            <a:xfrm>
              <a:off x="2511000" y="1301400"/>
              <a:ext cx="2486880" cy="3382920"/>
            </a:xfrm>
            <a:prstGeom prst="roundRect">
              <a:avLst>
                <a:gd name="adj" fmla="val 16667"/>
              </a:avLst>
            </a:prstGeom>
            <a:noFill/>
            <a:ln w="9360">
              <a:solidFill>
                <a:srgbClr val="434343"/>
              </a:solidFill>
              <a:round/>
            </a:ln>
          </p:spPr>
          <p:style>
            <a:lnRef idx="0"/>
            <a:fillRef idx="0"/>
            <a:effectRef idx="0"/>
            <a:fontRef idx="minor"/>
          </p:style>
        </p:sp>
        <p:sp>
          <p:nvSpPr>
            <p:cNvPr id="136" name="CustomShape 7"/>
            <p:cNvSpPr/>
            <p:nvPr/>
          </p:nvSpPr>
          <p:spPr>
            <a:xfrm>
              <a:off x="3091680" y="1400400"/>
              <a:ext cx="1325160" cy="321480"/>
            </a:xfrm>
            <a:prstGeom prst="rect">
              <a:avLst/>
            </a:prstGeom>
            <a:noFill/>
            <a:ln>
              <a:noFill/>
            </a:ln>
          </p:spPr>
          <p:style>
            <a:lnRef idx="0"/>
            <a:fillRef idx="0"/>
            <a:effectRef idx="0"/>
            <a:fontRef idx="minor"/>
          </p:style>
          <p:txBody>
            <a:bodyPr lIns="90000" rIns="90000" tIns="91440" bIns="91440"/>
            <a:p>
              <a:pPr algn="ctr">
                <a:lnSpc>
                  <a:spcPct val="100000"/>
                </a:lnSpc>
              </a:pPr>
              <a:r>
                <a:rPr b="1" lang="fr-FR" sz="1400" spc="-1" strike="noStrike">
                  <a:solidFill>
                    <a:srgbClr val="000000"/>
                  </a:solidFill>
                  <a:latin typeface="Open Sans"/>
                  <a:ea typeface="Open Sans"/>
                </a:rPr>
                <a:t>Traitement des données</a:t>
              </a:r>
              <a:endParaRPr b="0" lang="fr-FR" sz="1400" spc="-1" strike="noStrike">
                <a:latin typeface="Arial"/>
              </a:endParaRPr>
            </a:p>
          </p:txBody>
        </p:sp>
      </p:grpSp>
      <p:grpSp>
        <p:nvGrpSpPr>
          <p:cNvPr id="137" name="Group 8"/>
          <p:cNvGrpSpPr/>
          <p:nvPr/>
        </p:nvGrpSpPr>
        <p:grpSpPr>
          <a:xfrm>
            <a:off x="5229000" y="1301400"/>
            <a:ext cx="2201760" cy="3382920"/>
            <a:chOff x="5229000" y="1301400"/>
            <a:chExt cx="2201760" cy="3382920"/>
          </a:xfrm>
        </p:grpSpPr>
        <p:sp>
          <p:nvSpPr>
            <p:cNvPr id="138" name="CustomShape 9"/>
            <p:cNvSpPr/>
            <p:nvPr/>
          </p:nvSpPr>
          <p:spPr>
            <a:xfrm>
              <a:off x="5229000" y="1301400"/>
              <a:ext cx="2201760" cy="3382920"/>
            </a:xfrm>
            <a:prstGeom prst="roundRect">
              <a:avLst>
                <a:gd name="adj" fmla="val 16667"/>
              </a:avLst>
            </a:prstGeom>
            <a:noFill/>
            <a:ln w="9360">
              <a:solidFill>
                <a:srgbClr val="434343"/>
              </a:solidFill>
              <a:round/>
            </a:ln>
          </p:spPr>
          <p:style>
            <a:lnRef idx="0"/>
            <a:fillRef idx="0"/>
            <a:effectRef idx="0"/>
            <a:fontRef idx="minor"/>
          </p:style>
        </p:sp>
        <p:sp>
          <p:nvSpPr>
            <p:cNvPr id="139" name="CustomShape 10"/>
            <p:cNvSpPr/>
            <p:nvPr/>
          </p:nvSpPr>
          <p:spPr>
            <a:xfrm>
              <a:off x="5450400" y="1375920"/>
              <a:ext cx="1759320" cy="780120"/>
            </a:xfrm>
            <a:prstGeom prst="rect">
              <a:avLst/>
            </a:prstGeom>
            <a:noFill/>
            <a:ln>
              <a:noFill/>
            </a:ln>
          </p:spPr>
          <p:style>
            <a:lnRef idx="0"/>
            <a:fillRef idx="0"/>
            <a:effectRef idx="0"/>
            <a:fontRef idx="minor"/>
          </p:style>
          <p:txBody>
            <a:bodyPr lIns="90000" rIns="90000" tIns="91440" bIns="91440"/>
            <a:p>
              <a:pPr algn="ctr">
                <a:lnSpc>
                  <a:spcPct val="100000"/>
                </a:lnSpc>
              </a:pPr>
              <a:r>
                <a:rPr b="1" lang="fr-FR" sz="1400" spc="-1" strike="noStrike">
                  <a:solidFill>
                    <a:srgbClr val="000000"/>
                  </a:solidFill>
                  <a:latin typeface="Open Sans"/>
                  <a:ea typeface="Open Sans"/>
                </a:rPr>
                <a:t>Stockage des données </a:t>
              </a:r>
              <a:endParaRPr b="0" lang="fr-FR" sz="1400" spc="-1" strike="noStrike">
                <a:latin typeface="Arial"/>
              </a:endParaRPr>
            </a:p>
          </p:txBody>
        </p:sp>
      </p:grpSp>
      <p:sp>
        <p:nvSpPr>
          <p:cNvPr id="140" name="CustomShape 11"/>
          <p:cNvSpPr/>
          <p:nvPr/>
        </p:nvSpPr>
        <p:spPr>
          <a:xfrm>
            <a:off x="7525080" y="2701800"/>
            <a:ext cx="433080" cy="581760"/>
          </a:xfrm>
          <a:prstGeom prst="rightArrow">
            <a:avLst>
              <a:gd name="adj1" fmla="val 50000"/>
              <a:gd name="adj2" fmla="val 50000"/>
            </a:avLst>
          </a:prstGeom>
          <a:solidFill>
            <a:schemeClr val="lt2"/>
          </a:solidFill>
          <a:ln>
            <a:noFill/>
          </a:ln>
        </p:spPr>
        <p:style>
          <a:lnRef idx="0"/>
          <a:fillRef idx="0"/>
          <a:effectRef idx="0"/>
          <a:fontRef idx="minor"/>
        </p:style>
      </p:sp>
      <p:sp>
        <p:nvSpPr>
          <p:cNvPr id="141" name="CustomShape 12"/>
          <p:cNvSpPr/>
          <p:nvPr/>
        </p:nvSpPr>
        <p:spPr>
          <a:xfrm>
            <a:off x="7873200" y="2801160"/>
            <a:ext cx="1164240" cy="383760"/>
          </a:xfrm>
          <a:prstGeom prst="rect">
            <a:avLst/>
          </a:prstGeom>
          <a:noFill/>
          <a:ln>
            <a:noFill/>
          </a:ln>
        </p:spPr>
        <p:style>
          <a:lnRef idx="0"/>
          <a:fillRef idx="0"/>
          <a:effectRef idx="0"/>
          <a:fontRef idx="minor"/>
        </p:style>
        <p:txBody>
          <a:bodyPr lIns="90000" rIns="90000" tIns="91440" bIns="91440"/>
          <a:p>
            <a:pPr>
              <a:lnSpc>
                <a:spcPct val="100000"/>
              </a:lnSpc>
            </a:pPr>
            <a:r>
              <a:rPr b="1" lang="fr-FR" sz="1400" spc="-1" strike="noStrike">
                <a:solidFill>
                  <a:srgbClr val="000000"/>
                </a:solidFill>
                <a:latin typeface="Open Sans"/>
                <a:ea typeface="Open Sans"/>
              </a:rPr>
              <a:t>Requêtage</a:t>
            </a:r>
            <a:endParaRPr b="0" lang="fr-FR" sz="1400" spc="-1" strike="noStrike">
              <a:latin typeface="Arial"/>
            </a:endParaRPr>
          </a:p>
        </p:txBody>
      </p:sp>
      <p:pic>
        <p:nvPicPr>
          <p:cNvPr id="142" name="Google Shape;96;p16" descr=""/>
          <p:cNvPicPr/>
          <p:nvPr/>
        </p:nvPicPr>
        <p:blipFill>
          <a:blip r:embed="rId2"/>
          <a:srcRect l="23801" t="7767" r="25707" b="56785"/>
          <a:stretch/>
        </p:blipFill>
        <p:spPr>
          <a:xfrm>
            <a:off x="3150720" y="936720"/>
            <a:ext cx="1198440" cy="474480"/>
          </a:xfrm>
          <a:prstGeom prst="rect">
            <a:avLst/>
          </a:prstGeom>
          <a:ln>
            <a:noFill/>
          </a:ln>
        </p:spPr>
      </p:pic>
      <p:sp>
        <p:nvSpPr>
          <p:cNvPr id="143" name="CustomShape 13"/>
          <p:cNvSpPr/>
          <p:nvPr/>
        </p:nvSpPr>
        <p:spPr>
          <a:xfrm>
            <a:off x="4898520" y="2882160"/>
            <a:ext cx="433080" cy="221760"/>
          </a:xfrm>
          <a:prstGeom prst="rightArrow">
            <a:avLst>
              <a:gd name="adj1" fmla="val 50000"/>
              <a:gd name="adj2" fmla="val 50000"/>
            </a:avLst>
          </a:prstGeom>
          <a:solidFill>
            <a:srgbClr val="000000"/>
          </a:solidFill>
          <a:ln>
            <a:noFill/>
          </a:ln>
        </p:spPr>
        <p:style>
          <a:lnRef idx="0"/>
          <a:fillRef idx="0"/>
          <a:effectRef idx="0"/>
          <a:fontRef idx="minor"/>
        </p:style>
      </p:sp>
      <p:pic>
        <p:nvPicPr>
          <p:cNvPr id="144" name="Google Shape;98;p16" descr=""/>
          <p:cNvPicPr/>
          <p:nvPr/>
        </p:nvPicPr>
        <p:blipFill>
          <a:blip r:embed="rId3"/>
          <a:stretch/>
        </p:blipFill>
        <p:spPr>
          <a:xfrm>
            <a:off x="1194480" y="2511000"/>
            <a:ext cx="433080" cy="446760"/>
          </a:xfrm>
          <a:prstGeom prst="rect">
            <a:avLst/>
          </a:prstGeom>
          <a:ln>
            <a:noFill/>
          </a:ln>
        </p:spPr>
      </p:pic>
      <p:sp>
        <p:nvSpPr>
          <p:cNvPr id="145" name="CustomShape 14"/>
          <p:cNvSpPr/>
          <p:nvPr/>
        </p:nvSpPr>
        <p:spPr>
          <a:xfrm>
            <a:off x="3366000" y="2404440"/>
            <a:ext cx="786600" cy="371160"/>
          </a:xfrm>
          <a:prstGeom prst="roundRect">
            <a:avLst>
              <a:gd name="adj" fmla="val 16667"/>
            </a:avLst>
          </a:prstGeom>
          <a:solidFill>
            <a:schemeClr val="accent1"/>
          </a:solidFill>
          <a:ln>
            <a:noFill/>
          </a:ln>
        </p:spPr>
        <p:style>
          <a:lnRef idx="0"/>
          <a:fillRef idx="0"/>
          <a:effectRef idx="0"/>
          <a:fontRef idx="minor"/>
        </p:style>
        <p:txBody>
          <a:bodyPr lIns="90000" rIns="90000" tIns="91440" bIns="91440" anchor="ctr"/>
          <a:p>
            <a:pPr algn="ctr">
              <a:lnSpc>
                <a:spcPct val="100000"/>
              </a:lnSpc>
            </a:pPr>
            <a:r>
              <a:rPr b="0" lang="fr-FR" sz="1400" spc="-1" strike="noStrike">
                <a:solidFill>
                  <a:srgbClr val="ffffff"/>
                </a:solidFill>
                <a:latin typeface="Arial"/>
                <a:ea typeface="Arial"/>
              </a:rPr>
              <a:t>Master</a:t>
            </a:r>
            <a:endParaRPr b="0" lang="fr-FR" sz="1400" spc="-1" strike="noStrike">
              <a:latin typeface="Arial"/>
            </a:endParaRPr>
          </a:p>
        </p:txBody>
      </p:sp>
      <p:sp>
        <p:nvSpPr>
          <p:cNvPr id="146" name="CustomShape 15"/>
          <p:cNvSpPr/>
          <p:nvPr/>
        </p:nvSpPr>
        <p:spPr>
          <a:xfrm>
            <a:off x="2963520" y="3358800"/>
            <a:ext cx="786600" cy="371160"/>
          </a:xfrm>
          <a:prstGeom prst="roundRect">
            <a:avLst>
              <a:gd name="adj" fmla="val 16667"/>
            </a:avLst>
          </a:prstGeom>
          <a:solidFill>
            <a:schemeClr val="accent1"/>
          </a:solidFill>
          <a:ln>
            <a:noFill/>
          </a:ln>
        </p:spPr>
        <p:style>
          <a:lnRef idx="0"/>
          <a:fillRef idx="0"/>
          <a:effectRef idx="0"/>
          <a:fontRef idx="minor"/>
        </p:style>
        <p:txBody>
          <a:bodyPr lIns="90000" rIns="90000" tIns="91440" bIns="91440" anchor="ctr"/>
          <a:p>
            <a:pPr algn="ctr">
              <a:lnSpc>
                <a:spcPct val="100000"/>
              </a:lnSpc>
            </a:pPr>
            <a:r>
              <a:rPr b="0" lang="fr-FR" sz="1400" spc="-1" strike="noStrike">
                <a:solidFill>
                  <a:srgbClr val="ffffff"/>
                </a:solidFill>
                <a:latin typeface="Arial"/>
                <a:ea typeface="Arial"/>
              </a:rPr>
              <a:t>Slave</a:t>
            </a:r>
            <a:endParaRPr b="0" lang="fr-FR" sz="1400" spc="-1" strike="noStrike">
              <a:latin typeface="Arial"/>
            </a:endParaRPr>
          </a:p>
        </p:txBody>
      </p:sp>
      <p:sp>
        <p:nvSpPr>
          <p:cNvPr id="147" name="CustomShape 16"/>
          <p:cNvSpPr/>
          <p:nvPr/>
        </p:nvSpPr>
        <p:spPr>
          <a:xfrm>
            <a:off x="3841560" y="3358800"/>
            <a:ext cx="786600" cy="371160"/>
          </a:xfrm>
          <a:prstGeom prst="roundRect">
            <a:avLst>
              <a:gd name="adj" fmla="val 16667"/>
            </a:avLst>
          </a:prstGeom>
          <a:solidFill>
            <a:schemeClr val="accent1"/>
          </a:solidFill>
          <a:ln>
            <a:noFill/>
          </a:ln>
        </p:spPr>
        <p:style>
          <a:lnRef idx="0"/>
          <a:fillRef idx="0"/>
          <a:effectRef idx="0"/>
          <a:fontRef idx="minor"/>
        </p:style>
        <p:txBody>
          <a:bodyPr lIns="90000" rIns="90000" tIns="91440" bIns="91440" anchor="ctr"/>
          <a:p>
            <a:pPr algn="ctr">
              <a:lnSpc>
                <a:spcPct val="100000"/>
              </a:lnSpc>
            </a:pPr>
            <a:r>
              <a:rPr b="0" lang="fr-FR" sz="1400" spc="-1" strike="noStrike">
                <a:solidFill>
                  <a:srgbClr val="ffffff"/>
                </a:solidFill>
                <a:latin typeface="Arial"/>
                <a:ea typeface="Arial"/>
              </a:rPr>
              <a:t>Slave</a:t>
            </a:r>
            <a:endParaRPr b="0" lang="fr-FR" sz="1400" spc="-1" strike="noStrike">
              <a:latin typeface="Arial"/>
            </a:endParaRPr>
          </a:p>
        </p:txBody>
      </p:sp>
      <p:sp>
        <p:nvSpPr>
          <p:cNvPr id="148" name="CustomShape 17"/>
          <p:cNvSpPr/>
          <p:nvPr/>
        </p:nvSpPr>
        <p:spPr>
          <a:xfrm>
            <a:off x="2820600" y="2292840"/>
            <a:ext cx="1942560" cy="1560960"/>
          </a:xfrm>
          <a:prstGeom prst="roundRect">
            <a:avLst>
              <a:gd name="adj" fmla="val 16667"/>
            </a:avLst>
          </a:prstGeom>
          <a:noFill/>
          <a:ln cap="rnd" w="9360">
            <a:solidFill>
              <a:srgbClr val="666666"/>
            </a:solidFill>
            <a:custDash>
              <a:ds d="600000" sp="500000"/>
            </a:custDash>
            <a:round/>
          </a:ln>
        </p:spPr>
        <p:style>
          <a:lnRef idx="0"/>
          <a:fillRef idx="0"/>
          <a:effectRef idx="0"/>
          <a:fontRef idx="minor"/>
        </p:style>
      </p:sp>
      <p:sp>
        <p:nvSpPr>
          <p:cNvPr id="149" name="CustomShape 18"/>
          <p:cNvSpPr/>
          <p:nvPr/>
        </p:nvSpPr>
        <p:spPr>
          <a:xfrm>
            <a:off x="3205080" y="1983960"/>
            <a:ext cx="1164240" cy="346320"/>
          </a:xfrm>
          <a:prstGeom prst="rect">
            <a:avLst/>
          </a:prstGeom>
          <a:noFill/>
          <a:ln>
            <a:noFill/>
          </a:ln>
        </p:spPr>
        <p:style>
          <a:lnRef idx="0"/>
          <a:fillRef idx="0"/>
          <a:effectRef idx="0"/>
          <a:fontRef idx="minor"/>
        </p:style>
        <p:txBody>
          <a:bodyPr lIns="90000" rIns="90000" tIns="91440" bIns="91440"/>
          <a:p>
            <a:pPr>
              <a:lnSpc>
                <a:spcPct val="100000"/>
              </a:lnSpc>
            </a:pPr>
            <a:r>
              <a:rPr b="0" lang="fr-FR" sz="1400" spc="-1" strike="noStrike">
                <a:solidFill>
                  <a:srgbClr val="000000"/>
                </a:solidFill>
                <a:latin typeface="Open Sans"/>
                <a:ea typeface="Open Sans"/>
              </a:rPr>
              <a:t>EMR cluster</a:t>
            </a:r>
            <a:endParaRPr b="0" lang="fr-FR" sz="1400" spc="-1" strike="noStrike">
              <a:latin typeface="Arial"/>
            </a:endParaRPr>
          </a:p>
        </p:txBody>
      </p:sp>
      <p:pic>
        <p:nvPicPr>
          <p:cNvPr id="150" name="Google Shape;104;p16" descr=""/>
          <p:cNvPicPr/>
          <p:nvPr/>
        </p:nvPicPr>
        <p:blipFill>
          <a:blip r:embed="rId4"/>
          <a:stretch/>
        </p:blipFill>
        <p:spPr>
          <a:xfrm>
            <a:off x="3652560" y="4054680"/>
            <a:ext cx="1164240" cy="474840"/>
          </a:xfrm>
          <a:prstGeom prst="rect">
            <a:avLst/>
          </a:prstGeom>
          <a:ln>
            <a:noFill/>
          </a:ln>
        </p:spPr>
      </p:pic>
      <p:sp>
        <p:nvSpPr>
          <p:cNvPr id="151" name="CustomShape 19"/>
          <p:cNvSpPr/>
          <p:nvPr/>
        </p:nvSpPr>
        <p:spPr>
          <a:xfrm flipH="1">
            <a:off x="3340800" y="2788560"/>
            <a:ext cx="369360" cy="556920"/>
          </a:xfrm>
          <a:custGeom>
            <a:avLst/>
            <a:gdLst/>
            <a:ahLst/>
            <a:rect l="l" t="t" r="r" b="b"/>
            <a:pathLst>
              <a:path w="21600" h="21600">
                <a:moveTo>
                  <a:pt x="0" y="0"/>
                </a:moveTo>
                <a:lnTo>
                  <a:pt x="21600" y="21600"/>
                </a:lnTo>
              </a:path>
            </a:pathLst>
          </a:custGeom>
          <a:noFill/>
          <a:ln cap="rnd" w="19080">
            <a:solidFill>
              <a:srgbClr val="ff0000"/>
            </a:solidFill>
            <a:custDash>
              <a:ds d="400000" sp="300000"/>
            </a:custDash>
            <a:round/>
            <a:tailEnd len="med" type="triangle" w="med"/>
          </a:ln>
        </p:spPr>
        <p:style>
          <a:lnRef idx="0"/>
          <a:fillRef idx="0"/>
          <a:effectRef idx="0"/>
          <a:fontRef idx="minor"/>
        </p:style>
      </p:sp>
      <p:sp>
        <p:nvSpPr>
          <p:cNvPr id="152" name="CustomShape 20"/>
          <p:cNvSpPr/>
          <p:nvPr/>
        </p:nvSpPr>
        <p:spPr>
          <a:xfrm>
            <a:off x="3841560" y="2773440"/>
            <a:ext cx="369360" cy="556920"/>
          </a:xfrm>
          <a:custGeom>
            <a:avLst/>
            <a:gdLst/>
            <a:ahLst/>
            <a:rect l="l" t="t" r="r" b="b"/>
            <a:pathLst>
              <a:path w="21600" h="21600">
                <a:moveTo>
                  <a:pt x="0" y="0"/>
                </a:moveTo>
                <a:lnTo>
                  <a:pt x="21600" y="21600"/>
                </a:lnTo>
              </a:path>
            </a:pathLst>
          </a:custGeom>
          <a:noFill/>
          <a:ln cap="rnd" w="19080">
            <a:solidFill>
              <a:srgbClr val="ff0000"/>
            </a:solidFill>
            <a:custDash>
              <a:ds d="400000" sp="300000"/>
            </a:custDash>
            <a:round/>
            <a:tailEnd len="med" type="triangle" w="med"/>
          </a:ln>
        </p:spPr>
        <p:style>
          <a:lnRef idx="0"/>
          <a:fillRef idx="0"/>
          <a:effectRef idx="0"/>
          <a:fontRef idx="minor"/>
        </p:style>
      </p:sp>
      <p:pic>
        <p:nvPicPr>
          <p:cNvPr id="153" name="Google Shape;107;p16" descr=""/>
          <p:cNvPicPr/>
          <p:nvPr/>
        </p:nvPicPr>
        <p:blipFill>
          <a:blip r:embed="rId5"/>
          <a:stretch/>
        </p:blipFill>
        <p:spPr>
          <a:xfrm>
            <a:off x="2963520" y="4068360"/>
            <a:ext cx="659880" cy="446760"/>
          </a:xfrm>
          <a:prstGeom prst="rect">
            <a:avLst/>
          </a:prstGeom>
          <a:ln>
            <a:noFill/>
          </a:ln>
        </p:spPr>
      </p:pic>
      <p:sp>
        <p:nvSpPr>
          <p:cNvPr id="154" name="CustomShape 21"/>
          <p:cNvSpPr/>
          <p:nvPr/>
        </p:nvSpPr>
        <p:spPr>
          <a:xfrm>
            <a:off x="867960" y="4068360"/>
            <a:ext cx="1164240" cy="446760"/>
          </a:xfrm>
          <a:prstGeom prst="rect">
            <a:avLst/>
          </a:prstGeom>
          <a:noFill/>
          <a:ln>
            <a:noFill/>
          </a:ln>
        </p:spPr>
        <p:style>
          <a:lnRef idx="0"/>
          <a:fillRef idx="0"/>
          <a:effectRef idx="0"/>
          <a:fontRef idx="minor"/>
        </p:style>
        <p:txBody>
          <a:bodyPr lIns="90000" rIns="90000" tIns="91440" bIns="91440"/>
          <a:p>
            <a:pPr algn="ctr">
              <a:lnSpc>
                <a:spcPct val="100000"/>
              </a:lnSpc>
            </a:pPr>
            <a:r>
              <a:rPr b="0" lang="fr-FR" sz="1400" spc="-1" strike="noStrike">
                <a:solidFill>
                  <a:srgbClr val="000000"/>
                </a:solidFill>
                <a:latin typeface="Open Sans"/>
                <a:ea typeface="Open Sans"/>
              </a:rPr>
              <a:t>Données brutes</a:t>
            </a:r>
            <a:endParaRPr b="0" lang="fr-FR" sz="1400" spc="-1" strike="noStrike">
              <a:latin typeface="Arial"/>
            </a:endParaRPr>
          </a:p>
        </p:txBody>
      </p:sp>
      <p:sp>
        <p:nvSpPr>
          <p:cNvPr id="155" name="CustomShape 22"/>
          <p:cNvSpPr/>
          <p:nvPr/>
        </p:nvSpPr>
        <p:spPr>
          <a:xfrm>
            <a:off x="5632560" y="4068360"/>
            <a:ext cx="1397880" cy="446760"/>
          </a:xfrm>
          <a:prstGeom prst="rect">
            <a:avLst/>
          </a:prstGeom>
          <a:noFill/>
          <a:ln>
            <a:noFill/>
          </a:ln>
        </p:spPr>
        <p:style>
          <a:lnRef idx="0"/>
          <a:fillRef idx="0"/>
          <a:effectRef idx="0"/>
          <a:fontRef idx="minor"/>
        </p:style>
        <p:txBody>
          <a:bodyPr lIns="90000" rIns="90000" tIns="91440" bIns="91440"/>
          <a:p>
            <a:pPr algn="ctr">
              <a:lnSpc>
                <a:spcPct val="100000"/>
              </a:lnSpc>
            </a:pPr>
            <a:r>
              <a:rPr b="0" lang="fr-FR" sz="1400" spc="-1" strike="noStrike">
                <a:solidFill>
                  <a:srgbClr val="000000"/>
                </a:solidFill>
                <a:latin typeface="Open Sans"/>
                <a:ea typeface="Open Sans"/>
              </a:rPr>
              <a:t>Données transformées</a:t>
            </a:r>
            <a:endParaRPr b="0" lang="fr-FR" sz="1400" spc="-1" strike="noStrike">
              <a:latin typeface="Arial"/>
            </a:endParaRPr>
          </a:p>
        </p:txBody>
      </p:sp>
      <p:pic>
        <p:nvPicPr>
          <p:cNvPr id="156" name="Google Shape;110;p16" descr=""/>
          <p:cNvPicPr/>
          <p:nvPr/>
        </p:nvPicPr>
        <p:blipFill>
          <a:blip r:embed="rId6"/>
          <a:stretch/>
        </p:blipFill>
        <p:spPr>
          <a:xfrm>
            <a:off x="6019200" y="2791080"/>
            <a:ext cx="738360" cy="494640"/>
          </a:xfrm>
          <a:prstGeom prst="rect">
            <a:avLst/>
          </a:prstGeom>
          <a:ln>
            <a:noFill/>
          </a:ln>
        </p:spPr>
      </p:pic>
      <p:sp>
        <p:nvSpPr>
          <p:cNvPr id="157" name="CustomShape 23"/>
          <p:cNvSpPr/>
          <p:nvPr/>
        </p:nvSpPr>
        <p:spPr>
          <a:xfrm>
            <a:off x="1041840" y="3057480"/>
            <a:ext cx="738360" cy="290520"/>
          </a:xfrm>
          <a:prstGeom prst="rect">
            <a:avLst/>
          </a:prstGeom>
          <a:noFill/>
          <a:ln>
            <a:noFill/>
          </a:ln>
        </p:spPr>
        <p:style>
          <a:lnRef idx="0"/>
          <a:fillRef idx="0"/>
          <a:effectRef idx="0"/>
          <a:fontRef idx="minor"/>
        </p:style>
        <p:txBody>
          <a:bodyPr lIns="90000" rIns="90000" tIns="91440" bIns="91440"/>
          <a:p>
            <a:pPr>
              <a:lnSpc>
                <a:spcPct val="100000"/>
              </a:lnSpc>
            </a:pPr>
            <a:r>
              <a:rPr b="0" lang="fr-FR" sz="1400" spc="-1" strike="noStrike">
                <a:solidFill>
                  <a:srgbClr val="000000"/>
                </a:solidFill>
                <a:latin typeface="Open Sans"/>
                <a:ea typeface="Open Sans"/>
              </a:rPr>
              <a:t>events</a:t>
            </a:r>
            <a:endParaRPr b="0" lang="fr-FR" sz="1400" spc="-1" strike="noStrike">
              <a:latin typeface="Arial"/>
            </a:endParaRPr>
          </a:p>
        </p:txBody>
      </p:sp>
      <p:sp>
        <p:nvSpPr>
          <p:cNvPr id="158" name="CustomShape 24"/>
          <p:cNvSpPr/>
          <p:nvPr/>
        </p:nvSpPr>
        <p:spPr>
          <a:xfrm>
            <a:off x="1042920" y="3219480"/>
            <a:ext cx="738360" cy="290520"/>
          </a:xfrm>
          <a:prstGeom prst="rect">
            <a:avLst/>
          </a:prstGeom>
          <a:noFill/>
          <a:ln>
            <a:noFill/>
          </a:ln>
        </p:spPr>
        <p:style>
          <a:lnRef idx="0"/>
          <a:fillRef idx="0"/>
          <a:effectRef idx="0"/>
          <a:fontRef idx="minor"/>
        </p:style>
        <p:txBody>
          <a:bodyPr lIns="90000" rIns="90000" tIns="91440" bIns="91440"/>
          <a:p>
            <a:pPr algn="ctr">
              <a:lnSpc>
                <a:spcPct val="100000"/>
              </a:lnSpc>
            </a:pPr>
            <a:r>
              <a:rPr b="0" lang="fr-FR" sz="1400" spc="-1" strike="noStrike">
                <a:solidFill>
                  <a:srgbClr val="000000"/>
                </a:solidFill>
                <a:latin typeface="Open Sans"/>
                <a:ea typeface="Open Sans"/>
              </a:rPr>
              <a:t>gkg</a:t>
            </a:r>
            <a:endParaRPr b="0" lang="fr-FR" sz="1400" spc="-1" strike="noStrike">
              <a:latin typeface="Arial"/>
            </a:endParaRPr>
          </a:p>
        </p:txBody>
      </p:sp>
      <p:sp>
        <p:nvSpPr>
          <p:cNvPr id="159" name="CustomShape 25"/>
          <p:cNvSpPr/>
          <p:nvPr/>
        </p:nvSpPr>
        <p:spPr>
          <a:xfrm>
            <a:off x="5581080" y="2320200"/>
            <a:ext cx="539280" cy="539280"/>
          </a:xfrm>
          <a:prstGeom prst="ellipse">
            <a:avLst/>
          </a:prstGeom>
          <a:solidFill>
            <a:srgbClr val="434343"/>
          </a:solidFill>
          <a:ln>
            <a:noFill/>
          </a:ln>
        </p:spPr>
        <p:style>
          <a:lnRef idx="0"/>
          <a:fillRef idx="0"/>
          <a:effectRef idx="0"/>
          <a:fontRef idx="minor"/>
        </p:style>
      </p:sp>
      <p:sp>
        <p:nvSpPr>
          <p:cNvPr id="160" name="CustomShape 26"/>
          <p:cNvSpPr/>
          <p:nvPr/>
        </p:nvSpPr>
        <p:spPr>
          <a:xfrm>
            <a:off x="5361840" y="2323440"/>
            <a:ext cx="990360" cy="495000"/>
          </a:xfrm>
          <a:prstGeom prst="rect">
            <a:avLst/>
          </a:prstGeom>
          <a:noFill/>
          <a:ln>
            <a:noFill/>
          </a:ln>
        </p:spPr>
        <p:style>
          <a:lnRef idx="0"/>
          <a:fillRef idx="0"/>
          <a:effectRef idx="0"/>
          <a:fontRef idx="minor"/>
        </p:style>
        <p:txBody>
          <a:bodyPr lIns="90000" rIns="90000" tIns="91440" bIns="91440"/>
          <a:p>
            <a:pPr algn="ctr">
              <a:lnSpc>
                <a:spcPct val="100000"/>
              </a:lnSpc>
            </a:pPr>
            <a:r>
              <a:rPr b="1" lang="fr-FR" sz="1400" spc="-1" strike="noStrike">
                <a:solidFill>
                  <a:srgbClr val="ffffff"/>
                </a:solidFill>
                <a:latin typeface="Open Sans"/>
                <a:ea typeface="Open Sans"/>
              </a:rPr>
              <a:t>Node </a:t>
            </a:r>
            <a:endParaRPr b="0" lang="fr-FR" sz="1400" spc="-1" strike="noStrike">
              <a:latin typeface="Arial"/>
            </a:endParaRPr>
          </a:p>
          <a:p>
            <a:pPr algn="ctr">
              <a:lnSpc>
                <a:spcPct val="100000"/>
              </a:lnSpc>
            </a:pPr>
            <a:r>
              <a:rPr b="1" lang="fr-FR" sz="1400" spc="-1" strike="noStrike">
                <a:solidFill>
                  <a:srgbClr val="ffffff"/>
                </a:solidFill>
                <a:latin typeface="Open Sans"/>
                <a:ea typeface="Open Sans"/>
              </a:rPr>
              <a:t>1</a:t>
            </a:r>
            <a:endParaRPr b="0" lang="fr-FR" sz="1400" spc="-1" strike="noStrike">
              <a:latin typeface="Arial"/>
            </a:endParaRPr>
          </a:p>
        </p:txBody>
      </p:sp>
      <p:sp>
        <p:nvSpPr>
          <p:cNvPr id="161" name="CustomShape 27"/>
          <p:cNvSpPr/>
          <p:nvPr/>
        </p:nvSpPr>
        <p:spPr>
          <a:xfrm>
            <a:off x="6666120" y="2320200"/>
            <a:ext cx="539280" cy="539280"/>
          </a:xfrm>
          <a:prstGeom prst="ellipse">
            <a:avLst/>
          </a:prstGeom>
          <a:solidFill>
            <a:srgbClr val="434343"/>
          </a:solidFill>
          <a:ln>
            <a:noFill/>
          </a:ln>
        </p:spPr>
        <p:style>
          <a:lnRef idx="0"/>
          <a:fillRef idx="0"/>
          <a:effectRef idx="0"/>
          <a:fontRef idx="minor"/>
        </p:style>
      </p:sp>
      <p:sp>
        <p:nvSpPr>
          <p:cNvPr id="162" name="CustomShape 28"/>
          <p:cNvSpPr/>
          <p:nvPr/>
        </p:nvSpPr>
        <p:spPr>
          <a:xfrm>
            <a:off x="6440760" y="2349720"/>
            <a:ext cx="990360" cy="539280"/>
          </a:xfrm>
          <a:prstGeom prst="rect">
            <a:avLst/>
          </a:prstGeom>
          <a:noFill/>
          <a:ln>
            <a:noFill/>
          </a:ln>
        </p:spPr>
        <p:style>
          <a:lnRef idx="0"/>
          <a:fillRef idx="0"/>
          <a:effectRef idx="0"/>
          <a:fontRef idx="minor"/>
        </p:style>
        <p:txBody>
          <a:bodyPr lIns="90000" rIns="90000" tIns="91440" bIns="91440"/>
          <a:p>
            <a:pPr algn="ctr">
              <a:lnSpc>
                <a:spcPct val="100000"/>
              </a:lnSpc>
            </a:pPr>
            <a:r>
              <a:rPr b="1" lang="fr-FR" sz="1400" spc="-1" strike="noStrike">
                <a:solidFill>
                  <a:srgbClr val="ffffff"/>
                </a:solidFill>
                <a:latin typeface="Open Sans"/>
                <a:ea typeface="Open Sans"/>
              </a:rPr>
              <a:t>Node </a:t>
            </a:r>
            <a:endParaRPr b="0" lang="fr-FR" sz="1400" spc="-1" strike="noStrike">
              <a:latin typeface="Arial"/>
            </a:endParaRPr>
          </a:p>
          <a:p>
            <a:pPr algn="ctr">
              <a:lnSpc>
                <a:spcPct val="100000"/>
              </a:lnSpc>
            </a:pPr>
            <a:r>
              <a:rPr b="1" lang="fr-FR" sz="1400" spc="-1" strike="noStrike">
                <a:solidFill>
                  <a:srgbClr val="ffffff"/>
                </a:solidFill>
                <a:latin typeface="Open Sans"/>
                <a:ea typeface="Open Sans"/>
              </a:rPr>
              <a:t>2</a:t>
            </a:r>
            <a:endParaRPr b="0" lang="fr-FR" sz="1400" spc="-1" strike="noStrike">
              <a:latin typeface="Arial"/>
            </a:endParaRPr>
          </a:p>
        </p:txBody>
      </p:sp>
      <p:sp>
        <p:nvSpPr>
          <p:cNvPr id="163" name="CustomShape 29"/>
          <p:cNvSpPr/>
          <p:nvPr/>
        </p:nvSpPr>
        <p:spPr>
          <a:xfrm>
            <a:off x="6118560" y="3414240"/>
            <a:ext cx="539280" cy="539280"/>
          </a:xfrm>
          <a:prstGeom prst="ellipse">
            <a:avLst/>
          </a:prstGeom>
          <a:solidFill>
            <a:srgbClr val="434343"/>
          </a:solidFill>
          <a:ln>
            <a:noFill/>
          </a:ln>
        </p:spPr>
        <p:style>
          <a:lnRef idx="0"/>
          <a:fillRef idx="0"/>
          <a:effectRef idx="0"/>
          <a:fontRef idx="minor"/>
        </p:style>
      </p:sp>
      <p:sp>
        <p:nvSpPr>
          <p:cNvPr id="164" name="CustomShape 30"/>
          <p:cNvSpPr/>
          <p:nvPr/>
        </p:nvSpPr>
        <p:spPr>
          <a:xfrm>
            <a:off x="5907240" y="3416760"/>
            <a:ext cx="990360" cy="539280"/>
          </a:xfrm>
          <a:prstGeom prst="rect">
            <a:avLst/>
          </a:prstGeom>
          <a:noFill/>
          <a:ln>
            <a:noFill/>
          </a:ln>
        </p:spPr>
        <p:style>
          <a:lnRef idx="0"/>
          <a:fillRef idx="0"/>
          <a:effectRef idx="0"/>
          <a:fontRef idx="minor"/>
        </p:style>
        <p:txBody>
          <a:bodyPr lIns="90000" rIns="90000" tIns="91440" bIns="91440"/>
          <a:p>
            <a:pPr algn="ctr">
              <a:lnSpc>
                <a:spcPct val="100000"/>
              </a:lnSpc>
            </a:pPr>
            <a:r>
              <a:rPr b="1" lang="fr-FR" sz="1400" spc="-1" strike="noStrike">
                <a:solidFill>
                  <a:srgbClr val="ffffff"/>
                </a:solidFill>
                <a:latin typeface="Open Sans"/>
                <a:ea typeface="Open Sans"/>
              </a:rPr>
              <a:t>Node </a:t>
            </a:r>
            <a:endParaRPr b="0" lang="fr-FR" sz="1400" spc="-1" strike="noStrike">
              <a:latin typeface="Arial"/>
            </a:endParaRPr>
          </a:p>
          <a:p>
            <a:pPr algn="ctr">
              <a:lnSpc>
                <a:spcPct val="100000"/>
              </a:lnSpc>
            </a:pPr>
            <a:r>
              <a:rPr b="1" lang="fr-FR" sz="1400" spc="-1" strike="noStrike">
                <a:solidFill>
                  <a:srgbClr val="ffffff"/>
                </a:solidFill>
                <a:latin typeface="Open Sans"/>
                <a:ea typeface="Open Sans"/>
              </a:rPr>
              <a:t>3</a:t>
            </a:r>
            <a:endParaRPr b="0" lang="fr-FR" sz="1400" spc="-1" strike="noStrike">
              <a:latin typeface="Arial"/>
            </a:endParaRPr>
          </a:p>
        </p:txBody>
      </p:sp>
      <p:sp>
        <p:nvSpPr>
          <p:cNvPr id="165" name="CustomShape 31"/>
          <p:cNvSpPr/>
          <p:nvPr/>
        </p:nvSpPr>
        <p:spPr>
          <a:xfrm>
            <a:off x="5881320" y="2889720"/>
            <a:ext cx="223200" cy="529560"/>
          </a:xfrm>
          <a:custGeom>
            <a:avLst/>
            <a:gdLst/>
            <a:ahLst/>
            <a:rect l="l" t="t" r="r" b="b"/>
            <a:pathLst>
              <a:path w="21600" h="21600">
                <a:moveTo>
                  <a:pt x="0" y="0"/>
                </a:moveTo>
                <a:lnTo>
                  <a:pt x="21600" y="21600"/>
                </a:lnTo>
              </a:path>
            </a:pathLst>
          </a:custGeom>
          <a:noFill/>
          <a:ln w="9360">
            <a:solidFill>
              <a:srgbClr val="434343"/>
            </a:solidFill>
            <a:round/>
          </a:ln>
        </p:spPr>
        <p:style>
          <a:lnRef idx="0"/>
          <a:fillRef idx="0"/>
          <a:effectRef idx="0"/>
          <a:fontRef idx="minor"/>
        </p:style>
      </p:sp>
      <p:sp>
        <p:nvSpPr>
          <p:cNvPr id="166" name="CustomShape 32"/>
          <p:cNvSpPr/>
          <p:nvPr/>
        </p:nvSpPr>
        <p:spPr>
          <a:xfrm flipH="1">
            <a:off x="6642360" y="2889720"/>
            <a:ext cx="223200" cy="529560"/>
          </a:xfrm>
          <a:custGeom>
            <a:avLst/>
            <a:gdLst/>
            <a:ahLst/>
            <a:rect l="l" t="t" r="r" b="b"/>
            <a:pathLst>
              <a:path w="21600" h="21600">
                <a:moveTo>
                  <a:pt x="0" y="0"/>
                </a:moveTo>
                <a:lnTo>
                  <a:pt x="21600" y="21600"/>
                </a:lnTo>
              </a:path>
            </a:pathLst>
          </a:custGeom>
          <a:noFill/>
          <a:ln w="9360">
            <a:solidFill>
              <a:srgbClr val="434343"/>
            </a:solidFill>
            <a:round/>
          </a:ln>
        </p:spPr>
        <p:style>
          <a:lnRef idx="0"/>
          <a:fillRef idx="0"/>
          <a:effectRef idx="0"/>
          <a:fontRef idx="minor"/>
        </p:style>
      </p:sp>
      <p:sp>
        <p:nvSpPr>
          <p:cNvPr id="167" name="CustomShape 33"/>
          <p:cNvSpPr/>
          <p:nvPr/>
        </p:nvSpPr>
        <p:spPr>
          <a:xfrm>
            <a:off x="6159960" y="2638800"/>
            <a:ext cx="450720" cy="360"/>
          </a:xfrm>
          <a:custGeom>
            <a:avLst/>
            <a:gdLst/>
            <a:ahLst/>
            <a:rect l="l" t="t" r="r" b="b"/>
            <a:pathLst>
              <a:path w="21600" h="21600">
                <a:moveTo>
                  <a:pt x="0" y="0"/>
                </a:moveTo>
                <a:lnTo>
                  <a:pt x="21600" y="21600"/>
                </a:lnTo>
              </a:path>
            </a:pathLst>
          </a:custGeom>
          <a:noFill/>
          <a:ln w="9360">
            <a:solidFill>
              <a:srgbClr val="434343"/>
            </a:solidFill>
            <a:round/>
          </a:ln>
        </p:spPr>
        <p:style>
          <a:lnRef idx="0"/>
          <a:fillRef idx="0"/>
          <a:effectRef idx="0"/>
          <a:fontRef idx="minor"/>
        </p:style>
      </p:sp>
      <p:pic>
        <p:nvPicPr>
          <p:cNvPr id="168" name="Google Shape;122;p16" descr=""/>
          <p:cNvPicPr/>
          <p:nvPr/>
        </p:nvPicPr>
        <p:blipFill>
          <a:blip r:embed="rId7"/>
          <a:srcRect l="15551" t="0" r="17711" b="10443"/>
          <a:stretch/>
        </p:blipFill>
        <p:spPr>
          <a:xfrm>
            <a:off x="6024960" y="898560"/>
            <a:ext cx="630360" cy="551160"/>
          </a:xfrm>
          <a:prstGeom prst="rect">
            <a:avLst/>
          </a:prstGeom>
          <a:ln>
            <a:noFill/>
          </a:ln>
        </p:spPr>
      </p:pic>
      <p:sp>
        <p:nvSpPr>
          <p:cNvPr id="169" name="CustomShape 34"/>
          <p:cNvSpPr/>
          <p:nvPr/>
        </p:nvSpPr>
        <p:spPr>
          <a:xfrm>
            <a:off x="955440" y="2883240"/>
            <a:ext cx="990360" cy="290520"/>
          </a:xfrm>
          <a:prstGeom prst="rect">
            <a:avLst/>
          </a:prstGeom>
          <a:noFill/>
          <a:ln>
            <a:noFill/>
          </a:ln>
        </p:spPr>
        <p:style>
          <a:lnRef idx="0"/>
          <a:fillRef idx="0"/>
          <a:effectRef idx="0"/>
          <a:fontRef idx="minor"/>
        </p:style>
        <p:txBody>
          <a:bodyPr lIns="90000" rIns="90000" tIns="91440" bIns="91440"/>
          <a:p>
            <a:pPr>
              <a:lnSpc>
                <a:spcPct val="100000"/>
              </a:lnSpc>
            </a:pPr>
            <a:r>
              <a:rPr b="0" lang="fr-FR" sz="1400" spc="-1" strike="noStrike">
                <a:solidFill>
                  <a:srgbClr val="000000"/>
                </a:solidFill>
                <a:latin typeface="Open Sans"/>
                <a:ea typeface="Open Sans"/>
              </a:rPr>
              <a:t>mentions</a:t>
            </a:r>
            <a:endParaRPr b="0" lang="fr-FR" sz="1400" spc="-1" strike="noStrike">
              <a:latin typeface="Arial"/>
            </a:endParaRPr>
          </a:p>
        </p:txBody>
      </p:sp>
      <p:sp>
        <p:nvSpPr>
          <p:cNvPr id="170" name="CustomShape 35"/>
          <p:cNvSpPr/>
          <p:nvPr/>
        </p:nvSpPr>
        <p:spPr>
          <a:xfrm>
            <a:off x="2166840" y="2882160"/>
            <a:ext cx="433080" cy="221760"/>
          </a:xfrm>
          <a:prstGeom prst="rightArrow">
            <a:avLst>
              <a:gd name="adj1" fmla="val 50000"/>
              <a:gd name="adj2" fmla="val 50000"/>
            </a:avLst>
          </a:prstGeom>
          <a:solidFill>
            <a:srgbClr val="000000"/>
          </a:solidFill>
          <a:ln>
            <a:noFill/>
          </a:ln>
        </p:spPr>
        <p:style>
          <a:lnRef idx="0"/>
          <a:fillRef idx="0"/>
          <a:effectRef idx="0"/>
          <a:fontRef idx="minor"/>
        </p:style>
      </p:sp>
      <p:sp>
        <p:nvSpPr>
          <p:cNvPr id="171" name="CustomShape 36"/>
          <p:cNvSpPr/>
          <p:nvPr/>
        </p:nvSpPr>
        <p:spPr>
          <a:xfrm>
            <a:off x="5727240" y="1832760"/>
            <a:ext cx="1198440" cy="330480"/>
          </a:xfrm>
          <a:prstGeom prst="rect">
            <a:avLst/>
          </a:prstGeom>
          <a:noFill/>
          <a:ln>
            <a:noFill/>
          </a:ln>
        </p:spPr>
        <p:style>
          <a:lnRef idx="0"/>
          <a:fillRef idx="0"/>
          <a:effectRef idx="0"/>
          <a:fontRef idx="minor"/>
        </p:style>
        <p:txBody>
          <a:bodyPr lIns="90000" rIns="90000" tIns="91440" bIns="91440"/>
          <a:p>
            <a:pPr algn="ctr">
              <a:lnSpc>
                <a:spcPct val="100000"/>
              </a:lnSpc>
            </a:pPr>
            <a:r>
              <a:rPr b="0" lang="fr-FR" sz="1400" spc="-1" strike="noStrike">
                <a:solidFill>
                  <a:srgbClr val="000000"/>
                </a:solidFill>
                <a:latin typeface="Open Sans"/>
                <a:ea typeface="Open Sans"/>
              </a:rPr>
              <a:t>6 tables</a:t>
            </a:r>
            <a:endParaRPr b="0" lang="fr-FR" sz="1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311760" y="142200"/>
            <a:ext cx="8519760" cy="706680"/>
          </a:xfrm>
          <a:prstGeom prst="rect">
            <a:avLst/>
          </a:prstGeom>
          <a:noFill/>
          <a:ln>
            <a:noFill/>
          </a:ln>
        </p:spPr>
        <p:style>
          <a:lnRef idx="0"/>
          <a:fillRef idx="0"/>
          <a:effectRef idx="0"/>
          <a:fontRef idx="minor"/>
        </p:style>
        <p:txBody>
          <a:bodyPr lIns="90000" rIns="90000" tIns="91440" bIns="91440"/>
          <a:p>
            <a:pPr>
              <a:lnSpc>
                <a:spcPct val="100000"/>
              </a:lnSpc>
            </a:pPr>
            <a:r>
              <a:rPr b="1" lang="fr-FR" sz="3600" spc="-1" strike="noStrike">
                <a:solidFill>
                  <a:srgbClr val="ef6c00"/>
                </a:solidFill>
                <a:latin typeface="PT Sans Narrow"/>
                <a:ea typeface="PT Sans Narrow"/>
              </a:rPr>
              <a:t>Choix d’architecture </a:t>
            </a:r>
            <a:endParaRPr b="0" lang="fr-FR" sz="3600" spc="-1" strike="noStrike">
              <a:latin typeface="Arial"/>
            </a:endParaRPr>
          </a:p>
        </p:txBody>
      </p:sp>
      <p:grpSp>
        <p:nvGrpSpPr>
          <p:cNvPr id="173" name="Group 2"/>
          <p:cNvGrpSpPr/>
          <p:nvPr/>
        </p:nvGrpSpPr>
        <p:grpSpPr>
          <a:xfrm>
            <a:off x="3367440" y="1072800"/>
            <a:ext cx="2486880" cy="3812040"/>
            <a:chOff x="3367440" y="1072800"/>
            <a:chExt cx="2486880" cy="3812040"/>
          </a:xfrm>
        </p:grpSpPr>
        <p:sp>
          <p:nvSpPr>
            <p:cNvPr id="174" name="CustomShape 3"/>
            <p:cNvSpPr/>
            <p:nvPr/>
          </p:nvSpPr>
          <p:spPr>
            <a:xfrm>
              <a:off x="3367440" y="1072800"/>
              <a:ext cx="2486880" cy="3812040"/>
            </a:xfrm>
            <a:prstGeom prst="roundRect">
              <a:avLst>
                <a:gd name="adj" fmla="val 16667"/>
              </a:avLst>
            </a:prstGeom>
            <a:noFill/>
            <a:ln w="9360">
              <a:solidFill>
                <a:srgbClr val="434343"/>
              </a:solidFill>
              <a:round/>
            </a:ln>
          </p:spPr>
          <p:style>
            <a:lnRef idx="0"/>
            <a:fillRef idx="0"/>
            <a:effectRef idx="0"/>
            <a:fontRef idx="minor"/>
          </p:style>
        </p:sp>
        <p:sp>
          <p:nvSpPr>
            <p:cNvPr id="175" name="CustomShape 4"/>
            <p:cNvSpPr/>
            <p:nvPr/>
          </p:nvSpPr>
          <p:spPr>
            <a:xfrm>
              <a:off x="3948480" y="1184400"/>
              <a:ext cx="1325160" cy="362160"/>
            </a:xfrm>
            <a:prstGeom prst="rect">
              <a:avLst/>
            </a:prstGeom>
            <a:noFill/>
            <a:ln>
              <a:noFill/>
            </a:ln>
          </p:spPr>
          <p:style>
            <a:lnRef idx="0"/>
            <a:fillRef idx="0"/>
            <a:effectRef idx="0"/>
            <a:fontRef idx="minor"/>
          </p:style>
          <p:txBody>
            <a:bodyPr lIns="90000" rIns="90000" tIns="91440" bIns="91440"/>
            <a:p>
              <a:pPr algn="ctr">
                <a:lnSpc>
                  <a:spcPct val="100000"/>
                </a:lnSpc>
              </a:pPr>
              <a:r>
                <a:rPr b="1" lang="fr-FR" sz="1400" spc="-1" strike="noStrike">
                  <a:solidFill>
                    <a:srgbClr val="000000"/>
                  </a:solidFill>
                  <a:latin typeface="Open Sans"/>
                  <a:ea typeface="Open Sans"/>
                </a:rPr>
                <a:t>Traitement des données</a:t>
              </a:r>
              <a:endParaRPr b="0" lang="fr-FR" sz="1400" spc="-1" strike="noStrike">
                <a:latin typeface="Arial"/>
              </a:endParaRPr>
            </a:p>
          </p:txBody>
        </p:sp>
      </p:grpSp>
      <p:pic>
        <p:nvPicPr>
          <p:cNvPr id="176" name="Google Shape;134;p17" descr=""/>
          <p:cNvPicPr/>
          <p:nvPr/>
        </p:nvPicPr>
        <p:blipFill>
          <a:blip r:embed="rId1"/>
          <a:srcRect l="23801" t="7767" r="25707" b="56785"/>
          <a:stretch/>
        </p:blipFill>
        <p:spPr>
          <a:xfrm>
            <a:off x="3760200" y="810360"/>
            <a:ext cx="940320" cy="372240"/>
          </a:xfrm>
          <a:prstGeom prst="rect">
            <a:avLst/>
          </a:prstGeom>
          <a:ln>
            <a:noFill/>
          </a:ln>
        </p:spPr>
      </p:pic>
      <p:pic>
        <p:nvPicPr>
          <p:cNvPr id="177" name="Google Shape;135;p17" descr=""/>
          <p:cNvPicPr/>
          <p:nvPr/>
        </p:nvPicPr>
        <p:blipFill>
          <a:blip r:embed="rId2"/>
          <a:stretch/>
        </p:blipFill>
        <p:spPr>
          <a:xfrm>
            <a:off x="4696200" y="812520"/>
            <a:ext cx="788760" cy="321480"/>
          </a:xfrm>
          <a:prstGeom prst="rect">
            <a:avLst/>
          </a:prstGeom>
          <a:ln>
            <a:noFill/>
          </a:ln>
        </p:spPr>
      </p:pic>
      <p:sp>
        <p:nvSpPr>
          <p:cNvPr id="178" name="CustomShape 5"/>
          <p:cNvSpPr/>
          <p:nvPr/>
        </p:nvSpPr>
        <p:spPr>
          <a:xfrm>
            <a:off x="561240" y="1072800"/>
            <a:ext cx="2486880" cy="3812040"/>
          </a:xfrm>
          <a:prstGeom prst="roundRect">
            <a:avLst>
              <a:gd name="adj" fmla="val 16667"/>
            </a:avLst>
          </a:prstGeom>
          <a:noFill/>
          <a:ln w="9360">
            <a:solidFill>
              <a:srgbClr val="434343"/>
            </a:solidFill>
            <a:round/>
          </a:ln>
        </p:spPr>
        <p:style>
          <a:lnRef idx="0"/>
          <a:fillRef idx="0"/>
          <a:effectRef idx="0"/>
          <a:fontRef idx="minor"/>
        </p:style>
      </p:sp>
      <p:sp>
        <p:nvSpPr>
          <p:cNvPr id="179" name="CustomShape 6"/>
          <p:cNvSpPr/>
          <p:nvPr/>
        </p:nvSpPr>
        <p:spPr>
          <a:xfrm>
            <a:off x="795600" y="1171800"/>
            <a:ext cx="1928160" cy="321480"/>
          </a:xfrm>
          <a:prstGeom prst="rect">
            <a:avLst/>
          </a:prstGeom>
          <a:noFill/>
          <a:ln>
            <a:noFill/>
          </a:ln>
        </p:spPr>
        <p:style>
          <a:lnRef idx="0"/>
          <a:fillRef idx="0"/>
          <a:effectRef idx="0"/>
          <a:fontRef idx="minor"/>
        </p:style>
        <p:txBody>
          <a:bodyPr lIns="90000" rIns="90000" tIns="91440" bIns="91440"/>
          <a:p>
            <a:pPr algn="ctr">
              <a:lnSpc>
                <a:spcPct val="100000"/>
              </a:lnSpc>
            </a:pPr>
            <a:r>
              <a:rPr b="1" lang="fr-FR" sz="1400" spc="-1" strike="noStrike">
                <a:solidFill>
                  <a:srgbClr val="000000"/>
                </a:solidFill>
                <a:latin typeface="Open Sans"/>
                <a:ea typeface="Open Sans"/>
              </a:rPr>
              <a:t>Stockage des données brutes</a:t>
            </a:r>
            <a:endParaRPr b="0" lang="fr-FR" sz="1400" spc="-1" strike="noStrike">
              <a:latin typeface="Arial"/>
            </a:endParaRPr>
          </a:p>
        </p:txBody>
      </p:sp>
      <p:grpSp>
        <p:nvGrpSpPr>
          <p:cNvPr id="180" name="Group 7"/>
          <p:cNvGrpSpPr/>
          <p:nvPr/>
        </p:nvGrpSpPr>
        <p:grpSpPr>
          <a:xfrm>
            <a:off x="6173640" y="1069200"/>
            <a:ext cx="2486880" cy="3829320"/>
            <a:chOff x="6173640" y="1069200"/>
            <a:chExt cx="2486880" cy="3829320"/>
          </a:xfrm>
        </p:grpSpPr>
        <p:sp>
          <p:nvSpPr>
            <p:cNvPr id="181" name="CustomShape 8"/>
            <p:cNvSpPr/>
            <p:nvPr/>
          </p:nvSpPr>
          <p:spPr>
            <a:xfrm>
              <a:off x="6173640" y="1069200"/>
              <a:ext cx="2486880" cy="3829320"/>
            </a:xfrm>
            <a:prstGeom prst="roundRect">
              <a:avLst>
                <a:gd name="adj" fmla="val 16667"/>
              </a:avLst>
            </a:prstGeom>
            <a:noFill/>
            <a:ln w="9360">
              <a:solidFill>
                <a:srgbClr val="434343"/>
              </a:solidFill>
              <a:round/>
            </a:ln>
          </p:spPr>
          <p:style>
            <a:lnRef idx="0"/>
            <a:fillRef idx="0"/>
            <a:effectRef idx="0"/>
            <a:fontRef idx="minor"/>
          </p:style>
        </p:sp>
        <p:sp>
          <p:nvSpPr>
            <p:cNvPr id="182" name="CustomShape 9"/>
            <p:cNvSpPr/>
            <p:nvPr/>
          </p:nvSpPr>
          <p:spPr>
            <a:xfrm>
              <a:off x="6423840" y="1153440"/>
              <a:ext cx="1987200" cy="883080"/>
            </a:xfrm>
            <a:prstGeom prst="rect">
              <a:avLst/>
            </a:prstGeom>
            <a:noFill/>
            <a:ln>
              <a:noFill/>
            </a:ln>
          </p:spPr>
          <p:style>
            <a:lnRef idx="0"/>
            <a:fillRef idx="0"/>
            <a:effectRef idx="0"/>
            <a:fontRef idx="minor"/>
          </p:style>
          <p:txBody>
            <a:bodyPr lIns="90000" rIns="90000" tIns="91440" bIns="91440"/>
            <a:p>
              <a:pPr algn="ctr">
                <a:lnSpc>
                  <a:spcPct val="100000"/>
                </a:lnSpc>
              </a:pPr>
              <a:r>
                <a:rPr b="1" lang="fr-FR" sz="1400" spc="-1" strike="noStrike">
                  <a:solidFill>
                    <a:srgbClr val="000000"/>
                  </a:solidFill>
                  <a:latin typeface="Open Sans"/>
                  <a:ea typeface="Open Sans"/>
                </a:rPr>
                <a:t>Stockage des données traitées</a:t>
              </a:r>
              <a:endParaRPr b="0" lang="fr-FR" sz="1400" spc="-1" strike="noStrike">
                <a:latin typeface="Arial"/>
              </a:endParaRPr>
            </a:p>
          </p:txBody>
        </p:sp>
      </p:grpSp>
      <p:pic>
        <p:nvPicPr>
          <p:cNvPr id="183" name="Google Shape;141;p17" descr=""/>
          <p:cNvPicPr/>
          <p:nvPr/>
        </p:nvPicPr>
        <p:blipFill>
          <a:blip r:embed="rId3"/>
          <a:srcRect l="15551" t="0" r="17711" b="10443"/>
          <a:stretch/>
        </p:blipFill>
        <p:spPr>
          <a:xfrm>
            <a:off x="6688080" y="679680"/>
            <a:ext cx="630360" cy="551160"/>
          </a:xfrm>
          <a:prstGeom prst="rect">
            <a:avLst/>
          </a:prstGeom>
          <a:ln>
            <a:noFill/>
          </a:ln>
        </p:spPr>
      </p:pic>
      <p:pic>
        <p:nvPicPr>
          <p:cNvPr id="184" name="Google Shape;142;p17" descr=""/>
          <p:cNvPicPr/>
          <p:nvPr/>
        </p:nvPicPr>
        <p:blipFill>
          <a:blip r:embed="rId4"/>
          <a:stretch/>
        </p:blipFill>
        <p:spPr>
          <a:xfrm>
            <a:off x="1467360" y="708120"/>
            <a:ext cx="659880" cy="494640"/>
          </a:xfrm>
          <a:prstGeom prst="rect">
            <a:avLst/>
          </a:prstGeom>
          <a:ln>
            <a:noFill/>
          </a:ln>
        </p:spPr>
      </p:pic>
      <p:sp>
        <p:nvSpPr>
          <p:cNvPr id="185" name="CustomShape 10"/>
          <p:cNvSpPr/>
          <p:nvPr/>
        </p:nvSpPr>
        <p:spPr>
          <a:xfrm>
            <a:off x="6223680" y="1827360"/>
            <a:ext cx="2437200" cy="3035880"/>
          </a:xfrm>
          <a:prstGeom prst="rect">
            <a:avLst/>
          </a:prstGeom>
          <a:noFill/>
          <a:ln>
            <a:noFill/>
          </a:ln>
        </p:spPr>
        <p:style>
          <a:lnRef idx="0"/>
          <a:fillRef idx="0"/>
          <a:effectRef idx="0"/>
          <a:fontRef idx="minor"/>
        </p:style>
        <p:txBody>
          <a:bodyPr lIns="90000" rIns="90000" tIns="91440" bIns="91440"/>
          <a:p>
            <a:pPr>
              <a:lnSpc>
                <a:spcPct val="100000"/>
              </a:lnSpc>
            </a:pPr>
            <a:r>
              <a:rPr b="0" lang="fr-FR" sz="1400" spc="-1" strike="noStrike">
                <a:solidFill>
                  <a:srgbClr val="6aa84f"/>
                </a:solidFill>
                <a:latin typeface="Open Sans"/>
                <a:ea typeface="Open Sans"/>
              </a:rPr>
              <a:t>Les avantages</a:t>
            </a:r>
            <a:endParaRPr b="0" lang="fr-FR" sz="1400" spc="-1" strike="noStrike">
              <a:latin typeface="Arial"/>
            </a:endParaRPr>
          </a:p>
          <a:p>
            <a:pPr marL="180000" indent="-161280">
              <a:lnSpc>
                <a:spcPct val="100000"/>
              </a:lnSpc>
              <a:spcBef>
                <a:spcPts val="1001"/>
              </a:spcBef>
              <a:buClr>
                <a:srgbClr val="000000"/>
              </a:buClr>
              <a:buFont typeface="Open Sans"/>
              <a:buChar char="●"/>
            </a:pPr>
            <a:r>
              <a:rPr b="0" lang="fr-FR" sz="1200" spc="-1" strike="noStrike">
                <a:solidFill>
                  <a:srgbClr val="000000"/>
                </a:solidFill>
                <a:latin typeface="Open Sans"/>
                <a:ea typeface="Open Sans"/>
              </a:rPr>
              <a:t>Simple à interroger (SQL-like)</a:t>
            </a:r>
            <a:endParaRPr b="0" lang="fr-FR" sz="1200" spc="-1" strike="noStrike">
              <a:latin typeface="Arial"/>
            </a:endParaRPr>
          </a:p>
          <a:p>
            <a:pPr marL="180000" indent="-161280">
              <a:lnSpc>
                <a:spcPct val="100000"/>
              </a:lnSpc>
              <a:spcBef>
                <a:spcPts val="1001"/>
              </a:spcBef>
              <a:buClr>
                <a:srgbClr val="000000"/>
              </a:buClr>
              <a:buFont typeface="Open Sans"/>
              <a:buChar char="●"/>
            </a:pPr>
            <a:r>
              <a:rPr b="0" lang="fr-FR" sz="1200" spc="-1" strike="noStrike">
                <a:solidFill>
                  <a:srgbClr val="000000"/>
                </a:solidFill>
                <a:latin typeface="Open Sans"/>
                <a:ea typeface="Open Sans"/>
              </a:rPr>
              <a:t>Scalabilité </a:t>
            </a:r>
            <a:endParaRPr b="0" lang="fr-FR" sz="1200" spc="-1" strike="noStrike">
              <a:latin typeface="Arial"/>
            </a:endParaRPr>
          </a:p>
          <a:p>
            <a:pPr marL="180000" indent="-161280">
              <a:lnSpc>
                <a:spcPct val="100000"/>
              </a:lnSpc>
              <a:spcBef>
                <a:spcPts val="1001"/>
              </a:spcBef>
              <a:buClr>
                <a:srgbClr val="000000"/>
              </a:buClr>
              <a:buFont typeface="Open Sans"/>
              <a:buChar char="●"/>
            </a:pPr>
            <a:r>
              <a:rPr b="0" lang="fr-FR" sz="1200" spc="-1" strike="noStrike">
                <a:solidFill>
                  <a:srgbClr val="000000"/>
                </a:solidFill>
                <a:latin typeface="Open Sans"/>
                <a:ea typeface="Open Sans"/>
              </a:rPr>
              <a:t>Système distribué et résilience à la panne</a:t>
            </a:r>
            <a:endParaRPr b="0" lang="fr-FR" sz="1200" spc="-1" strike="noStrike">
              <a:latin typeface="Arial"/>
            </a:endParaRPr>
          </a:p>
          <a:p>
            <a:pPr marL="180000" indent="-161280">
              <a:lnSpc>
                <a:spcPct val="100000"/>
              </a:lnSpc>
              <a:spcBef>
                <a:spcPts val="1001"/>
              </a:spcBef>
              <a:buClr>
                <a:srgbClr val="000000"/>
              </a:buClr>
              <a:buFont typeface="Open Sans"/>
              <a:buChar char="●"/>
            </a:pPr>
            <a:r>
              <a:rPr b="0" lang="fr-FR" sz="1200" spc="-1" strike="noStrike">
                <a:solidFill>
                  <a:srgbClr val="000000"/>
                </a:solidFill>
                <a:latin typeface="Open Sans"/>
                <a:ea typeface="Open Sans"/>
              </a:rPr>
              <a:t>Optimisé pour l’écriture rapide</a:t>
            </a:r>
            <a:endParaRPr b="0" lang="fr-FR" sz="1200" spc="-1" strike="noStrike">
              <a:latin typeface="Arial"/>
            </a:endParaRPr>
          </a:p>
          <a:p>
            <a:pPr>
              <a:lnSpc>
                <a:spcPct val="100000"/>
              </a:lnSpc>
            </a:pPr>
            <a:endParaRPr b="0" lang="fr-FR" sz="1200" spc="-1" strike="noStrike">
              <a:latin typeface="Arial"/>
            </a:endParaRPr>
          </a:p>
          <a:p>
            <a:pPr>
              <a:lnSpc>
                <a:spcPct val="100000"/>
              </a:lnSpc>
            </a:pPr>
            <a:r>
              <a:rPr b="0" lang="fr-FR" sz="1400" spc="-1" strike="noStrike">
                <a:solidFill>
                  <a:srgbClr val="cc0000"/>
                </a:solidFill>
                <a:latin typeface="Open Sans"/>
                <a:ea typeface="Open Sans"/>
              </a:rPr>
              <a:t>Les inconvénients </a:t>
            </a:r>
            <a:endParaRPr b="0" lang="fr-FR" sz="1400" spc="-1" strike="noStrike">
              <a:latin typeface="Arial"/>
            </a:endParaRPr>
          </a:p>
          <a:p>
            <a:pPr marL="180000" indent="-161280">
              <a:lnSpc>
                <a:spcPct val="100000"/>
              </a:lnSpc>
              <a:spcBef>
                <a:spcPts val="1001"/>
              </a:spcBef>
              <a:buClr>
                <a:srgbClr val="000000"/>
              </a:buClr>
              <a:buFont typeface="Open Sans"/>
              <a:buChar char="●"/>
            </a:pPr>
            <a:r>
              <a:rPr b="0" lang="fr-FR" sz="1200" spc="-1" strike="noStrike">
                <a:solidFill>
                  <a:srgbClr val="000000"/>
                </a:solidFill>
                <a:latin typeface="Open Sans"/>
                <a:ea typeface="Open Sans"/>
              </a:rPr>
              <a:t>Ne supporte pas les agrégats</a:t>
            </a:r>
            <a:endParaRPr b="0" lang="fr-FR" sz="1200" spc="-1" strike="noStrike">
              <a:latin typeface="Arial"/>
            </a:endParaRPr>
          </a:p>
          <a:p>
            <a:pPr marL="180000" indent="-161280">
              <a:lnSpc>
                <a:spcPct val="100000"/>
              </a:lnSpc>
              <a:spcBef>
                <a:spcPts val="1001"/>
              </a:spcBef>
              <a:buClr>
                <a:srgbClr val="000000"/>
              </a:buClr>
              <a:buFont typeface="Open Sans"/>
              <a:buChar char="●"/>
            </a:pPr>
            <a:r>
              <a:rPr b="0" lang="fr-FR" sz="1200" spc="-1" strike="noStrike">
                <a:solidFill>
                  <a:srgbClr val="000000"/>
                </a:solidFill>
                <a:latin typeface="Open Sans"/>
                <a:ea typeface="Open Sans"/>
              </a:rPr>
              <a:t>Latence en lecture</a:t>
            </a:r>
            <a:endParaRPr b="0" lang="fr-FR" sz="1200" spc="-1" strike="noStrike">
              <a:latin typeface="Arial"/>
            </a:endParaRPr>
          </a:p>
          <a:p>
            <a:pPr>
              <a:lnSpc>
                <a:spcPct val="100000"/>
              </a:lnSpc>
            </a:pPr>
            <a:endParaRPr b="0" lang="fr-FR" sz="1200" spc="-1" strike="noStrike">
              <a:latin typeface="Arial"/>
            </a:endParaRPr>
          </a:p>
        </p:txBody>
      </p:sp>
      <p:sp>
        <p:nvSpPr>
          <p:cNvPr id="186" name="CustomShape 11"/>
          <p:cNvSpPr/>
          <p:nvPr/>
        </p:nvSpPr>
        <p:spPr>
          <a:xfrm flipH="1">
            <a:off x="7585560" y="980640"/>
            <a:ext cx="479880" cy="190800"/>
          </a:xfrm>
          <a:prstGeom prst="rect">
            <a:avLst/>
          </a:prstGeom>
          <a:solidFill>
            <a:srgbClr val="ffffff"/>
          </a:solidFill>
          <a:ln>
            <a:noFill/>
          </a:ln>
        </p:spPr>
        <p:style>
          <a:lnRef idx="0"/>
          <a:fillRef idx="0"/>
          <a:effectRef idx="0"/>
          <a:fontRef idx="minor"/>
        </p:style>
      </p:sp>
      <p:pic>
        <p:nvPicPr>
          <p:cNvPr id="187" name="Google Shape;145;p17" descr=""/>
          <p:cNvPicPr/>
          <p:nvPr/>
        </p:nvPicPr>
        <p:blipFill>
          <a:blip r:embed="rId5"/>
          <a:stretch/>
        </p:blipFill>
        <p:spPr>
          <a:xfrm>
            <a:off x="7586280" y="915120"/>
            <a:ext cx="479880" cy="321480"/>
          </a:xfrm>
          <a:prstGeom prst="rect">
            <a:avLst/>
          </a:prstGeom>
          <a:ln>
            <a:noFill/>
          </a:ln>
        </p:spPr>
      </p:pic>
      <p:sp>
        <p:nvSpPr>
          <p:cNvPr id="188" name="CustomShape 12"/>
          <p:cNvSpPr/>
          <p:nvPr/>
        </p:nvSpPr>
        <p:spPr>
          <a:xfrm>
            <a:off x="561240" y="1754640"/>
            <a:ext cx="2486880" cy="2548800"/>
          </a:xfrm>
          <a:prstGeom prst="rect">
            <a:avLst/>
          </a:prstGeom>
          <a:noFill/>
          <a:ln>
            <a:noFill/>
          </a:ln>
        </p:spPr>
        <p:style>
          <a:lnRef idx="0"/>
          <a:fillRef idx="0"/>
          <a:effectRef idx="0"/>
          <a:fontRef idx="minor"/>
        </p:style>
        <p:txBody>
          <a:bodyPr lIns="90000" rIns="90000" tIns="91440" bIns="91440"/>
          <a:p>
            <a:pPr>
              <a:lnSpc>
                <a:spcPct val="100000"/>
              </a:lnSpc>
            </a:pPr>
            <a:r>
              <a:rPr b="0" lang="fr-FR" sz="1400" spc="-1" strike="noStrike">
                <a:solidFill>
                  <a:srgbClr val="6aa84f"/>
                </a:solidFill>
                <a:latin typeface="Open Sans"/>
                <a:ea typeface="Open Sans"/>
              </a:rPr>
              <a:t>Les avantages</a:t>
            </a:r>
            <a:endParaRPr b="0" lang="fr-FR" sz="1400" spc="-1" strike="noStrike">
              <a:latin typeface="Arial"/>
            </a:endParaRPr>
          </a:p>
          <a:p>
            <a:pPr marL="180000" indent="-161280">
              <a:lnSpc>
                <a:spcPct val="100000"/>
              </a:lnSpc>
              <a:spcBef>
                <a:spcPts val="1001"/>
              </a:spcBef>
              <a:buClr>
                <a:srgbClr val="000000"/>
              </a:buClr>
              <a:buFont typeface="Open Sans"/>
              <a:buChar char="●"/>
            </a:pPr>
            <a:r>
              <a:rPr b="0" lang="fr-FR" sz="1200" spc="-1" strike="noStrike">
                <a:solidFill>
                  <a:srgbClr val="000000"/>
                </a:solidFill>
                <a:latin typeface="Open Sans"/>
                <a:ea typeface="Open Sans"/>
              </a:rPr>
              <a:t>Peu coûteux et simple d’utilisation (contrairement à EFS)</a:t>
            </a:r>
            <a:endParaRPr b="0" lang="fr-FR" sz="1200" spc="-1" strike="noStrike">
              <a:latin typeface="Arial"/>
            </a:endParaRPr>
          </a:p>
          <a:p>
            <a:pPr marL="180000" indent="-161280">
              <a:lnSpc>
                <a:spcPct val="100000"/>
              </a:lnSpc>
              <a:spcBef>
                <a:spcPts val="1001"/>
              </a:spcBef>
              <a:buClr>
                <a:srgbClr val="000000"/>
              </a:buClr>
              <a:buFont typeface="Open Sans"/>
              <a:buChar char="●"/>
            </a:pPr>
            <a:r>
              <a:rPr b="0" lang="fr-FR" sz="1200" spc="-1" strike="noStrike">
                <a:solidFill>
                  <a:srgbClr val="000000"/>
                </a:solidFill>
                <a:latin typeface="Open Sans"/>
                <a:ea typeface="Open Sans"/>
              </a:rPr>
              <a:t>Stockage durable (contrairement à EC2)</a:t>
            </a:r>
            <a:endParaRPr b="0" lang="fr-FR" sz="1200" spc="-1" strike="noStrike">
              <a:latin typeface="Arial"/>
            </a:endParaRPr>
          </a:p>
          <a:p>
            <a:pPr marL="180000" indent="-161280">
              <a:lnSpc>
                <a:spcPct val="100000"/>
              </a:lnSpc>
              <a:spcBef>
                <a:spcPts val="1001"/>
              </a:spcBef>
              <a:buClr>
                <a:srgbClr val="000000"/>
              </a:buClr>
              <a:buFont typeface="Open Sans"/>
              <a:buChar char="●"/>
            </a:pPr>
            <a:r>
              <a:rPr b="0" lang="fr-FR" sz="1200" spc="-1" strike="noStrike">
                <a:solidFill>
                  <a:srgbClr val="000000"/>
                </a:solidFill>
                <a:latin typeface="Open Sans"/>
                <a:ea typeface="Open Sans"/>
              </a:rPr>
              <a:t>Temps de transfert avec les serveurs de calcul intéressant : récupération des fichiers rapide contrairement à Glacier</a:t>
            </a:r>
            <a:endParaRPr b="0" lang="fr-FR" sz="1200" spc="-1" strike="noStrike">
              <a:latin typeface="Arial"/>
            </a:endParaRPr>
          </a:p>
          <a:p>
            <a:pPr>
              <a:lnSpc>
                <a:spcPct val="100000"/>
              </a:lnSpc>
            </a:pPr>
            <a:endParaRPr b="0" lang="fr-FR" sz="1200" spc="-1" strike="noStrike">
              <a:latin typeface="Arial"/>
            </a:endParaRPr>
          </a:p>
        </p:txBody>
      </p:sp>
      <p:sp>
        <p:nvSpPr>
          <p:cNvPr id="189" name="CustomShape 13"/>
          <p:cNvSpPr/>
          <p:nvPr/>
        </p:nvSpPr>
        <p:spPr>
          <a:xfrm>
            <a:off x="3367800" y="1617840"/>
            <a:ext cx="2486880" cy="3035880"/>
          </a:xfrm>
          <a:prstGeom prst="rect">
            <a:avLst/>
          </a:prstGeom>
          <a:noFill/>
          <a:ln>
            <a:noFill/>
          </a:ln>
        </p:spPr>
        <p:style>
          <a:lnRef idx="0"/>
          <a:fillRef idx="0"/>
          <a:effectRef idx="0"/>
          <a:fontRef idx="minor"/>
        </p:style>
        <p:txBody>
          <a:bodyPr lIns="90000" rIns="90000" tIns="91440" bIns="91440"/>
          <a:p>
            <a:pPr>
              <a:lnSpc>
                <a:spcPct val="100000"/>
              </a:lnSpc>
              <a:spcBef>
                <a:spcPts val="1001"/>
              </a:spcBef>
            </a:pPr>
            <a:r>
              <a:rPr b="0" lang="fr-FR" sz="1400" spc="-1" strike="noStrike">
                <a:solidFill>
                  <a:srgbClr val="6aa84f"/>
                </a:solidFill>
                <a:latin typeface="Open Sans"/>
                <a:ea typeface="Open Sans"/>
              </a:rPr>
              <a:t>Les avantages</a:t>
            </a:r>
            <a:endParaRPr b="0" lang="fr-FR" sz="1400" spc="-1" strike="noStrike">
              <a:latin typeface="Arial"/>
            </a:endParaRPr>
          </a:p>
          <a:p>
            <a:pPr marL="180000" indent="-165600">
              <a:lnSpc>
                <a:spcPct val="100000"/>
              </a:lnSpc>
              <a:spcBef>
                <a:spcPts val="1001"/>
              </a:spcBef>
              <a:buClr>
                <a:srgbClr val="000000"/>
              </a:buClr>
              <a:buFont typeface="Open Sans"/>
              <a:buChar char="●"/>
            </a:pPr>
            <a:r>
              <a:rPr b="0" lang="fr-FR" sz="1200" spc="-1" strike="noStrike">
                <a:solidFill>
                  <a:srgbClr val="000000"/>
                </a:solidFill>
                <a:latin typeface="Open Sans"/>
                <a:ea typeface="Open Sans"/>
              </a:rPr>
              <a:t>Simple d’utilisation : création et lancement d’un cluster configuré et optimisé rapide</a:t>
            </a:r>
            <a:endParaRPr b="0" lang="fr-FR" sz="1200" spc="-1" strike="noStrike">
              <a:latin typeface="Arial"/>
            </a:endParaRPr>
          </a:p>
          <a:p>
            <a:pPr marL="180000" indent="-161280">
              <a:lnSpc>
                <a:spcPct val="100000"/>
              </a:lnSpc>
              <a:spcBef>
                <a:spcPts val="1001"/>
              </a:spcBef>
              <a:buClr>
                <a:srgbClr val="000000"/>
              </a:buClr>
              <a:buFont typeface="Open Sans"/>
              <a:buChar char="●"/>
            </a:pPr>
            <a:r>
              <a:rPr b="0" lang="fr-FR" sz="1200" spc="-1" strike="noStrike">
                <a:solidFill>
                  <a:srgbClr val="000000"/>
                </a:solidFill>
                <a:latin typeface="Open Sans"/>
                <a:ea typeface="Open Sans"/>
              </a:rPr>
              <a:t>Tarification peu élevée</a:t>
            </a:r>
            <a:endParaRPr b="0" lang="fr-FR" sz="1200" spc="-1" strike="noStrike">
              <a:latin typeface="Arial"/>
            </a:endParaRPr>
          </a:p>
          <a:p>
            <a:pPr marL="180000" indent="-161280">
              <a:lnSpc>
                <a:spcPct val="100000"/>
              </a:lnSpc>
              <a:spcBef>
                <a:spcPts val="1001"/>
              </a:spcBef>
              <a:buClr>
                <a:srgbClr val="000000"/>
              </a:buClr>
              <a:buFont typeface="Open Sans"/>
              <a:buChar char="●"/>
            </a:pPr>
            <a:r>
              <a:rPr b="0" lang="fr-FR" sz="1200" spc="-1" strike="noStrike">
                <a:solidFill>
                  <a:srgbClr val="000000"/>
                </a:solidFill>
                <a:latin typeface="Open Sans"/>
                <a:ea typeface="Open Sans"/>
              </a:rPr>
              <a:t>Permet la partie ETL et facilite la coordination entre différents outils (Spark, Zeppelin)</a:t>
            </a:r>
            <a:endParaRPr b="0" lang="fr-FR" sz="1200" spc="-1" strike="noStrike">
              <a:latin typeface="Arial"/>
            </a:endParaRPr>
          </a:p>
          <a:p>
            <a:pPr marL="180000" indent="-165600">
              <a:lnSpc>
                <a:spcPct val="100000"/>
              </a:lnSpc>
              <a:spcBef>
                <a:spcPts val="1001"/>
              </a:spcBef>
              <a:buClr>
                <a:srgbClr val="000000"/>
              </a:buClr>
              <a:buFont typeface="Open Sans"/>
              <a:buChar char="●"/>
            </a:pPr>
            <a:r>
              <a:rPr b="0" lang="fr-FR" sz="1200" spc="-1" strike="noStrike">
                <a:solidFill>
                  <a:srgbClr val="000000"/>
                </a:solidFill>
                <a:latin typeface="Open Sans"/>
                <a:ea typeface="Open Sans"/>
              </a:rPr>
              <a:t>Traitement avec Spark : adapté aux très grands volumes de données et utilisation de dataframes</a:t>
            </a:r>
            <a:endParaRPr b="0" lang="fr-FR" sz="1200" spc="-1" strike="noStrike">
              <a:latin typeface="Arial"/>
            </a:endParaRPr>
          </a:p>
          <a:p>
            <a:pPr marL="457200">
              <a:lnSpc>
                <a:spcPct val="115000"/>
              </a:lnSpc>
              <a:spcAft>
                <a:spcPts val="1599"/>
              </a:spcAft>
            </a:pPr>
            <a:endParaRPr b="0" lang="fr-FR" sz="1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311760" y="814680"/>
            <a:ext cx="8570520" cy="9414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3600" spc="-1" strike="noStrike">
                <a:solidFill>
                  <a:srgbClr val="ef6c00"/>
                </a:solidFill>
                <a:latin typeface="PT Sans Narrow"/>
                <a:ea typeface="PT Sans Narrow"/>
              </a:rPr>
              <a:t>Modélisation des données et requêtage</a:t>
            </a:r>
            <a:endParaRPr b="0" lang="fr-FR" sz="3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311760" y="2100960"/>
            <a:ext cx="1356480" cy="1125360"/>
          </a:xfrm>
          <a:prstGeom prst="rect">
            <a:avLst/>
          </a:prstGeom>
          <a:solidFill>
            <a:srgbClr val="f3f3f3"/>
          </a:solidFill>
          <a:ln>
            <a:noFill/>
          </a:ln>
        </p:spPr>
        <p:style>
          <a:lnRef idx="0"/>
          <a:fillRef idx="0"/>
          <a:effectRef idx="0"/>
          <a:fontRef idx="minor"/>
        </p:style>
        <p:txBody>
          <a:bodyPr lIns="90000" rIns="90000" tIns="91440" bIns="91440"/>
          <a:p>
            <a:pPr algn="ctr">
              <a:lnSpc>
                <a:spcPct val="115000"/>
              </a:lnSpc>
            </a:pPr>
            <a:r>
              <a:rPr b="1" lang="fr-FR" sz="900" spc="-1" strike="noStrike">
                <a:solidFill>
                  <a:srgbClr val="695d46"/>
                </a:solidFill>
                <a:latin typeface="Open Sans"/>
                <a:ea typeface="Open Sans"/>
              </a:rPr>
              <a:t>MENTIONS</a:t>
            </a:r>
            <a:endParaRPr b="0" lang="fr-FR" sz="900" spc="-1" strike="noStrike">
              <a:latin typeface="Arial"/>
            </a:endParaRPr>
          </a:p>
          <a:p>
            <a:pPr algn="ctr">
              <a:lnSpc>
                <a:spcPct val="115000"/>
              </a:lnSpc>
            </a:pPr>
            <a:endParaRPr b="0" lang="fr-FR" sz="900" spc="-1" strike="noStrike">
              <a:latin typeface="Arial"/>
            </a:endParaRPr>
          </a:p>
          <a:p>
            <a:pPr>
              <a:lnSpc>
                <a:spcPct val="115000"/>
              </a:lnSpc>
            </a:pPr>
            <a:r>
              <a:rPr b="1" lang="fr-FR" sz="900" spc="-1" strike="noStrike" u="sng">
                <a:solidFill>
                  <a:srgbClr val="695d46"/>
                </a:solidFill>
                <a:uFillTx/>
                <a:latin typeface="Open Sans"/>
                <a:ea typeface="Open Sans"/>
              </a:rPr>
              <a:t>globalEventId</a:t>
            </a:r>
            <a:endParaRPr b="0" lang="fr-FR" sz="900" spc="-1" strike="noStrike">
              <a:latin typeface="Arial"/>
            </a:endParaRPr>
          </a:p>
          <a:p>
            <a:pPr>
              <a:lnSpc>
                <a:spcPct val="115000"/>
              </a:lnSpc>
            </a:pPr>
            <a:r>
              <a:rPr b="0" lang="fr-FR" sz="900" spc="-1" strike="noStrike">
                <a:solidFill>
                  <a:srgbClr val="695d46"/>
                </a:solidFill>
                <a:latin typeface="Open Sans"/>
                <a:ea typeface="Open Sans"/>
              </a:rPr>
              <a:t>Langue</a:t>
            </a:r>
            <a:endParaRPr b="0" lang="fr-FR" sz="900" spc="-1" strike="noStrike">
              <a:latin typeface="Arial"/>
            </a:endParaRPr>
          </a:p>
          <a:p>
            <a:pPr>
              <a:lnSpc>
                <a:spcPct val="115000"/>
              </a:lnSpc>
            </a:pPr>
            <a:r>
              <a:rPr b="0" lang="fr-FR" sz="900" spc="-1" strike="noStrike">
                <a:solidFill>
                  <a:srgbClr val="695d46"/>
                </a:solidFill>
                <a:latin typeface="Open Sans"/>
                <a:ea typeface="Open Sans"/>
              </a:rPr>
              <a:t>Article</a:t>
            </a:r>
            <a:endParaRPr b="0" lang="fr-FR" sz="900" spc="-1" strike="noStrike">
              <a:latin typeface="Arial"/>
            </a:endParaRPr>
          </a:p>
          <a:p>
            <a:pPr>
              <a:lnSpc>
                <a:spcPct val="115000"/>
              </a:lnSpc>
            </a:pPr>
            <a:r>
              <a:rPr b="0" lang="fr-FR" sz="900" spc="-1" strike="noStrike">
                <a:solidFill>
                  <a:srgbClr val="695d46"/>
                </a:solidFill>
                <a:latin typeface="Open Sans"/>
                <a:ea typeface="Open Sans"/>
              </a:rPr>
              <a:t>MentionTimeDate</a:t>
            </a:r>
            <a:endParaRPr b="0" lang="fr-FR" sz="900" spc="-1" strike="noStrike">
              <a:latin typeface="Arial"/>
            </a:endParaRPr>
          </a:p>
        </p:txBody>
      </p:sp>
      <p:sp>
        <p:nvSpPr>
          <p:cNvPr id="192" name="CustomShape 2"/>
          <p:cNvSpPr/>
          <p:nvPr/>
        </p:nvSpPr>
        <p:spPr>
          <a:xfrm>
            <a:off x="311760" y="3358800"/>
            <a:ext cx="1356480" cy="803160"/>
          </a:xfrm>
          <a:prstGeom prst="rect">
            <a:avLst/>
          </a:prstGeom>
          <a:solidFill>
            <a:srgbClr val="f3f3f3"/>
          </a:solidFill>
          <a:ln>
            <a:noFill/>
          </a:ln>
        </p:spPr>
        <p:style>
          <a:lnRef idx="0"/>
          <a:fillRef idx="0"/>
          <a:effectRef idx="0"/>
          <a:fontRef idx="minor"/>
        </p:style>
        <p:txBody>
          <a:bodyPr lIns="90000" rIns="90000" tIns="91440" bIns="91440"/>
          <a:p>
            <a:pPr algn="ctr">
              <a:lnSpc>
                <a:spcPct val="115000"/>
              </a:lnSpc>
            </a:pPr>
            <a:r>
              <a:rPr b="1" lang="fr-FR" sz="900" spc="-1" strike="noStrike">
                <a:solidFill>
                  <a:srgbClr val="695d46"/>
                </a:solidFill>
                <a:latin typeface="Open Sans"/>
                <a:ea typeface="Open Sans"/>
              </a:rPr>
              <a:t>EVENTS</a:t>
            </a:r>
            <a:endParaRPr b="0" lang="fr-FR" sz="900" spc="-1" strike="noStrike">
              <a:latin typeface="Arial"/>
            </a:endParaRPr>
          </a:p>
          <a:p>
            <a:pPr algn="ctr">
              <a:lnSpc>
                <a:spcPct val="115000"/>
              </a:lnSpc>
            </a:pPr>
            <a:endParaRPr b="0" lang="fr-FR" sz="900" spc="-1" strike="noStrike">
              <a:latin typeface="Arial"/>
            </a:endParaRPr>
          </a:p>
          <a:p>
            <a:pPr>
              <a:lnSpc>
                <a:spcPct val="115000"/>
              </a:lnSpc>
            </a:pPr>
            <a:r>
              <a:rPr b="1" lang="fr-FR" sz="900" spc="-1" strike="noStrike">
                <a:solidFill>
                  <a:srgbClr val="695d46"/>
                </a:solidFill>
                <a:latin typeface="Open Sans"/>
                <a:ea typeface="Open Sans"/>
              </a:rPr>
              <a:t>globalEventId</a:t>
            </a:r>
            <a:endParaRPr b="0" lang="fr-FR" sz="900" spc="-1" strike="noStrike">
              <a:latin typeface="Arial"/>
            </a:endParaRPr>
          </a:p>
          <a:p>
            <a:pPr>
              <a:lnSpc>
                <a:spcPct val="115000"/>
              </a:lnSpc>
            </a:pPr>
            <a:r>
              <a:rPr b="0" lang="fr-FR" sz="900" spc="-1" strike="noStrike">
                <a:solidFill>
                  <a:srgbClr val="695d46"/>
                </a:solidFill>
                <a:latin typeface="Open Sans"/>
                <a:ea typeface="Open Sans"/>
              </a:rPr>
              <a:t>ActionCountry</a:t>
            </a:r>
            <a:endParaRPr b="0" lang="fr-FR" sz="900" spc="-1" strike="noStrike">
              <a:latin typeface="Arial"/>
            </a:endParaRPr>
          </a:p>
        </p:txBody>
      </p:sp>
      <p:sp>
        <p:nvSpPr>
          <p:cNvPr id="193" name="CustomShape 3"/>
          <p:cNvSpPr/>
          <p:nvPr/>
        </p:nvSpPr>
        <p:spPr>
          <a:xfrm>
            <a:off x="213840" y="809640"/>
            <a:ext cx="8519760" cy="847800"/>
          </a:xfrm>
          <a:prstGeom prst="rect">
            <a:avLst/>
          </a:prstGeom>
          <a:noFill/>
          <a:ln>
            <a:noFill/>
          </a:ln>
        </p:spPr>
        <p:style>
          <a:lnRef idx="0"/>
          <a:fillRef idx="0"/>
          <a:effectRef idx="0"/>
          <a:fontRef idx="minor"/>
        </p:style>
        <p:txBody>
          <a:bodyPr lIns="90000" rIns="90000" tIns="91440" bIns="91440"/>
          <a:p>
            <a:pPr>
              <a:lnSpc>
                <a:spcPct val="100000"/>
              </a:lnSpc>
            </a:pPr>
            <a:endParaRPr b="0" lang="fr-FR" sz="1800" spc="-1" strike="noStrike">
              <a:latin typeface="Arial"/>
            </a:endParaRPr>
          </a:p>
          <a:p>
            <a:pPr>
              <a:lnSpc>
                <a:spcPct val="100000"/>
              </a:lnSpc>
            </a:pPr>
            <a:r>
              <a:rPr b="1" lang="fr-FR" sz="1200" spc="-1" strike="noStrike">
                <a:solidFill>
                  <a:srgbClr val="695d46"/>
                </a:solidFill>
                <a:latin typeface="Open Sans"/>
                <a:ea typeface="Open Sans"/>
              </a:rPr>
              <a:t>Afficher le nombre d’articles par évènement qu’il y a eu pour chaque triplet (jour, pays de l’évènement, langue de l’article)</a:t>
            </a:r>
            <a:endParaRPr b="0" lang="fr-FR" sz="1200" spc="-1" strike="noStrike">
              <a:latin typeface="Arial"/>
            </a:endParaRPr>
          </a:p>
        </p:txBody>
      </p:sp>
      <p:sp>
        <p:nvSpPr>
          <p:cNvPr id="194" name="CustomShape 4"/>
          <p:cNvSpPr/>
          <p:nvPr/>
        </p:nvSpPr>
        <p:spPr>
          <a:xfrm>
            <a:off x="311760" y="142200"/>
            <a:ext cx="8519760" cy="706680"/>
          </a:xfrm>
          <a:prstGeom prst="rect">
            <a:avLst/>
          </a:prstGeom>
          <a:noFill/>
          <a:ln>
            <a:noFill/>
          </a:ln>
        </p:spPr>
        <p:style>
          <a:lnRef idx="0"/>
          <a:fillRef idx="0"/>
          <a:effectRef idx="0"/>
          <a:fontRef idx="minor"/>
        </p:style>
        <p:txBody>
          <a:bodyPr lIns="90000" rIns="90000" tIns="91440" bIns="91440"/>
          <a:p>
            <a:pPr>
              <a:lnSpc>
                <a:spcPct val="100000"/>
              </a:lnSpc>
            </a:pPr>
            <a:r>
              <a:rPr b="1" lang="fr-FR" sz="3600" spc="-1" strike="noStrike">
                <a:solidFill>
                  <a:srgbClr val="ef6c00"/>
                </a:solidFill>
                <a:latin typeface="PT Sans Narrow"/>
                <a:ea typeface="PT Sans Narrow"/>
              </a:rPr>
              <a:t>Requête 1</a:t>
            </a:r>
            <a:endParaRPr b="0" lang="fr-FR" sz="3600" spc="-1" strike="noStrike">
              <a:latin typeface="Arial"/>
            </a:endParaRPr>
          </a:p>
        </p:txBody>
      </p:sp>
      <p:sp>
        <p:nvSpPr>
          <p:cNvPr id="195" name="CustomShape 5"/>
          <p:cNvSpPr/>
          <p:nvPr/>
        </p:nvSpPr>
        <p:spPr>
          <a:xfrm>
            <a:off x="2374560" y="2233440"/>
            <a:ext cx="1904760" cy="1692360"/>
          </a:xfrm>
          <a:prstGeom prst="rect">
            <a:avLst/>
          </a:prstGeom>
          <a:noFill/>
          <a:ln w="9360">
            <a:solidFill>
              <a:srgbClr val="b7b7b7"/>
            </a:solidFill>
            <a:round/>
          </a:ln>
        </p:spPr>
        <p:style>
          <a:lnRef idx="0"/>
          <a:fillRef idx="0"/>
          <a:effectRef idx="0"/>
          <a:fontRef idx="minor"/>
        </p:style>
        <p:txBody>
          <a:bodyPr lIns="90000" rIns="90000" tIns="91440" bIns="91440"/>
          <a:p>
            <a:pPr algn="ctr">
              <a:lnSpc>
                <a:spcPct val="115000"/>
              </a:lnSpc>
            </a:pPr>
            <a:r>
              <a:rPr b="1" lang="fr-FR" sz="900" spc="-1" strike="noStrike">
                <a:solidFill>
                  <a:srgbClr val="695d46"/>
                </a:solidFill>
                <a:latin typeface="Open Sans"/>
                <a:ea typeface="Open Sans"/>
              </a:rPr>
              <a:t>Agrégation</a:t>
            </a:r>
            <a:endParaRPr b="0" lang="fr-FR" sz="900" spc="-1" strike="noStrike">
              <a:latin typeface="Arial"/>
            </a:endParaRPr>
          </a:p>
          <a:p>
            <a:pPr>
              <a:lnSpc>
                <a:spcPct val="115000"/>
              </a:lnSpc>
            </a:pPr>
            <a:endParaRPr b="0" lang="fr-FR" sz="900" spc="-1" strike="noStrike">
              <a:latin typeface="Arial"/>
            </a:endParaRPr>
          </a:p>
          <a:p>
            <a:pPr>
              <a:lnSpc>
                <a:spcPct val="115000"/>
              </a:lnSpc>
            </a:pPr>
            <a:r>
              <a:rPr b="0" lang="fr-FR" sz="900" spc="-1" strike="noStrike">
                <a:solidFill>
                  <a:srgbClr val="695d46"/>
                </a:solidFill>
                <a:latin typeface="Open Sans"/>
                <a:ea typeface="Open Sans"/>
              </a:rPr>
              <a:t>1/ agréger à partir de la table mention le nombre d’article par évènement</a:t>
            </a:r>
            <a:endParaRPr b="0" lang="fr-FR" sz="900" spc="-1" strike="noStrike">
              <a:latin typeface="Arial"/>
            </a:endParaRPr>
          </a:p>
          <a:p>
            <a:pPr>
              <a:lnSpc>
                <a:spcPct val="115000"/>
              </a:lnSpc>
            </a:pPr>
            <a:endParaRPr b="0" lang="fr-FR" sz="900" spc="-1" strike="noStrike">
              <a:latin typeface="Arial"/>
            </a:endParaRPr>
          </a:p>
          <a:p>
            <a:pPr>
              <a:lnSpc>
                <a:spcPct val="115000"/>
              </a:lnSpc>
            </a:pPr>
            <a:r>
              <a:rPr b="0" lang="fr-FR" sz="900" spc="-1" strike="noStrike">
                <a:solidFill>
                  <a:srgbClr val="695d46"/>
                </a:solidFill>
                <a:latin typeface="Open Sans"/>
                <a:ea typeface="Open Sans"/>
              </a:rPr>
              <a:t>2/ récupérer le pays dans la table events</a:t>
            </a:r>
            <a:endParaRPr b="0" lang="fr-FR" sz="900" spc="-1" strike="noStrike">
              <a:latin typeface="Arial"/>
            </a:endParaRPr>
          </a:p>
        </p:txBody>
      </p:sp>
      <p:sp>
        <p:nvSpPr>
          <p:cNvPr id="196" name="CustomShape 6"/>
          <p:cNvSpPr/>
          <p:nvPr/>
        </p:nvSpPr>
        <p:spPr>
          <a:xfrm>
            <a:off x="304920" y="1526400"/>
            <a:ext cx="1370160" cy="442440"/>
          </a:xfrm>
          <a:prstGeom prst="rect">
            <a:avLst/>
          </a:prstGeom>
          <a:noFill/>
          <a:ln cap="rnd" w="9360">
            <a:solidFill>
              <a:srgbClr val="999999"/>
            </a:solidFill>
            <a:custDash>
              <a:ds d="600000" sp="500000"/>
            </a:custDash>
            <a:round/>
          </a:ln>
        </p:spPr>
        <p:style>
          <a:lnRef idx="0"/>
          <a:fillRef idx="0"/>
          <a:effectRef idx="0"/>
          <a:fontRef idx="minor"/>
        </p:style>
        <p:txBody>
          <a:bodyPr lIns="90000" rIns="90000" tIns="91440" bIns="91440" anchor="ctr"/>
          <a:p>
            <a:pPr algn="ctr">
              <a:lnSpc>
                <a:spcPct val="115000"/>
              </a:lnSpc>
            </a:pPr>
            <a:r>
              <a:rPr b="1" lang="fr-FR" sz="1000" spc="-1" strike="noStrike">
                <a:solidFill>
                  <a:srgbClr val="695d46"/>
                </a:solidFill>
                <a:latin typeface="Open Sans"/>
                <a:ea typeface="Open Sans"/>
              </a:rPr>
              <a:t>Champs utilisés</a:t>
            </a:r>
            <a:endParaRPr b="0" lang="fr-FR" sz="1000" spc="-1" strike="noStrike">
              <a:latin typeface="Arial"/>
            </a:endParaRPr>
          </a:p>
        </p:txBody>
      </p:sp>
      <p:sp>
        <p:nvSpPr>
          <p:cNvPr id="197" name="CustomShape 7"/>
          <p:cNvSpPr/>
          <p:nvPr/>
        </p:nvSpPr>
        <p:spPr>
          <a:xfrm rot="5400000">
            <a:off x="1365120" y="2913840"/>
            <a:ext cx="1312200" cy="331560"/>
          </a:xfrm>
          <a:prstGeom prst="triangle">
            <a:avLst>
              <a:gd name="adj" fmla="val 50000"/>
            </a:avLst>
          </a:prstGeom>
          <a:solidFill>
            <a:schemeClr val="accent3"/>
          </a:solidFill>
          <a:ln>
            <a:noFill/>
          </a:ln>
        </p:spPr>
        <p:style>
          <a:lnRef idx="0"/>
          <a:fillRef idx="0"/>
          <a:effectRef idx="0"/>
          <a:fontRef idx="minor"/>
        </p:style>
      </p:sp>
      <p:sp>
        <p:nvSpPr>
          <p:cNvPr id="198" name="CustomShape 8"/>
          <p:cNvSpPr/>
          <p:nvPr/>
        </p:nvSpPr>
        <p:spPr>
          <a:xfrm rot="5400000">
            <a:off x="3976920" y="2913840"/>
            <a:ext cx="1312200" cy="331560"/>
          </a:xfrm>
          <a:prstGeom prst="triangle">
            <a:avLst>
              <a:gd name="adj" fmla="val 50000"/>
            </a:avLst>
          </a:prstGeom>
          <a:solidFill>
            <a:schemeClr val="accent3"/>
          </a:solidFill>
          <a:ln>
            <a:noFill/>
          </a:ln>
        </p:spPr>
        <p:style>
          <a:lnRef idx="0"/>
          <a:fillRef idx="0"/>
          <a:effectRef idx="0"/>
          <a:fontRef idx="minor"/>
        </p:style>
      </p:sp>
      <p:sp>
        <p:nvSpPr>
          <p:cNvPr id="199" name="CustomShape 9"/>
          <p:cNvSpPr/>
          <p:nvPr/>
        </p:nvSpPr>
        <p:spPr>
          <a:xfrm>
            <a:off x="4985280" y="2516760"/>
            <a:ext cx="1356480" cy="1125360"/>
          </a:xfrm>
          <a:prstGeom prst="rect">
            <a:avLst/>
          </a:prstGeom>
          <a:solidFill>
            <a:srgbClr val="f3f3f3"/>
          </a:solidFill>
          <a:ln>
            <a:noFill/>
          </a:ln>
        </p:spPr>
        <p:style>
          <a:lnRef idx="0"/>
          <a:fillRef idx="0"/>
          <a:effectRef idx="0"/>
          <a:fontRef idx="minor"/>
        </p:style>
        <p:txBody>
          <a:bodyPr lIns="90000" rIns="90000" tIns="91440" bIns="91440"/>
          <a:p>
            <a:pPr algn="ctr">
              <a:lnSpc>
                <a:spcPct val="115000"/>
              </a:lnSpc>
            </a:pPr>
            <a:r>
              <a:rPr b="1" lang="fr-FR" sz="900" spc="-1" strike="noStrike">
                <a:solidFill>
                  <a:srgbClr val="695d46"/>
                </a:solidFill>
                <a:latin typeface="Open Sans"/>
                <a:ea typeface="Open Sans"/>
              </a:rPr>
              <a:t>JOINED DATAFRAME</a:t>
            </a:r>
            <a:endParaRPr b="0" lang="fr-FR" sz="900" spc="-1" strike="noStrike">
              <a:latin typeface="Arial"/>
            </a:endParaRPr>
          </a:p>
          <a:p>
            <a:pPr algn="ctr">
              <a:lnSpc>
                <a:spcPct val="115000"/>
              </a:lnSpc>
            </a:pPr>
            <a:endParaRPr b="0" lang="fr-FR" sz="900" spc="-1" strike="noStrike">
              <a:latin typeface="Arial"/>
            </a:endParaRPr>
          </a:p>
          <a:p>
            <a:pPr>
              <a:lnSpc>
                <a:spcPct val="115000"/>
              </a:lnSpc>
            </a:pPr>
            <a:r>
              <a:rPr b="1" lang="fr-FR" sz="900" spc="-1" strike="noStrike" u="sng">
                <a:solidFill>
                  <a:srgbClr val="695d46"/>
                </a:solidFill>
                <a:uFillTx/>
                <a:latin typeface="Open Sans"/>
                <a:ea typeface="Open Sans"/>
              </a:rPr>
              <a:t>globalEventId</a:t>
            </a:r>
            <a:endParaRPr b="0" lang="fr-FR" sz="900" spc="-1" strike="noStrike">
              <a:latin typeface="Arial"/>
            </a:endParaRPr>
          </a:p>
          <a:p>
            <a:pPr>
              <a:lnSpc>
                <a:spcPct val="115000"/>
              </a:lnSpc>
            </a:pPr>
            <a:r>
              <a:rPr b="0" lang="fr-FR" sz="900" spc="-1" strike="noStrike">
                <a:solidFill>
                  <a:srgbClr val="695d46"/>
                </a:solidFill>
                <a:latin typeface="Open Sans"/>
                <a:ea typeface="Open Sans"/>
              </a:rPr>
              <a:t>Langue</a:t>
            </a:r>
            <a:endParaRPr b="0" lang="fr-FR" sz="900" spc="-1" strike="noStrike">
              <a:latin typeface="Arial"/>
            </a:endParaRPr>
          </a:p>
          <a:p>
            <a:pPr>
              <a:lnSpc>
                <a:spcPct val="115000"/>
              </a:lnSpc>
            </a:pPr>
            <a:r>
              <a:rPr b="0" lang="fr-FR" sz="900" spc="-1" strike="noStrike">
                <a:solidFill>
                  <a:srgbClr val="695d46"/>
                </a:solidFill>
                <a:latin typeface="Open Sans"/>
                <a:ea typeface="Open Sans"/>
              </a:rPr>
              <a:t>MI</a:t>
            </a:r>
            <a:endParaRPr b="0" lang="fr-FR" sz="900" spc="-1" strike="noStrike">
              <a:latin typeface="Arial"/>
            </a:endParaRPr>
          </a:p>
          <a:p>
            <a:pPr>
              <a:lnSpc>
                <a:spcPct val="115000"/>
              </a:lnSpc>
            </a:pPr>
            <a:r>
              <a:rPr b="0" lang="fr-FR" sz="900" spc="-1" strike="noStrike">
                <a:solidFill>
                  <a:srgbClr val="695d46"/>
                </a:solidFill>
                <a:latin typeface="Open Sans"/>
                <a:ea typeface="Open Sans"/>
              </a:rPr>
              <a:t>MentionTimeDate</a:t>
            </a:r>
            <a:endParaRPr b="0" lang="fr-FR" sz="900" spc="-1" strike="noStrike">
              <a:latin typeface="Arial"/>
            </a:endParaRPr>
          </a:p>
        </p:txBody>
      </p:sp>
      <p:sp>
        <p:nvSpPr>
          <p:cNvPr id="200" name="CustomShape 10"/>
          <p:cNvSpPr/>
          <p:nvPr/>
        </p:nvSpPr>
        <p:spPr>
          <a:xfrm>
            <a:off x="2374560" y="1526400"/>
            <a:ext cx="1904760" cy="442440"/>
          </a:xfrm>
          <a:prstGeom prst="rect">
            <a:avLst/>
          </a:prstGeom>
          <a:noFill/>
          <a:ln cap="rnd" w="9360">
            <a:solidFill>
              <a:srgbClr val="999999"/>
            </a:solidFill>
            <a:custDash>
              <a:ds d="600000" sp="500000"/>
            </a:custDash>
            <a:round/>
          </a:ln>
        </p:spPr>
        <p:style>
          <a:lnRef idx="0"/>
          <a:fillRef idx="0"/>
          <a:effectRef idx="0"/>
          <a:fontRef idx="minor"/>
        </p:style>
        <p:txBody>
          <a:bodyPr lIns="90000" rIns="90000" tIns="91440" bIns="91440" anchor="ctr"/>
          <a:p>
            <a:pPr algn="ctr">
              <a:lnSpc>
                <a:spcPct val="115000"/>
              </a:lnSpc>
            </a:pPr>
            <a:r>
              <a:rPr b="1" lang="fr-FR" sz="1000" spc="-1" strike="noStrike">
                <a:solidFill>
                  <a:srgbClr val="695d46"/>
                </a:solidFill>
                <a:latin typeface="Open Sans"/>
                <a:ea typeface="Open Sans"/>
              </a:rPr>
              <a:t>Pré-Traitements Spark</a:t>
            </a:r>
            <a:endParaRPr b="0" lang="fr-FR" sz="1000" spc="-1" strike="noStrike">
              <a:latin typeface="Arial"/>
            </a:endParaRPr>
          </a:p>
        </p:txBody>
      </p:sp>
      <p:sp>
        <p:nvSpPr>
          <p:cNvPr id="201" name="CustomShape 11"/>
          <p:cNvSpPr/>
          <p:nvPr/>
        </p:nvSpPr>
        <p:spPr>
          <a:xfrm rot="5400000">
            <a:off x="6039360" y="2913840"/>
            <a:ext cx="1312200" cy="331560"/>
          </a:xfrm>
          <a:prstGeom prst="triangle">
            <a:avLst>
              <a:gd name="adj" fmla="val 50000"/>
            </a:avLst>
          </a:prstGeom>
          <a:solidFill>
            <a:schemeClr val="accent3"/>
          </a:solidFill>
          <a:ln>
            <a:noFill/>
          </a:ln>
        </p:spPr>
        <p:style>
          <a:lnRef idx="0"/>
          <a:fillRef idx="0"/>
          <a:effectRef idx="0"/>
          <a:fontRef idx="minor"/>
        </p:style>
      </p:sp>
      <p:pic>
        <p:nvPicPr>
          <p:cNvPr id="202" name="Google Shape;168;p19" descr=""/>
          <p:cNvPicPr/>
          <p:nvPr/>
        </p:nvPicPr>
        <p:blipFill>
          <a:blip r:embed="rId1"/>
          <a:stretch/>
        </p:blipFill>
        <p:spPr>
          <a:xfrm>
            <a:off x="7248960" y="2678040"/>
            <a:ext cx="1198800" cy="803160"/>
          </a:xfrm>
          <a:prstGeom prst="rect">
            <a:avLst/>
          </a:prstGeom>
          <a:ln>
            <a:noFill/>
          </a:ln>
        </p:spPr>
      </p:pic>
      <p:sp>
        <p:nvSpPr>
          <p:cNvPr id="203" name="CustomShape 12"/>
          <p:cNvSpPr/>
          <p:nvPr/>
        </p:nvSpPr>
        <p:spPr>
          <a:xfrm>
            <a:off x="412200" y="4347720"/>
            <a:ext cx="8367480" cy="574560"/>
          </a:xfrm>
          <a:prstGeom prst="rect">
            <a:avLst/>
          </a:prstGeom>
          <a:noFill/>
          <a:ln w="9360">
            <a:solidFill>
              <a:srgbClr val="b7b7b7"/>
            </a:solidFill>
            <a:round/>
          </a:ln>
        </p:spPr>
        <p:style>
          <a:lnRef idx="0"/>
          <a:fillRef idx="0"/>
          <a:effectRef idx="0"/>
          <a:fontRef idx="minor"/>
        </p:style>
        <p:txBody>
          <a:bodyPr lIns="90000" rIns="90000" tIns="91440" bIns="91440"/>
          <a:p>
            <a:pPr>
              <a:lnSpc>
                <a:spcPct val="115000"/>
              </a:lnSpc>
            </a:pPr>
            <a:r>
              <a:rPr b="0" lang="fr-FR" sz="900" spc="-1" strike="noStrike">
                <a:solidFill>
                  <a:srgbClr val="695d46"/>
                </a:solidFill>
                <a:latin typeface="Open Sans"/>
                <a:ea typeface="Open Sans"/>
              </a:rPr>
              <a:t>◾</a:t>
            </a:r>
            <a:r>
              <a:rPr b="0" lang="fr-FR" sz="900" spc="-1" strike="noStrike">
                <a:solidFill>
                  <a:srgbClr val="695d46"/>
                </a:solidFill>
                <a:latin typeface="Open Sans"/>
                <a:ea typeface="Open Sans"/>
              </a:rPr>
              <a:t>Nous avons décidé que le terme “jour” concernait le jour de la mention dans l’article de l’évènement non le jour de l’évènement</a:t>
            </a:r>
            <a:endParaRPr b="0" lang="fr-FR" sz="900" spc="-1" strike="noStrike">
              <a:latin typeface="Arial"/>
            </a:endParaRPr>
          </a:p>
          <a:p>
            <a:pPr>
              <a:lnSpc>
                <a:spcPct val="115000"/>
              </a:lnSpc>
            </a:pPr>
            <a:r>
              <a:rPr b="0" lang="fr-FR" sz="900" spc="-1" strike="noStrike">
                <a:solidFill>
                  <a:srgbClr val="695d46"/>
                </a:solidFill>
                <a:latin typeface="Open Sans"/>
                <a:ea typeface="Open Sans"/>
              </a:rPr>
              <a:t>◾</a:t>
            </a:r>
            <a:r>
              <a:rPr b="0" lang="fr-FR" sz="900" spc="-1" strike="noStrike">
                <a:solidFill>
                  <a:srgbClr val="695d46"/>
                </a:solidFill>
                <a:latin typeface="Open Sans"/>
                <a:ea typeface="Open Sans"/>
              </a:rPr>
              <a:t>Nous nous sommes basés sur le champ url de l’article pour isoler le nombre d’articles par évènement</a:t>
            </a:r>
            <a:endParaRPr b="0" lang="fr-FR" sz="900" spc="-1" strike="noStrike">
              <a:latin typeface="Arial"/>
            </a:endParaRPr>
          </a:p>
        </p:txBody>
      </p:sp>
      <p:sp>
        <p:nvSpPr>
          <p:cNvPr id="204" name="CustomShape 13"/>
          <p:cNvSpPr/>
          <p:nvPr/>
        </p:nvSpPr>
        <p:spPr>
          <a:xfrm>
            <a:off x="4843080" y="1526400"/>
            <a:ext cx="1640520" cy="442440"/>
          </a:xfrm>
          <a:prstGeom prst="rect">
            <a:avLst/>
          </a:prstGeom>
          <a:noFill/>
          <a:ln cap="rnd" w="9360">
            <a:solidFill>
              <a:srgbClr val="999999"/>
            </a:solidFill>
            <a:custDash>
              <a:ds d="600000" sp="500000"/>
            </a:custDash>
            <a:round/>
          </a:ln>
        </p:spPr>
        <p:style>
          <a:lnRef idx="0"/>
          <a:fillRef idx="0"/>
          <a:effectRef idx="0"/>
          <a:fontRef idx="minor"/>
        </p:style>
        <p:txBody>
          <a:bodyPr lIns="90000" rIns="90000" tIns="91440" bIns="91440" anchor="ctr"/>
          <a:p>
            <a:pPr algn="ctr">
              <a:lnSpc>
                <a:spcPct val="115000"/>
              </a:lnSpc>
            </a:pPr>
            <a:r>
              <a:rPr b="1" lang="fr-FR" sz="1000" spc="-1" strike="noStrike">
                <a:solidFill>
                  <a:srgbClr val="695d46"/>
                </a:solidFill>
                <a:latin typeface="Open Sans"/>
                <a:ea typeface="Open Sans"/>
              </a:rPr>
              <a:t>Dataframe Spark final</a:t>
            </a:r>
            <a:endParaRPr b="0" lang="fr-FR" sz="1000" spc="-1" strike="noStrike">
              <a:latin typeface="Arial"/>
            </a:endParaRPr>
          </a:p>
        </p:txBody>
      </p:sp>
      <p:sp>
        <p:nvSpPr>
          <p:cNvPr id="205" name="CustomShape 14"/>
          <p:cNvSpPr/>
          <p:nvPr/>
        </p:nvSpPr>
        <p:spPr>
          <a:xfrm>
            <a:off x="7048080" y="1542240"/>
            <a:ext cx="1600920" cy="442440"/>
          </a:xfrm>
          <a:prstGeom prst="rect">
            <a:avLst/>
          </a:prstGeom>
          <a:noFill/>
          <a:ln cap="rnd" w="9360">
            <a:solidFill>
              <a:srgbClr val="999999"/>
            </a:solidFill>
            <a:custDash>
              <a:ds d="600000" sp="500000"/>
            </a:custDash>
            <a:round/>
          </a:ln>
        </p:spPr>
        <p:style>
          <a:lnRef idx="0"/>
          <a:fillRef idx="0"/>
          <a:effectRef idx="0"/>
          <a:fontRef idx="minor"/>
        </p:style>
        <p:txBody>
          <a:bodyPr lIns="90000" rIns="90000" tIns="91440" bIns="91440" anchor="ctr"/>
          <a:p>
            <a:pPr algn="ctr">
              <a:lnSpc>
                <a:spcPct val="115000"/>
              </a:lnSpc>
            </a:pPr>
            <a:r>
              <a:rPr b="1" lang="fr-FR" sz="1000" spc="-1" strike="noStrike">
                <a:solidFill>
                  <a:srgbClr val="695d46"/>
                </a:solidFill>
                <a:latin typeface="Open Sans"/>
                <a:ea typeface="Open Sans"/>
              </a:rPr>
              <a:t>Stocké en Cassandra</a:t>
            </a:r>
            <a:endParaRPr b="0" lang="fr-FR" sz="1000" spc="-1" strike="noStrike">
              <a:latin typeface="Arial"/>
            </a:endParaRPr>
          </a:p>
          <a:p>
            <a:pPr algn="ctr">
              <a:lnSpc>
                <a:spcPct val="115000"/>
              </a:lnSpc>
            </a:pPr>
            <a:r>
              <a:rPr b="1" lang="fr-FR" sz="1000" spc="-1" strike="noStrike">
                <a:solidFill>
                  <a:srgbClr val="695d46"/>
                </a:solidFill>
                <a:latin typeface="Open Sans"/>
                <a:ea typeface="Open Sans"/>
              </a:rPr>
              <a:t>Interrogé en Spark.sql</a:t>
            </a:r>
            <a:endParaRPr b="0" lang="fr-FR" sz="1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253080" y="1055520"/>
            <a:ext cx="8519760" cy="594360"/>
          </a:xfrm>
          <a:prstGeom prst="rect">
            <a:avLst/>
          </a:prstGeom>
          <a:noFill/>
          <a:ln>
            <a:noFill/>
          </a:ln>
        </p:spPr>
        <p:style>
          <a:lnRef idx="0"/>
          <a:fillRef idx="0"/>
          <a:effectRef idx="0"/>
          <a:fontRef idx="minor"/>
        </p:style>
        <p:txBody>
          <a:bodyPr lIns="90000" rIns="90000" tIns="91440" bIns="91440"/>
          <a:p>
            <a:pPr>
              <a:lnSpc>
                <a:spcPct val="100000"/>
              </a:lnSpc>
            </a:pPr>
            <a:r>
              <a:rPr b="1" lang="fr-FR" sz="1400" spc="-1" strike="noStrike">
                <a:solidFill>
                  <a:srgbClr val="695d46"/>
                </a:solidFill>
                <a:latin typeface="Open Sans"/>
                <a:ea typeface="Open Sans"/>
              </a:rPr>
              <a:t>Pour un pays donné en paramètre, affichez les événements triés par le nombre de mentions (tri décroissant) et permettez une agrégation par jour/mois/année</a:t>
            </a:r>
            <a:endParaRPr b="0" lang="fr-FR" sz="1400" spc="-1" strike="noStrike">
              <a:latin typeface="Arial"/>
            </a:endParaRPr>
          </a:p>
        </p:txBody>
      </p:sp>
      <p:sp>
        <p:nvSpPr>
          <p:cNvPr id="207" name="CustomShape 2"/>
          <p:cNvSpPr/>
          <p:nvPr/>
        </p:nvSpPr>
        <p:spPr>
          <a:xfrm>
            <a:off x="311760" y="142200"/>
            <a:ext cx="8519760" cy="706680"/>
          </a:xfrm>
          <a:prstGeom prst="rect">
            <a:avLst/>
          </a:prstGeom>
          <a:noFill/>
          <a:ln>
            <a:noFill/>
          </a:ln>
        </p:spPr>
        <p:style>
          <a:lnRef idx="0"/>
          <a:fillRef idx="0"/>
          <a:effectRef idx="0"/>
          <a:fontRef idx="minor"/>
        </p:style>
        <p:txBody>
          <a:bodyPr lIns="90000" rIns="90000" tIns="91440" bIns="91440"/>
          <a:p>
            <a:pPr>
              <a:lnSpc>
                <a:spcPct val="100000"/>
              </a:lnSpc>
            </a:pPr>
            <a:r>
              <a:rPr b="1" lang="fr-FR" sz="3600" spc="-1" strike="noStrike">
                <a:solidFill>
                  <a:srgbClr val="ef6c00"/>
                </a:solidFill>
                <a:latin typeface="PT Sans Narrow"/>
                <a:ea typeface="PT Sans Narrow"/>
              </a:rPr>
              <a:t>Requête 2</a:t>
            </a:r>
            <a:br/>
            <a:endParaRPr b="0" lang="fr-FR" sz="3600" spc="-1" strike="noStrike">
              <a:latin typeface="Arial"/>
            </a:endParaRPr>
          </a:p>
        </p:txBody>
      </p:sp>
      <p:sp>
        <p:nvSpPr>
          <p:cNvPr id="208" name="CustomShape 3"/>
          <p:cNvSpPr/>
          <p:nvPr/>
        </p:nvSpPr>
        <p:spPr>
          <a:xfrm>
            <a:off x="380160" y="2349720"/>
            <a:ext cx="1686240" cy="817200"/>
          </a:xfrm>
          <a:prstGeom prst="rect">
            <a:avLst/>
          </a:prstGeom>
          <a:solidFill>
            <a:srgbClr val="f3f3f3"/>
          </a:solidFill>
          <a:ln>
            <a:noFill/>
          </a:ln>
        </p:spPr>
        <p:style>
          <a:lnRef idx="0"/>
          <a:fillRef idx="0"/>
          <a:effectRef idx="0"/>
          <a:fontRef idx="minor"/>
        </p:style>
        <p:txBody>
          <a:bodyPr lIns="90000" rIns="90000" tIns="91440" bIns="91440"/>
          <a:p>
            <a:pPr algn="ctr">
              <a:lnSpc>
                <a:spcPct val="115000"/>
              </a:lnSpc>
            </a:pPr>
            <a:r>
              <a:rPr b="1" lang="fr-FR" sz="1000" spc="-1" strike="noStrike">
                <a:solidFill>
                  <a:srgbClr val="695d46"/>
                </a:solidFill>
                <a:latin typeface="Open Sans"/>
                <a:ea typeface="Open Sans"/>
              </a:rPr>
              <a:t>MENTIONS</a:t>
            </a:r>
            <a:endParaRPr b="0" lang="fr-FR" sz="1000" spc="-1" strike="noStrike">
              <a:latin typeface="Arial"/>
            </a:endParaRPr>
          </a:p>
          <a:p>
            <a:pPr>
              <a:lnSpc>
                <a:spcPct val="115000"/>
              </a:lnSpc>
            </a:pPr>
            <a:r>
              <a:rPr b="0" lang="fr-FR" sz="1000" spc="-1" strike="noStrike">
                <a:solidFill>
                  <a:srgbClr val="695d46"/>
                </a:solidFill>
                <a:latin typeface="Open Sans"/>
                <a:ea typeface="Open Sans"/>
              </a:rPr>
              <a:t>GlobalEventId</a:t>
            </a:r>
            <a:endParaRPr b="0" lang="fr-FR" sz="1000" spc="-1" strike="noStrike">
              <a:latin typeface="Arial"/>
            </a:endParaRPr>
          </a:p>
        </p:txBody>
      </p:sp>
      <p:sp>
        <p:nvSpPr>
          <p:cNvPr id="209" name="CustomShape 4"/>
          <p:cNvSpPr/>
          <p:nvPr/>
        </p:nvSpPr>
        <p:spPr>
          <a:xfrm>
            <a:off x="380160" y="3537360"/>
            <a:ext cx="1686240" cy="986400"/>
          </a:xfrm>
          <a:prstGeom prst="rect">
            <a:avLst/>
          </a:prstGeom>
          <a:solidFill>
            <a:srgbClr val="f3f3f3"/>
          </a:solidFill>
          <a:ln>
            <a:noFill/>
          </a:ln>
        </p:spPr>
        <p:style>
          <a:lnRef idx="0"/>
          <a:fillRef idx="0"/>
          <a:effectRef idx="0"/>
          <a:fontRef idx="minor"/>
        </p:style>
        <p:txBody>
          <a:bodyPr lIns="90000" rIns="90000" tIns="91440" bIns="91440"/>
          <a:p>
            <a:pPr algn="ctr">
              <a:lnSpc>
                <a:spcPct val="115000"/>
              </a:lnSpc>
            </a:pPr>
            <a:r>
              <a:rPr b="1" lang="fr-FR" sz="1000" spc="-1" strike="noStrike">
                <a:solidFill>
                  <a:srgbClr val="695d46"/>
                </a:solidFill>
                <a:latin typeface="Open Sans"/>
                <a:ea typeface="Open Sans"/>
              </a:rPr>
              <a:t>EVENTS</a:t>
            </a:r>
            <a:endParaRPr b="0" lang="fr-FR" sz="1000" spc="-1" strike="noStrike">
              <a:latin typeface="Arial"/>
            </a:endParaRPr>
          </a:p>
          <a:p>
            <a:pPr>
              <a:lnSpc>
                <a:spcPct val="115000"/>
              </a:lnSpc>
            </a:pPr>
            <a:r>
              <a:rPr b="0" lang="fr-FR" sz="1000" spc="-1" strike="noStrike">
                <a:solidFill>
                  <a:srgbClr val="695d46"/>
                </a:solidFill>
                <a:latin typeface="Open Sans"/>
                <a:ea typeface="Open Sans"/>
              </a:rPr>
              <a:t>GlobalEventID</a:t>
            </a:r>
            <a:endParaRPr b="0" lang="fr-FR" sz="1000" spc="-1" strike="noStrike">
              <a:latin typeface="Arial"/>
            </a:endParaRPr>
          </a:p>
          <a:p>
            <a:pPr>
              <a:lnSpc>
                <a:spcPct val="115000"/>
              </a:lnSpc>
            </a:pPr>
            <a:r>
              <a:rPr b="0" lang="fr-FR" sz="1000" spc="-1" strike="noStrike">
                <a:solidFill>
                  <a:srgbClr val="695d46"/>
                </a:solidFill>
                <a:latin typeface="Open Sans"/>
                <a:ea typeface="Open Sans"/>
              </a:rPr>
              <a:t>Action_GeoCountryCode</a:t>
            </a:r>
            <a:endParaRPr b="0" lang="fr-FR" sz="1000" spc="-1" strike="noStrike">
              <a:latin typeface="Arial"/>
            </a:endParaRPr>
          </a:p>
          <a:p>
            <a:pPr>
              <a:lnSpc>
                <a:spcPct val="115000"/>
              </a:lnSpc>
            </a:pPr>
            <a:r>
              <a:rPr b="0" lang="fr-FR" sz="1000" spc="-1" strike="noStrike">
                <a:solidFill>
                  <a:srgbClr val="695d46"/>
                </a:solidFill>
                <a:latin typeface="Open Sans"/>
                <a:ea typeface="Open Sans"/>
              </a:rPr>
              <a:t>Day / Monthyear / Year</a:t>
            </a:r>
            <a:endParaRPr b="0" lang="fr-FR" sz="1000" spc="-1" strike="noStrike">
              <a:latin typeface="Arial"/>
            </a:endParaRPr>
          </a:p>
        </p:txBody>
      </p:sp>
      <p:sp>
        <p:nvSpPr>
          <p:cNvPr id="210" name="CustomShape 5"/>
          <p:cNvSpPr/>
          <p:nvPr/>
        </p:nvSpPr>
        <p:spPr>
          <a:xfrm>
            <a:off x="2462400" y="2349720"/>
            <a:ext cx="1863000" cy="817200"/>
          </a:xfrm>
          <a:prstGeom prst="rect">
            <a:avLst/>
          </a:prstGeom>
          <a:noFill/>
          <a:ln w="9360">
            <a:solidFill>
              <a:srgbClr val="b7b7b7"/>
            </a:solidFill>
            <a:round/>
          </a:ln>
        </p:spPr>
        <p:style>
          <a:lnRef idx="0"/>
          <a:fillRef idx="0"/>
          <a:effectRef idx="0"/>
          <a:fontRef idx="minor"/>
        </p:style>
        <p:txBody>
          <a:bodyPr lIns="90000" rIns="90000" tIns="91440" bIns="91440"/>
          <a:p>
            <a:pPr algn="ctr">
              <a:lnSpc>
                <a:spcPct val="115000"/>
              </a:lnSpc>
            </a:pPr>
            <a:r>
              <a:rPr b="1" lang="fr-FR" sz="1000" spc="-1" strike="noStrike">
                <a:solidFill>
                  <a:srgbClr val="695d46"/>
                </a:solidFill>
                <a:latin typeface="Open Sans"/>
                <a:ea typeface="Open Sans"/>
              </a:rPr>
              <a:t>Aggregation</a:t>
            </a:r>
            <a:endParaRPr b="0" lang="fr-FR" sz="1000" spc="-1" strike="noStrike">
              <a:latin typeface="Arial"/>
            </a:endParaRPr>
          </a:p>
          <a:p>
            <a:pPr algn="ctr">
              <a:lnSpc>
                <a:spcPct val="115000"/>
              </a:lnSpc>
            </a:pPr>
            <a:endParaRPr b="0" lang="fr-FR" sz="1000" spc="-1" strike="noStrike">
              <a:latin typeface="Arial"/>
            </a:endParaRPr>
          </a:p>
          <a:p>
            <a:pPr>
              <a:lnSpc>
                <a:spcPct val="115000"/>
              </a:lnSpc>
            </a:pPr>
            <a:r>
              <a:rPr b="0" lang="fr-FR" sz="1000" spc="-1" strike="noStrike">
                <a:solidFill>
                  <a:srgbClr val="695d46"/>
                </a:solidFill>
                <a:latin typeface="Open Sans"/>
                <a:ea typeface="Open Sans"/>
              </a:rPr>
              <a:t>count(EventID)→NbArticles</a:t>
            </a:r>
            <a:endParaRPr b="0" lang="fr-FR" sz="1000" spc="-1" strike="noStrike">
              <a:latin typeface="Arial"/>
            </a:endParaRPr>
          </a:p>
        </p:txBody>
      </p:sp>
      <p:sp>
        <p:nvSpPr>
          <p:cNvPr id="211" name="CustomShape 6"/>
          <p:cNvSpPr/>
          <p:nvPr/>
        </p:nvSpPr>
        <p:spPr>
          <a:xfrm>
            <a:off x="380160" y="1729440"/>
            <a:ext cx="1686240" cy="442440"/>
          </a:xfrm>
          <a:prstGeom prst="rect">
            <a:avLst/>
          </a:prstGeom>
          <a:noFill/>
          <a:ln cap="rnd" w="9360">
            <a:solidFill>
              <a:srgbClr val="999999"/>
            </a:solidFill>
            <a:custDash>
              <a:ds d="600000" sp="500000"/>
            </a:custDash>
            <a:round/>
          </a:ln>
        </p:spPr>
        <p:style>
          <a:lnRef idx="0"/>
          <a:fillRef idx="0"/>
          <a:effectRef idx="0"/>
          <a:fontRef idx="minor"/>
        </p:style>
        <p:txBody>
          <a:bodyPr lIns="90000" rIns="90000" tIns="91440" bIns="91440" anchor="ctr"/>
          <a:p>
            <a:pPr algn="ctr">
              <a:lnSpc>
                <a:spcPct val="115000"/>
              </a:lnSpc>
            </a:pPr>
            <a:r>
              <a:rPr b="1" lang="fr-FR" sz="1000" spc="-1" strike="noStrike">
                <a:solidFill>
                  <a:srgbClr val="695d46"/>
                </a:solidFill>
                <a:latin typeface="Open Sans"/>
                <a:ea typeface="Open Sans"/>
              </a:rPr>
              <a:t>Champs utilisés</a:t>
            </a:r>
            <a:endParaRPr b="0" lang="fr-FR" sz="1000" spc="-1" strike="noStrike">
              <a:latin typeface="Arial"/>
            </a:endParaRPr>
          </a:p>
        </p:txBody>
      </p:sp>
      <p:sp>
        <p:nvSpPr>
          <p:cNvPr id="212" name="CustomShape 7"/>
          <p:cNvSpPr/>
          <p:nvPr/>
        </p:nvSpPr>
        <p:spPr>
          <a:xfrm>
            <a:off x="2462400" y="1729440"/>
            <a:ext cx="1863000" cy="442440"/>
          </a:xfrm>
          <a:prstGeom prst="rect">
            <a:avLst/>
          </a:prstGeom>
          <a:noFill/>
          <a:ln cap="rnd" w="9360">
            <a:solidFill>
              <a:srgbClr val="999999"/>
            </a:solidFill>
            <a:custDash>
              <a:ds d="600000" sp="500000"/>
            </a:custDash>
            <a:round/>
          </a:ln>
        </p:spPr>
        <p:style>
          <a:lnRef idx="0"/>
          <a:fillRef idx="0"/>
          <a:effectRef idx="0"/>
          <a:fontRef idx="minor"/>
        </p:style>
        <p:txBody>
          <a:bodyPr lIns="90000" rIns="90000" tIns="91440" bIns="91440" anchor="ctr"/>
          <a:p>
            <a:pPr algn="ctr">
              <a:lnSpc>
                <a:spcPct val="115000"/>
              </a:lnSpc>
            </a:pPr>
            <a:r>
              <a:rPr b="1" lang="fr-FR" sz="1000" spc="-1" strike="noStrike">
                <a:solidFill>
                  <a:srgbClr val="695d46"/>
                </a:solidFill>
                <a:latin typeface="Open Sans"/>
                <a:ea typeface="Open Sans"/>
              </a:rPr>
              <a:t>Pré-Traitements Spark</a:t>
            </a:r>
            <a:endParaRPr b="0" lang="fr-FR" sz="1000" spc="-1" strike="noStrike">
              <a:latin typeface="Arial"/>
            </a:endParaRPr>
          </a:p>
        </p:txBody>
      </p:sp>
      <p:sp>
        <p:nvSpPr>
          <p:cNvPr id="213" name="CustomShape 8"/>
          <p:cNvSpPr/>
          <p:nvPr/>
        </p:nvSpPr>
        <p:spPr>
          <a:xfrm rot="5400000">
            <a:off x="1939680" y="2652480"/>
            <a:ext cx="650880" cy="211320"/>
          </a:xfrm>
          <a:prstGeom prst="triangle">
            <a:avLst>
              <a:gd name="adj" fmla="val 49634"/>
            </a:avLst>
          </a:prstGeom>
          <a:solidFill>
            <a:schemeClr val="accent3"/>
          </a:solidFill>
          <a:ln>
            <a:noFill/>
          </a:ln>
        </p:spPr>
        <p:style>
          <a:lnRef idx="0"/>
          <a:fillRef idx="0"/>
          <a:effectRef idx="0"/>
          <a:fontRef idx="minor"/>
        </p:style>
      </p:sp>
      <p:sp>
        <p:nvSpPr>
          <p:cNvPr id="214" name="CustomShape 9"/>
          <p:cNvSpPr/>
          <p:nvPr/>
        </p:nvSpPr>
        <p:spPr>
          <a:xfrm rot="5400000">
            <a:off x="1939680" y="3924720"/>
            <a:ext cx="650880" cy="211320"/>
          </a:xfrm>
          <a:prstGeom prst="triangle">
            <a:avLst>
              <a:gd name="adj" fmla="val 49634"/>
            </a:avLst>
          </a:prstGeom>
          <a:solidFill>
            <a:schemeClr val="accent3"/>
          </a:solidFill>
          <a:ln>
            <a:noFill/>
          </a:ln>
        </p:spPr>
        <p:style>
          <a:lnRef idx="0"/>
          <a:fillRef idx="0"/>
          <a:effectRef idx="0"/>
          <a:fontRef idx="minor"/>
        </p:style>
      </p:sp>
      <p:sp>
        <p:nvSpPr>
          <p:cNvPr id="215" name="CustomShape 10"/>
          <p:cNvSpPr/>
          <p:nvPr/>
        </p:nvSpPr>
        <p:spPr>
          <a:xfrm>
            <a:off x="2420640" y="3537360"/>
            <a:ext cx="1904760" cy="986400"/>
          </a:xfrm>
          <a:prstGeom prst="rect">
            <a:avLst/>
          </a:prstGeom>
          <a:noFill/>
          <a:ln w="9360">
            <a:solidFill>
              <a:srgbClr val="b7b7b7"/>
            </a:solidFill>
            <a:round/>
          </a:ln>
        </p:spPr>
        <p:style>
          <a:lnRef idx="0"/>
          <a:fillRef idx="0"/>
          <a:effectRef idx="0"/>
          <a:fontRef idx="minor"/>
        </p:style>
        <p:txBody>
          <a:bodyPr lIns="90000" rIns="90000" tIns="91440" bIns="91440"/>
          <a:p>
            <a:pPr algn="ctr">
              <a:lnSpc>
                <a:spcPct val="115000"/>
              </a:lnSpc>
            </a:pPr>
            <a:r>
              <a:rPr b="1" lang="fr-FR" sz="1000" spc="-1" strike="noStrike">
                <a:solidFill>
                  <a:srgbClr val="695d46"/>
                </a:solidFill>
                <a:latin typeface="Open Sans"/>
                <a:ea typeface="Open Sans"/>
              </a:rPr>
              <a:t>Jointure</a:t>
            </a:r>
            <a:endParaRPr b="0" lang="fr-FR" sz="1000" spc="-1" strike="noStrike">
              <a:latin typeface="Arial"/>
            </a:endParaRPr>
          </a:p>
          <a:p>
            <a:pPr>
              <a:lnSpc>
                <a:spcPct val="115000"/>
              </a:lnSpc>
            </a:pPr>
            <a:endParaRPr b="0" lang="fr-FR" sz="1000" spc="-1" strike="noStrike">
              <a:latin typeface="Arial"/>
            </a:endParaRPr>
          </a:p>
          <a:p>
            <a:pPr>
              <a:lnSpc>
                <a:spcPct val="115000"/>
              </a:lnSpc>
            </a:pPr>
            <a:r>
              <a:rPr b="0" lang="fr-FR" sz="1000" spc="-1" strike="noStrike">
                <a:solidFill>
                  <a:srgbClr val="695d46"/>
                </a:solidFill>
                <a:latin typeface="Open Sans"/>
                <a:ea typeface="Open Sans"/>
              </a:rPr>
              <a:t>sur GlobalEventID</a:t>
            </a:r>
            <a:endParaRPr b="0" lang="fr-FR" sz="1000" spc="-1" strike="noStrike">
              <a:latin typeface="Arial"/>
            </a:endParaRPr>
          </a:p>
        </p:txBody>
      </p:sp>
      <p:sp>
        <p:nvSpPr>
          <p:cNvPr id="216" name="CustomShape 11"/>
          <p:cNvSpPr/>
          <p:nvPr/>
        </p:nvSpPr>
        <p:spPr>
          <a:xfrm rot="10800000">
            <a:off x="4350600" y="3653280"/>
            <a:ext cx="623160" cy="200160"/>
          </a:xfrm>
          <a:prstGeom prst="triangle">
            <a:avLst>
              <a:gd name="adj" fmla="val 49737"/>
            </a:avLst>
          </a:prstGeom>
          <a:solidFill>
            <a:schemeClr val="accent3"/>
          </a:solidFill>
          <a:ln>
            <a:noFill/>
          </a:ln>
        </p:spPr>
        <p:style>
          <a:lnRef idx="0"/>
          <a:fillRef idx="0"/>
          <a:effectRef idx="0"/>
          <a:fontRef idx="minor"/>
        </p:style>
      </p:sp>
      <p:sp>
        <p:nvSpPr>
          <p:cNvPr id="217" name="CustomShape 12"/>
          <p:cNvSpPr/>
          <p:nvPr/>
        </p:nvSpPr>
        <p:spPr>
          <a:xfrm>
            <a:off x="4723200" y="1729440"/>
            <a:ext cx="1640520" cy="442440"/>
          </a:xfrm>
          <a:prstGeom prst="rect">
            <a:avLst/>
          </a:prstGeom>
          <a:noFill/>
          <a:ln cap="rnd" w="9360">
            <a:solidFill>
              <a:srgbClr val="999999"/>
            </a:solidFill>
            <a:custDash>
              <a:ds d="600000" sp="500000"/>
            </a:custDash>
            <a:round/>
          </a:ln>
        </p:spPr>
        <p:style>
          <a:lnRef idx="0"/>
          <a:fillRef idx="0"/>
          <a:effectRef idx="0"/>
          <a:fontRef idx="minor"/>
        </p:style>
        <p:txBody>
          <a:bodyPr lIns="90000" rIns="90000" tIns="91440" bIns="91440" anchor="ctr"/>
          <a:p>
            <a:pPr algn="ctr">
              <a:lnSpc>
                <a:spcPct val="115000"/>
              </a:lnSpc>
            </a:pPr>
            <a:r>
              <a:rPr b="1" lang="fr-FR" sz="1000" spc="-1" strike="noStrike">
                <a:solidFill>
                  <a:srgbClr val="695d46"/>
                </a:solidFill>
                <a:latin typeface="Open Sans"/>
                <a:ea typeface="Open Sans"/>
              </a:rPr>
              <a:t>Dataframe Spark final</a:t>
            </a:r>
            <a:endParaRPr b="0" lang="fr-FR" sz="1000" spc="-1" strike="noStrike">
              <a:latin typeface="Arial"/>
            </a:endParaRPr>
          </a:p>
        </p:txBody>
      </p:sp>
      <p:sp>
        <p:nvSpPr>
          <p:cNvPr id="218" name="CustomShape 13"/>
          <p:cNvSpPr/>
          <p:nvPr/>
        </p:nvSpPr>
        <p:spPr>
          <a:xfrm>
            <a:off x="4700520" y="3537360"/>
            <a:ext cx="1686240" cy="986400"/>
          </a:xfrm>
          <a:prstGeom prst="rect">
            <a:avLst/>
          </a:prstGeom>
          <a:noFill/>
          <a:ln w="9360">
            <a:solidFill>
              <a:srgbClr val="b7b7b7"/>
            </a:solidFill>
            <a:round/>
          </a:ln>
        </p:spPr>
        <p:style>
          <a:lnRef idx="0"/>
          <a:fillRef idx="0"/>
          <a:effectRef idx="0"/>
          <a:fontRef idx="minor"/>
        </p:style>
        <p:txBody>
          <a:bodyPr lIns="90000" rIns="90000" tIns="91440" bIns="91440"/>
          <a:p>
            <a:pPr>
              <a:lnSpc>
                <a:spcPct val="115000"/>
              </a:lnSpc>
            </a:pPr>
            <a:r>
              <a:rPr b="0" lang="fr-FR" sz="1000" spc="-1" strike="noStrike">
                <a:solidFill>
                  <a:srgbClr val="695d46"/>
                </a:solidFill>
                <a:latin typeface="Open Sans"/>
                <a:ea typeface="Open Sans"/>
              </a:rPr>
              <a:t>GlobalEventID</a:t>
            </a:r>
            <a:endParaRPr b="0" lang="fr-FR" sz="1000" spc="-1" strike="noStrike">
              <a:latin typeface="Arial"/>
            </a:endParaRPr>
          </a:p>
          <a:p>
            <a:pPr>
              <a:lnSpc>
                <a:spcPct val="115000"/>
              </a:lnSpc>
            </a:pPr>
            <a:r>
              <a:rPr b="0" lang="fr-FR" sz="1000" spc="-1" strike="noStrike">
                <a:solidFill>
                  <a:srgbClr val="695d46"/>
                </a:solidFill>
                <a:latin typeface="Open Sans"/>
                <a:ea typeface="Open Sans"/>
              </a:rPr>
              <a:t>Action_GeoCountryCode</a:t>
            </a:r>
            <a:endParaRPr b="0" lang="fr-FR" sz="1000" spc="-1" strike="noStrike">
              <a:latin typeface="Arial"/>
            </a:endParaRPr>
          </a:p>
          <a:p>
            <a:pPr>
              <a:lnSpc>
                <a:spcPct val="115000"/>
              </a:lnSpc>
            </a:pPr>
            <a:r>
              <a:rPr b="0" lang="fr-FR" sz="1000" spc="-1" strike="noStrike">
                <a:solidFill>
                  <a:srgbClr val="695d46"/>
                </a:solidFill>
                <a:latin typeface="Open Sans"/>
                <a:ea typeface="Open Sans"/>
              </a:rPr>
              <a:t>NbArticles</a:t>
            </a:r>
            <a:endParaRPr b="0" lang="fr-FR" sz="1000" spc="-1" strike="noStrike">
              <a:latin typeface="Arial"/>
            </a:endParaRPr>
          </a:p>
          <a:p>
            <a:pPr>
              <a:lnSpc>
                <a:spcPct val="115000"/>
              </a:lnSpc>
            </a:pPr>
            <a:r>
              <a:rPr b="0" lang="fr-FR" sz="1000" spc="-1" strike="noStrike">
                <a:solidFill>
                  <a:srgbClr val="695d46"/>
                </a:solidFill>
                <a:latin typeface="Open Sans"/>
                <a:ea typeface="Open Sans"/>
              </a:rPr>
              <a:t>Day / Monthyear / Year</a:t>
            </a:r>
            <a:endParaRPr b="0" lang="fr-FR" sz="1000" spc="-1" strike="noStrike">
              <a:latin typeface="Arial"/>
            </a:endParaRPr>
          </a:p>
          <a:p>
            <a:pPr>
              <a:lnSpc>
                <a:spcPct val="115000"/>
              </a:lnSpc>
            </a:pPr>
            <a:endParaRPr b="0" lang="fr-FR" sz="1000" spc="-1" strike="noStrike">
              <a:latin typeface="Arial"/>
            </a:endParaRPr>
          </a:p>
        </p:txBody>
      </p:sp>
      <p:sp>
        <p:nvSpPr>
          <p:cNvPr id="219" name="CustomShape 14"/>
          <p:cNvSpPr/>
          <p:nvPr/>
        </p:nvSpPr>
        <p:spPr>
          <a:xfrm rot="5400000">
            <a:off x="4187880" y="3926160"/>
            <a:ext cx="650880" cy="211320"/>
          </a:xfrm>
          <a:prstGeom prst="triangle">
            <a:avLst>
              <a:gd name="adj" fmla="val 49634"/>
            </a:avLst>
          </a:prstGeom>
          <a:solidFill>
            <a:schemeClr val="accent3"/>
          </a:solidFill>
          <a:ln>
            <a:noFill/>
          </a:ln>
        </p:spPr>
        <p:style>
          <a:lnRef idx="0"/>
          <a:fillRef idx="0"/>
          <a:effectRef idx="0"/>
          <a:fontRef idx="minor"/>
        </p:style>
      </p:sp>
      <p:sp>
        <p:nvSpPr>
          <p:cNvPr id="220" name="CustomShape 15"/>
          <p:cNvSpPr/>
          <p:nvPr/>
        </p:nvSpPr>
        <p:spPr>
          <a:xfrm rot="5400000">
            <a:off x="6249600" y="3926160"/>
            <a:ext cx="650880" cy="211320"/>
          </a:xfrm>
          <a:prstGeom prst="triangle">
            <a:avLst>
              <a:gd name="adj" fmla="val 49634"/>
            </a:avLst>
          </a:prstGeom>
          <a:solidFill>
            <a:schemeClr val="accent3"/>
          </a:solidFill>
          <a:ln>
            <a:noFill/>
          </a:ln>
        </p:spPr>
        <p:style>
          <a:lnRef idx="0"/>
          <a:fillRef idx="0"/>
          <a:effectRef idx="0"/>
          <a:fontRef idx="minor"/>
        </p:style>
      </p:sp>
      <p:pic>
        <p:nvPicPr>
          <p:cNvPr id="221" name="Google Shape;191;p20" descr=""/>
          <p:cNvPicPr/>
          <p:nvPr/>
        </p:nvPicPr>
        <p:blipFill>
          <a:blip r:embed="rId1"/>
          <a:stretch/>
        </p:blipFill>
        <p:spPr>
          <a:xfrm>
            <a:off x="7160400" y="3630600"/>
            <a:ext cx="1198800" cy="803160"/>
          </a:xfrm>
          <a:prstGeom prst="rect">
            <a:avLst/>
          </a:prstGeom>
          <a:ln>
            <a:noFill/>
          </a:ln>
        </p:spPr>
      </p:pic>
      <p:sp>
        <p:nvSpPr>
          <p:cNvPr id="222" name="CustomShape 16"/>
          <p:cNvSpPr/>
          <p:nvPr/>
        </p:nvSpPr>
        <p:spPr>
          <a:xfrm>
            <a:off x="6959520" y="1729440"/>
            <a:ext cx="1600920" cy="442440"/>
          </a:xfrm>
          <a:prstGeom prst="rect">
            <a:avLst/>
          </a:prstGeom>
          <a:noFill/>
          <a:ln cap="rnd" w="9360">
            <a:solidFill>
              <a:srgbClr val="999999"/>
            </a:solidFill>
            <a:custDash>
              <a:ds d="600000" sp="500000"/>
            </a:custDash>
            <a:round/>
          </a:ln>
        </p:spPr>
        <p:style>
          <a:lnRef idx="0"/>
          <a:fillRef idx="0"/>
          <a:effectRef idx="0"/>
          <a:fontRef idx="minor"/>
        </p:style>
        <p:txBody>
          <a:bodyPr lIns="90000" rIns="90000" tIns="91440" bIns="91440" anchor="ctr"/>
          <a:p>
            <a:pPr algn="ctr">
              <a:lnSpc>
                <a:spcPct val="115000"/>
              </a:lnSpc>
            </a:pPr>
            <a:r>
              <a:rPr b="1" lang="fr-FR" sz="1000" spc="-1" strike="noStrike">
                <a:solidFill>
                  <a:srgbClr val="695d46"/>
                </a:solidFill>
                <a:latin typeface="Open Sans"/>
                <a:ea typeface="Open Sans"/>
              </a:rPr>
              <a:t>Stocké en Cassandra</a:t>
            </a:r>
            <a:endParaRPr b="0" lang="fr-FR" sz="1000" spc="-1" strike="noStrike">
              <a:latin typeface="Arial"/>
            </a:endParaRPr>
          </a:p>
          <a:p>
            <a:pPr algn="ctr">
              <a:lnSpc>
                <a:spcPct val="115000"/>
              </a:lnSpc>
            </a:pPr>
            <a:r>
              <a:rPr b="1" lang="fr-FR" sz="1000" spc="-1" strike="noStrike">
                <a:solidFill>
                  <a:srgbClr val="695d46"/>
                </a:solidFill>
                <a:latin typeface="Open Sans"/>
                <a:ea typeface="Open Sans"/>
              </a:rPr>
              <a:t>Interrogé en Spark.sql</a:t>
            </a:r>
            <a:endParaRPr b="0" lang="fr-FR" sz="1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311760" y="826200"/>
            <a:ext cx="8519760" cy="2346840"/>
          </a:xfrm>
          <a:prstGeom prst="rect">
            <a:avLst/>
          </a:prstGeom>
          <a:noFill/>
          <a:ln>
            <a:noFill/>
          </a:ln>
        </p:spPr>
        <p:style>
          <a:lnRef idx="0"/>
          <a:fillRef idx="0"/>
          <a:effectRef idx="0"/>
          <a:fontRef idx="minor"/>
        </p:style>
        <p:txBody>
          <a:bodyPr lIns="90000" rIns="90000" tIns="91440" bIns="91440"/>
          <a:p>
            <a:pPr>
              <a:lnSpc>
                <a:spcPct val="100000"/>
              </a:lnSpc>
            </a:pPr>
            <a:r>
              <a:rPr b="1" lang="fr-FR" sz="1400" spc="-1" strike="noStrike">
                <a:solidFill>
                  <a:srgbClr val="695d46"/>
                </a:solidFill>
                <a:latin typeface="Open Sans"/>
                <a:ea typeface="Open Sans"/>
              </a:rPr>
              <a:t>Pour une source de donnés passée en paramètre, affichez les thèmes, personnes, lieux dont les articles de cette sources parlent ainsi que le nombre d’articles et le ton moyen des articles (pour chaque thème/personne/lieu); permettez une agrégation par jour/mois/année</a:t>
            </a:r>
            <a:br/>
            <a:br/>
            <a:br/>
            <a:endParaRPr b="0" lang="fr-FR" sz="1400" spc="-1" strike="noStrike">
              <a:latin typeface="Arial"/>
            </a:endParaRPr>
          </a:p>
        </p:txBody>
      </p:sp>
      <p:sp>
        <p:nvSpPr>
          <p:cNvPr id="224" name="CustomShape 2"/>
          <p:cNvSpPr/>
          <p:nvPr/>
        </p:nvSpPr>
        <p:spPr>
          <a:xfrm>
            <a:off x="768960" y="2518560"/>
            <a:ext cx="1370160" cy="1649880"/>
          </a:xfrm>
          <a:prstGeom prst="rect">
            <a:avLst/>
          </a:prstGeom>
          <a:solidFill>
            <a:srgbClr val="f3f3f3"/>
          </a:solidFill>
          <a:ln>
            <a:noFill/>
          </a:ln>
        </p:spPr>
        <p:style>
          <a:lnRef idx="0"/>
          <a:fillRef idx="0"/>
          <a:effectRef idx="0"/>
          <a:fontRef idx="minor"/>
        </p:style>
        <p:txBody>
          <a:bodyPr lIns="90000" rIns="90000" tIns="91440" bIns="91440"/>
          <a:p>
            <a:pPr algn="ctr">
              <a:lnSpc>
                <a:spcPct val="115000"/>
              </a:lnSpc>
            </a:pPr>
            <a:r>
              <a:rPr b="1" lang="fr-FR" sz="900" spc="-1" strike="noStrike">
                <a:solidFill>
                  <a:srgbClr val="695d46"/>
                </a:solidFill>
                <a:latin typeface="Open Sans"/>
                <a:ea typeface="Open Sans"/>
              </a:rPr>
              <a:t>GKG </a:t>
            </a:r>
            <a:endParaRPr b="0" lang="fr-FR" sz="900" spc="-1" strike="noStrike">
              <a:latin typeface="Arial"/>
            </a:endParaRPr>
          </a:p>
          <a:p>
            <a:pPr>
              <a:lnSpc>
                <a:spcPct val="115000"/>
              </a:lnSpc>
            </a:pPr>
            <a:endParaRPr b="0" lang="fr-FR" sz="900" spc="-1" strike="noStrike">
              <a:latin typeface="Arial"/>
            </a:endParaRPr>
          </a:p>
          <a:p>
            <a:pPr>
              <a:lnSpc>
                <a:spcPct val="115000"/>
              </a:lnSpc>
            </a:pPr>
            <a:r>
              <a:rPr b="0" lang="fr-FR" sz="900" spc="-1" strike="noStrike">
                <a:solidFill>
                  <a:srgbClr val="695d46"/>
                </a:solidFill>
                <a:latin typeface="Open Sans"/>
                <a:ea typeface="Open Sans"/>
              </a:rPr>
              <a:t>DATE</a:t>
            </a:r>
            <a:endParaRPr b="0" lang="fr-FR" sz="900" spc="-1" strike="noStrike">
              <a:latin typeface="Arial"/>
            </a:endParaRPr>
          </a:p>
          <a:p>
            <a:pPr>
              <a:lnSpc>
                <a:spcPct val="115000"/>
              </a:lnSpc>
            </a:pPr>
            <a:r>
              <a:rPr b="0" lang="fr-FR" sz="900" spc="-1" strike="noStrike">
                <a:solidFill>
                  <a:srgbClr val="695d46"/>
                </a:solidFill>
                <a:latin typeface="Open Sans"/>
                <a:ea typeface="Open Sans"/>
              </a:rPr>
              <a:t>GKGRECORDID</a:t>
            </a:r>
            <a:endParaRPr b="0" lang="fr-FR" sz="900" spc="-1" strike="noStrike">
              <a:latin typeface="Arial"/>
            </a:endParaRPr>
          </a:p>
          <a:p>
            <a:pPr>
              <a:lnSpc>
                <a:spcPct val="115000"/>
              </a:lnSpc>
            </a:pPr>
            <a:r>
              <a:rPr b="0" lang="fr-FR" sz="900" spc="-1" strike="noStrike">
                <a:solidFill>
                  <a:srgbClr val="695d46"/>
                </a:solidFill>
                <a:latin typeface="Open Sans"/>
                <a:ea typeface="Open Sans"/>
              </a:rPr>
              <a:t>SourceCommonName</a:t>
            </a:r>
            <a:endParaRPr b="0" lang="fr-FR" sz="900" spc="-1" strike="noStrike">
              <a:latin typeface="Arial"/>
            </a:endParaRPr>
          </a:p>
          <a:p>
            <a:pPr>
              <a:lnSpc>
                <a:spcPct val="115000"/>
              </a:lnSpc>
            </a:pPr>
            <a:r>
              <a:rPr b="0" lang="fr-FR" sz="900" spc="-1" strike="noStrike">
                <a:solidFill>
                  <a:srgbClr val="695d46"/>
                </a:solidFill>
                <a:latin typeface="Open Sans"/>
                <a:ea typeface="Open Sans"/>
              </a:rPr>
              <a:t>Themes</a:t>
            </a:r>
            <a:endParaRPr b="0" lang="fr-FR" sz="900" spc="-1" strike="noStrike">
              <a:latin typeface="Arial"/>
            </a:endParaRPr>
          </a:p>
          <a:p>
            <a:pPr>
              <a:lnSpc>
                <a:spcPct val="115000"/>
              </a:lnSpc>
            </a:pPr>
            <a:r>
              <a:rPr b="0" lang="fr-FR" sz="900" spc="-1" strike="noStrike">
                <a:solidFill>
                  <a:srgbClr val="695d46"/>
                </a:solidFill>
                <a:latin typeface="Open Sans"/>
                <a:ea typeface="Open Sans"/>
              </a:rPr>
              <a:t>Locations</a:t>
            </a:r>
            <a:endParaRPr b="0" lang="fr-FR" sz="900" spc="-1" strike="noStrike">
              <a:latin typeface="Arial"/>
            </a:endParaRPr>
          </a:p>
          <a:p>
            <a:pPr>
              <a:lnSpc>
                <a:spcPct val="115000"/>
              </a:lnSpc>
            </a:pPr>
            <a:r>
              <a:rPr b="0" lang="fr-FR" sz="900" spc="-1" strike="noStrike">
                <a:solidFill>
                  <a:srgbClr val="695d46"/>
                </a:solidFill>
                <a:latin typeface="Open Sans"/>
                <a:ea typeface="Open Sans"/>
              </a:rPr>
              <a:t>Persons </a:t>
            </a:r>
            <a:endParaRPr b="0" lang="fr-FR" sz="900" spc="-1" strike="noStrike">
              <a:latin typeface="Arial"/>
            </a:endParaRPr>
          </a:p>
          <a:p>
            <a:pPr>
              <a:lnSpc>
                <a:spcPct val="115000"/>
              </a:lnSpc>
            </a:pPr>
            <a:r>
              <a:rPr b="0" lang="fr-FR" sz="900" spc="-1" strike="noStrike">
                <a:solidFill>
                  <a:srgbClr val="695d46"/>
                </a:solidFill>
                <a:latin typeface="Open Sans"/>
                <a:ea typeface="Open Sans"/>
              </a:rPr>
              <a:t>V2Tone</a:t>
            </a:r>
            <a:endParaRPr b="0" lang="fr-FR" sz="900" spc="-1" strike="noStrike">
              <a:latin typeface="Arial"/>
            </a:endParaRPr>
          </a:p>
        </p:txBody>
      </p:sp>
      <p:sp>
        <p:nvSpPr>
          <p:cNvPr id="225" name="CustomShape 3"/>
          <p:cNvSpPr/>
          <p:nvPr/>
        </p:nvSpPr>
        <p:spPr>
          <a:xfrm rot="5400000">
            <a:off x="1727640" y="3177720"/>
            <a:ext cx="1312200" cy="331560"/>
          </a:xfrm>
          <a:prstGeom prst="triangle">
            <a:avLst>
              <a:gd name="adj" fmla="val 50000"/>
            </a:avLst>
          </a:prstGeom>
          <a:solidFill>
            <a:schemeClr val="accent3"/>
          </a:solidFill>
          <a:ln>
            <a:noFill/>
          </a:ln>
        </p:spPr>
        <p:style>
          <a:lnRef idx="0"/>
          <a:fillRef idx="0"/>
          <a:effectRef idx="0"/>
          <a:fontRef idx="minor"/>
        </p:style>
      </p:sp>
      <p:sp>
        <p:nvSpPr>
          <p:cNvPr id="226" name="CustomShape 4"/>
          <p:cNvSpPr/>
          <p:nvPr/>
        </p:nvSpPr>
        <p:spPr>
          <a:xfrm>
            <a:off x="2624760" y="1746000"/>
            <a:ext cx="1600920" cy="3195360"/>
          </a:xfrm>
          <a:prstGeom prst="rect">
            <a:avLst/>
          </a:prstGeom>
          <a:noFill/>
          <a:ln w="9360">
            <a:solidFill>
              <a:srgbClr val="b7b7b7"/>
            </a:solidFill>
            <a:round/>
          </a:ln>
        </p:spPr>
        <p:style>
          <a:lnRef idx="0"/>
          <a:fillRef idx="0"/>
          <a:effectRef idx="0"/>
          <a:fontRef idx="minor"/>
        </p:style>
        <p:txBody>
          <a:bodyPr lIns="90000" rIns="90000" tIns="91440" bIns="91440"/>
          <a:p>
            <a:pPr>
              <a:lnSpc>
                <a:spcPct val="115000"/>
              </a:lnSpc>
            </a:pPr>
            <a:r>
              <a:rPr b="1" lang="fr-FR" sz="900" spc="-1" strike="noStrike">
                <a:solidFill>
                  <a:srgbClr val="695d46"/>
                </a:solidFill>
                <a:latin typeface="Open Sans"/>
                <a:ea typeface="Open Sans"/>
              </a:rPr>
              <a:t>Champs Themes, Locations et Persons concaténés séparés par un “;” : </a:t>
            </a:r>
            <a:endParaRPr b="0" lang="fr-FR" sz="900" spc="-1" strike="noStrike">
              <a:latin typeface="Arial"/>
            </a:endParaRPr>
          </a:p>
          <a:p>
            <a:pPr>
              <a:lnSpc>
                <a:spcPct val="115000"/>
              </a:lnSpc>
            </a:pPr>
            <a:endParaRPr b="0" lang="fr-FR" sz="900" spc="-1" strike="noStrike">
              <a:latin typeface="Arial"/>
            </a:endParaRPr>
          </a:p>
          <a:p>
            <a:pPr>
              <a:lnSpc>
                <a:spcPct val="115000"/>
              </a:lnSpc>
            </a:pPr>
            <a:r>
              <a:rPr b="0" lang="fr-FR" sz="900" spc="-1" strike="noStrike">
                <a:solidFill>
                  <a:srgbClr val="695d46"/>
                </a:solidFill>
                <a:latin typeface="Open Sans"/>
                <a:ea typeface="Open Sans"/>
              </a:rPr>
              <a:t>1/ Création de 3 DF dédiés au retraitement des thème/personnes/lieu</a:t>
            </a:r>
            <a:endParaRPr b="0" lang="fr-FR" sz="900" spc="-1" strike="noStrike">
              <a:latin typeface="Arial"/>
            </a:endParaRPr>
          </a:p>
          <a:p>
            <a:pPr>
              <a:lnSpc>
                <a:spcPct val="115000"/>
              </a:lnSpc>
            </a:pPr>
            <a:endParaRPr b="0" lang="fr-FR" sz="900" spc="-1" strike="noStrike">
              <a:latin typeface="Arial"/>
            </a:endParaRPr>
          </a:p>
          <a:p>
            <a:pPr>
              <a:lnSpc>
                <a:spcPct val="115000"/>
              </a:lnSpc>
            </a:pPr>
            <a:r>
              <a:rPr b="0" lang="fr-FR" sz="900" spc="-1" strike="noStrike">
                <a:solidFill>
                  <a:srgbClr val="695d46"/>
                </a:solidFill>
                <a:latin typeface="Open Sans"/>
                <a:ea typeface="Open Sans"/>
              </a:rPr>
              <a:t>2/ Explosion des champs thèmes/lieux/personnes pour créer une ligne unique par enregistrement par thème/lieu/personne</a:t>
            </a:r>
            <a:endParaRPr b="0" lang="fr-FR" sz="900" spc="-1" strike="noStrike">
              <a:latin typeface="Arial"/>
            </a:endParaRPr>
          </a:p>
          <a:p>
            <a:pPr>
              <a:lnSpc>
                <a:spcPct val="115000"/>
              </a:lnSpc>
            </a:pPr>
            <a:endParaRPr b="0" lang="fr-FR" sz="900" spc="-1" strike="noStrike">
              <a:latin typeface="Arial"/>
            </a:endParaRPr>
          </a:p>
          <a:p>
            <a:pPr>
              <a:lnSpc>
                <a:spcPct val="115000"/>
              </a:lnSpc>
            </a:pPr>
            <a:r>
              <a:rPr b="0" lang="fr-FR" sz="900" spc="-1" strike="noStrike">
                <a:solidFill>
                  <a:srgbClr val="695d46"/>
                </a:solidFill>
                <a:latin typeface="Open Sans"/>
                <a:ea typeface="Open Sans"/>
              </a:rPr>
              <a:t>3/ Agrégation par champ pour obtenir le nombre d’article et le ton moyen </a:t>
            </a:r>
            <a:endParaRPr b="0" lang="fr-FR" sz="900" spc="-1" strike="noStrike">
              <a:latin typeface="Arial"/>
            </a:endParaRPr>
          </a:p>
        </p:txBody>
      </p:sp>
      <p:sp>
        <p:nvSpPr>
          <p:cNvPr id="227" name="CustomShape 5"/>
          <p:cNvSpPr/>
          <p:nvPr/>
        </p:nvSpPr>
        <p:spPr>
          <a:xfrm>
            <a:off x="311760" y="142200"/>
            <a:ext cx="8519760" cy="706680"/>
          </a:xfrm>
          <a:prstGeom prst="rect">
            <a:avLst/>
          </a:prstGeom>
          <a:noFill/>
          <a:ln>
            <a:noFill/>
          </a:ln>
        </p:spPr>
        <p:style>
          <a:lnRef idx="0"/>
          <a:fillRef idx="0"/>
          <a:effectRef idx="0"/>
          <a:fontRef idx="minor"/>
        </p:style>
        <p:txBody>
          <a:bodyPr lIns="90000" rIns="90000" tIns="91440" bIns="91440"/>
          <a:p>
            <a:pPr>
              <a:lnSpc>
                <a:spcPct val="100000"/>
              </a:lnSpc>
            </a:pPr>
            <a:r>
              <a:rPr b="1" lang="fr-FR" sz="3600" spc="-1" strike="noStrike">
                <a:solidFill>
                  <a:srgbClr val="ef6c00"/>
                </a:solidFill>
                <a:latin typeface="PT Sans Narrow"/>
                <a:ea typeface="PT Sans Narrow"/>
              </a:rPr>
              <a:t>Requête 3</a:t>
            </a:r>
            <a:endParaRPr b="0" lang="fr-FR" sz="3600" spc="-1" strike="noStrike">
              <a:latin typeface="Arial"/>
            </a:endParaRPr>
          </a:p>
        </p:txBody>
      </p:sp>
      <p:sp>
        <p:nvSpPr>
          <p:cNvPr id="228" name="CustomShape 6"/>
          <p:cNvSpPr/>
          <p:nvPr/>
        </p:nvSpPr>
        <p:spPr>
          <a:xfrm rot="5400000">
            <a:off x="3812760" y="3177720"/>
            <a:ext cx="1312200" cy="331560"/>
          </a:xfrm>
          <a:prstGeom prst="triangle">
            <a:avLst>
              <a:gd name="adj" fmla="val 50000"/>
            </a:avLst>
          </a:prstGeom>
          <a:solidFill>
            <a:schemeClr val="accent3"/>
          </a:solidFill>
          <a:ln>
            <a:noFill/>
          </a:ln>
        </p:spPr>
        <p:style>
          <a:lnRef idx="0"/>
          <a:fillRef idx="0"/>
          <a:effectRef idx="0"/>
          <a:fontRef idx="minor"/>
        </p:style>
      </p:sp>
      <p:sp>
        <p:nvSpPr>
          <p:cNvPr id="229" name="CustomShape 7"/>
          <p:cNvSpPr/>
          <p:nvPr/>
        </p:nvSpPr>
        <p:spPr>
          <a:xfrm>
            <a:off x="4683600" y="2602800"/>
            <a:ext cx="1657080" cy="1481040"/>
          </a:xfrm>
          <a:prstGeom prst="rect">
            <a:avLst/>
          </a:prstGeom>
          <a:solidFill>
            <a:srgbClr val="f3f3f3"/>
          </a:solidFill>
          <a:ln>
            <a:noFill/>
          </a:ln>
        </p:spPr>
        <p:style>
          <a:lnRef idx="0"/>
          <a:fillRef idx="0"/>
          <a:effectRef idx="0"/>
          <a:fontRef idx="minor"/>
        </p:style>
        <p:txBody>
          <a:bodyPr lIns="90000" rIns="90000" tIns="91440" bIns="91440"/>
          <a:p>
            <a:pPr>
              <a:lnSpc>
                <a:spcPct val="115000"/>
              </a:lnSpc>
            </a:pPr>
            <a:r>
              <a:rPr b="1" lang="fr-FR" sz="900" spc="-1" strike="noStrike">
                <a:solidFill>
                  <a:srgbClr val="695d46"/>
                </a:solidFill>
                <a:latin typeface="Open Sans"/>
                <a:ea typeface="Open Sans"/>
              </a:rPr>
              <a:t>TABLE THEME/ PERSONNES/LIEUX :</a:t>
            </a:r>
            <a:endParaRPr b="0" lang="fr-FR" sz="900" spc="-1" strike="noStrike">
              <a:latin typeface="Arial"/>
            </a:endParaRPr>
          </a:p>
          <a:p>
            <a:pPr>
              <a:lnSpc>
                <a:spcPct val="115000"/>
              </a:lnSpc>
            </a:pPr>
            <a:endParaRPr b="0" lang="fr-FR" sz="900" spc="-1" strike="noStrike">
              <a:latin typeface="Arial"/>
            </a:endParaRPr>
          </a:p>
          <a:p>
            <a:pPr>
              <a:lnSpc>
                <a:spcPct val="115000"/>
              </a:lnSpc>
            </a:pPr>
            <a:r>
              <a:rPr b="0" lang="fr-FR" sz="900" spc="-1" strike="noStrike">
                <a:solidFill>
                  <a:srgbClr val="695d46"/>
                </a:solidFill>
                <a:latin typeface="Open Sans"/>
                <a:ea typeface="Open Sans"/>
              </a:rPr>
              <a:t>date</a:t>
            </a:r>
            <a:endParaRPr b="0" lang="fr-FR" sz="900" spc="-1" strike="noStrike">
              <a:latin typeface="Arial"/>
            </a:endParaRPr>
          </a:p>
          <a:p>
            <a:pPr>
              <a:lnSpc>
                <a:spcPct val="115000"/>
              </a:lnSpc>
            </a:pPr>
            <a:r>
              <a:rPr b="0" lang="fr-FR" sz="900" spc="-1" strike="noStrike">
                <a:solidFill>
                  <a:srgbClr val="695d46"/>
                </a:solidFill>
                <a:latin typeface="Open Sans"/>
                <a:ea typeface="Open Sans"/>
              </a:rPr>
              <a:t>src_name</a:t>
            </a:r>
            <a:endParaRPr b="0" lang="fr-FR" sz="900" spc="-1" strike="noStrike">
              <a:latin typeface="Arial"/>
            </a:endParaRPr>
          </a:p>
          <a:p>
            <a:pPr>
              <a:lnSpc>
                <a:spcPct val="115000"/>
              </a:lnSpc>
            </a:pPr>
            <a:r>
              <a:rPr b="0" lang="fr-FR" sz="900" spc="-1" strike="noStrike">
                <a:solidFill>
                  <a:srgbClr val="695d46"/>
                </a:solidFill>
                <a:latin typeface="Open Sans"/>
                <a:ea typeface="Open Sans"/>
              </a:rPr>
              <a:t>persons/themes/locations</a:t>
            </a:r>
            <a:endParaRPr b="0" lang="fr-FR" sz="900" spc="-1" strike="noStrike">
              <a:latin typeface="Arial"/>
            </a:endParaRPr>
          </a:p>
          <a:p>
            <a:pPr>
              <a:lnSpc>
                <a:spcPct val="115000"/>
              </a:lnSpc>
            </a:pPr>
            <a:r>
              <a:rPr b="0" lang="fr-FR" sz="900" spc="-1" strike="noStrike">
                <a:solidFill>
                  <a:srgbClr val="695d46"/>
                </a:solidFill>
                <a:latin typeface="Open Sans"/>
                <a:ea typeface="Open Sans"/>
              </a:rPr>
              <a:t>nombre_articles</a:t>
            </a:r>
            <a:endParaRPr b="0" lang="fr-FR" sz="900" spc="-1" strike="noStrike">
              <a:latin typeface="Arial"/>
            </a:endParaRPr>
          </a:p>
          <a:p>
            <a:pPr>
              <a:lnSpc>
                <a:spcPct val="115000"/>
              </a:lnSpc>
            </a:pPr>
            <a:r>
              <a:rPr b="0" lang="fr-FR" sz="900" spc="-1" strike="noStrike">
                <a:solidFill>
                  <a:srgbClr val="695d46"/>
                </a:solidFill>
                <a:latin typeface="Open Sans"/>
                <a:ea typeface="Open Sans"/>
              </a:rPr>
              <a:t>avg_tone</a:t>
            </a:r>
            <a:endParaRPr b="0" lang="fr-FR" sz="900" spc="-1" strike="noStrike">
              <a:latin typeface="Arial"/>
            </a:endParaRPr>
          </a:p>
        </p:txBody>
      </p:sp>
      <p:sp>
        <p:nvSpPr>
          <p:cNvPr id="230" name="CustomShape 8"/>
          <p:cNvSpPr/>
          <p:nvPr/>
        </p:nvSpPr>
        <p:spPr>
          <a:xfrm>
            <a:off x="768960" y="1965600"/>
            <a:ext cx="1370160" cy="442440"/>
          </a:xfrm>
          <a:prstGeom prst="rect">
            <a:avLst/>
          </a:prstGeom>
          <a:noFill/>
          <a:ln cap="rnd" w="9360">
            <a:solidFill>
              <a:srgbClr val="999999"/>
            </a:solidFill>
            <a:custDash>
              <a:ds d="600000" sp="500000"/>
            </a:custDash>
            <a:round/>
          </a:ln>
        </p:spPr>
        <p:style>
          <a:lnRef idx="0"/>
          <a:fillRef idx="0"/>
          <a:effectRef idx="0"/>
          <a:fontRef idx="minor"/>
        </p:style>
        <p:txBody>
          <a:bodyPr lIns="90000" rIns="90000" tIns="91440" bIns="91440" anchor="ctr"/>
          <a:p>
            <a:pPr algn="ctr">
              <a:lnSpc>
                <a:spcPct val="115000"/>
              </a:lnSpc>
            </a:pPr>
            <a:r>
              <a:rPr b="1" lang="fr-FR" sz="1000" spc="-1" strike="noStrike">
                <a:solidFill>
                  <a:srgbClr val="695d46"/>
                </a:solidFill>
                <a:latin typeface="Open Sans"/>
                <a:ea typeface="Open Sans"/>
              </a:rPr>
              <a:t>Champs utilisés</a:t>
            </a:r>
            <a:endParaRPr b="0" lang="fr-FR" sz="1000" spc="-1" strike="noStrike">
              <a:latin typeface="Arial"/>
            </a:endParaRPr>
          </a:p>
        </p:txBody>
      </p:sp>
      <p:sp>
        <p:nvSpPr>
          <p:cNvPr id="231" name="CustomShape 9"/>
          <p:cNvSpPr/>
          <p:nvPr/>
        </p:nvSpPr>
        <p:spPr>
          <a:xfrm>
            <a:off x="4711680" y="1965600"/>
            <a:ext cx="1600920" cy="442440"/>
          </a:xfrm>
          <a:prstGeom prst="rect">
            <a:avLst/>
          </a:prstGeom>
          <a:noFill/>
          <a:ln cap="rnd" w="9360">
            <a:solidFill>
              <a:srgbClr val="999999"/>
            </a:solidFill>
            <a:custDash>
              <a:ds d="600000" sp="500000"/>
            </a:custDash>
            <a:round/>
          </a:ln>
        </p:spPr>
        <p:style>
          <a:lnRef idx="0"/>
          <a:fillRef idx="0"/>
          <a:effectRef idx="0"/>
          <a:fontRef idx="minor"/>
        </p:style>
        <p:txBody>
          <a:bodyPr lIns="90000" rIns="90000" tIns="91440" bIns="91440" anchor="ctr"/>
          <a:p>
            <a:pPr algn="ctr">
              <a:lnSpc>
                <a:spcPct val="115000"/>
              </a:lnSpc>
            </a:pPr>
            <a:r>
              <a:rPr b="1" lang="fr-FR" sz="1000" spc="-1" strike="noStrike">
                <a:solidFill>
                  <a:srgbClr val="695d46"/>
                </a:solidFill>
                <a:latin typeface="Open Sans"/>
                <a:ea typeface="Open Sans"/>
              </a:rPr>
              <a:t>Table pré-processée</a:t>
            </a:r>
            <a:endParaRPr b="0" lang="fr-FR" sz="1000" spc="-1" strike="noStrike">
              <a:latin typeface="Arial"/>
            </a:endParaRPr>
          </a:p>
        </p:txBody>
      </p:sp>
      <p:sp>
        <p:nvSpPr>
          <p:cNvPr id="232" name="CustomShape 10"/>
          <p:cNvSpPr/>
          <p:nvPr/>
        </p:nvSpPr>
        <p:spPr>
          <a:xfrm rot="5400000">
            <a:off x="5913360" y="3177720"/>
            <a:ext cx="1312200" cy="331560"/>
          </a:xfrm>
          <a:prstGeom prst="triangle">
            <a:avLst>
              <a:gd name="adj" fmla="val 50000"/>
            </a:avLst>
          </a:prstGeom>
          <a:solidFill>
            <a:schemeClr val="accent3"/>
          </a:solidFill>
          <a:ln>
            <a:noFill/>
          </a:ln>
        </p:spPr>
        <p:style>
          <a:lnRef idx="0"/>
          <a:fillRef idx="0"/>
          <a:effectRef idx="0"/>
          <a:fontRef idx="minor"/>
        </p:style>
      </p:sp>
      <p:pic>
        <p:nvPicPr>
          <p:cNvPr id="233" name="Google Shape;207;p21" descr=""/>
          <p:cNvPicPr/>
          <p:nvPr/>
        </p:nvPicPr>
        <p:blipFill>
          <a:blip r:embed="rId1"/>
          <a:stretch/>
        </p:blipFill>
        <p:spPr>
          <a:xfrm>
            <a:off x="7050600" y="2744280"/>
            <a:ext cx="1198800" cy="803160"/>
          </a:xfrm>
          <a:prstGeom prst="rect">
            <a:avLst/>
          </a:prstGeom>
          <a:ln>
            <a:noFill/>
          </a:ln>
        </p:spPr>
      </p:pic>
      <p:sp>
        <p:nvSpPr>
          <p:cNvPr id="234" name="CustomShape 11"/>
          <p:cNvSpPr/>
          <p:nvPr/>
        </p:nvSpPr>
        <p:spPr>
          <a:xfrm>
            <a:off x="6849720" y="1965600"/>
            <a:ext cx="1600920" cy="442440"/>
          </a:xfrm>
          <a:prstGeom prst="rect">
            <a:avLst/>
          </a:prstGeom>
          <a:noFill/>
          <a:ln cap="rnd" w="9360">
            <a:solidFill>
              <a:srgbClr val="999999"/>
            </a:solidFill>
            <a:custDash>
              <a:ds d="600000" sp="500000"/>
            </a:custDash>
            <a:round/>
          </a:ln>
        </p:spPr>
        <p:style>
          <a:lnRef idx="0"/>
          <a:fillRef idx="0"/>
          <a:effectRef idx="0"/>
          <a:fontRef idx="minor"/>
        </p:style>
        <p:txBody>
          <a:bodyPr lIns="90000" rIns="90000" tIns="91440" bIns="91440" anchor="ctr"/>
          <a:p>
            <a:pPr algn="ctr">
              <a:lnSpc>
                <a:spcPct val="115000"/>
              </a:lnSpc>
            </a:pPr>
            <a:r>
              <a:rPr b="1" lang="fr-FR" sz="1000" spc="-1" strike="noStrike">
                <a:solidFill>
                  <a:srgbClr val="695d46"/>
                </a:solidFill>
                <a:latin typeface="Open Sans"/>
                <a:ea typeface="Open Sans"/>
              </a:rPr>
              <a:t>Stocké en Cassandra</a:t>
            </a:r>
            <a:endParaRPr b="0" lang="fr-FR" sz="1000" spc="-1" strike="noStrike">
              <a:latin typeface="Arial"/>
            </a:endParaRPr>
          </a:p>
          <a:p>
            <a:pPr algn="ctr">
              <a:lnSpc>
                <a:spcPct val="115000"/>
              </a:lnSpc>
            </a:pPr>
            <a:r>
              <a:rPr b="1" lang="fr-FR" sz="1000" spc="-1" strike="noStrike">
                <a:solidFill>
                  <a:srgbClr val="695d46"/>
                </a:solidFill>
                <a:latin typeface="Open Sans"/>
                <a:ea typeface="Open Sans"/>
              </a:rPr>
              <a:t>Interrogé en Spark.sql</a:t>
            </a:r>
            <a:endParaRPr b="0" lang="fr-FR" sz="1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2020-01-29T16:51:05Z</dcterms:modified>
  <cp:revision>2</cp:revision>
  <dc:subject/>
  <dc:title/>
</cp:coreProperties>
</file>