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6" r:id="rId2"/>
  </p:sldMasterIdLst>
  <p:notesMasterIdLst>
    <p:notesMasterId r:id="rId29"/>
  </p:notesMasterIdLst>
  <p:sldIdLst>
    <p:sldId id="256" r:id="rId3"/>
    <p:sldId id="257" r:id="rId4"/>
    <p:sldId id="260" r:id="rId5"/>
    <p:sldId id="261" r:id="rId6"/>
    <p:sldId id="262" r:id="rId7"/>
    <p:sldId id="263" r:id="rId8"/>
    <p:sldId id="264" r:id="rId9"/>
    <p:sldId id="274" r:id="rId10"/>
    <p:sldId id="266" r:id="rId11"/>
    <p:sldId id="267" r:id="rId12"/>
    <p:sldId id="268" r:id="rId13"/>
    <p:sldId id="269" r:id="rId14"/>
    <p:sldId id="291" r:id="rId15"/>
    <p:sldId id="292" r:id="rId16"/>
    <p:sldId id="293" r:id="rId17"/>
    <p:sldId id="272" r:id="rId18"/>
    <p:sldId id="294" r:id="rId19"/>
    <p:sldId id="295" r:id="rId20"/>
    <p:sldId id="296" r:id="rId21"/>
    <p:sldId id="297" r:id="rId22"/>
    <p:sldId id="298" r:id="rId23"/>
    <p:sldId id="299" r:id="rId24"/>
    <p:sldId id="300" r:id="rId25"/>
    <p:sldId id="301" r:id="rId26"/>
    <p:sldId id="273" r:id="rId27"/>
    <p:sldId id="259" r:id="rId28"/>
  </p:sldIdLst>
  <p:sldSz cx="9144000" cy="5143500" type="screen16x9"/>
  <p:notesSz cx="6858000" cy="9144000"/>
  <p:embeddedFontLst>
    <p:embeddedFont>
      <p:font typeface="Constantia" panose="02030602050306030303" pitchFamily="18" charset="0"/>
      <p:regular r:id="rId30"/>
      <p:bold r:id="rId31"/>
      <p:italic r:id="rId32"/>
      <p:boldItalic r:id="rId33"/>
    </p:embeddedFont>
    <p:embeddedFont>
      <p:font typeface="Noto Sans Symbols" pitchFamily="2"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iTgDtdK7J6GfGA72ooCGiXHoY0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34" autoAdjust="0"/>
    <p:restoredTop sz="93932" autoAdjust="0"/>
  </p:normalViewPr>
  <p:slideViewPr>
    <p:cSldViewPr snapToGrid="0">
      <p:cViewPr varScale="1">
        <p:scale>
          <a:sx n="106" d="100"/>
          <a:sy n="106" d="100"/>
        </p:scale>
        <p:origin x="984" y="72"/>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5.fntdata"/><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5317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Need as follows:</a:t>
            </a:r>
            <a:br>
              <a:rPr lang="en-IN" dirty="0"/>
            </a:br>
            <a:r>
              <a:rPr lang="en-IN" dirty="0"/>
              <a:t>1. All Modules of Python should be installed</a:t>
            </a:r>
            <a:br>
              <a:rPr lang="en-IN" dirty="0"/>
            </a:br>
            <a:r>
              <a:rPr lang="en-IN" dirty="0"/>
              <a:t>2. Path of python should be specified</a:t>
            </a:r>
            <a:br>
              <a:rPr lang="en-IN" dirty="0"/>
            </a:br>
            <a:r>
              <a:rPr lang="en-IN" dirty="0"/>
              <a:t>3. OS 10 is required</a:t>
            </a:r>
            <a:br>
              <a:rPr lang="en-IN" dirty="0"/>
            </a:br>
            <a:r>
              <a:rPr lang="en-IN" dirty="0"/>
              <a:t>4. Internet access required</a:t>
            </a: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521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 Python latest module required </a:t>
            </a:r>
            <a:br>
              <a:rPr lang="en-IN" dirty="0"/>
            </a:br>
            <a:r>
              <a:rPr lang="en-IN" dirty="0"/>
              <a:t>b. Internet access required</a:t>
            </a:r>
            <a:br>
              <a:rPr lang="en-IN" dirty="0"/>
            </a:b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1541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8893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F8A35F08-3DCD-1E30-BE19-51AAFD642B71}"/>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C5AC27AD-2BF1-A1AE-0C7F-0FF0B6DF775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FCE5DB4A-4E1E-77BC-14DF-F05F2D4FAD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7071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19C7A4D1-A2D9-AF90-5AF8-2430C5D28A77}"/>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B30C4222-8068-69E0-2DA1-07290C2113D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B7454BDD-F3CF-E753-761E-D7578CEC8F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8952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61AA068C-05CC-8064-F4CB-46AB83193575}"/>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1323FD4C-C7B8-FFDC-EF37-D86847A5060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A14E3F8A-25F4-1D76-8D4B-C12A07A5BE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0837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612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4459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4773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478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451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82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6711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1868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330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5"/>
        <p:cNvGrpSpPr/>
        <p:nvPr/>
      </p:nvGrpSpPr>
      <p:grpSpPr>
        <a:xfrm>
          <a:off x="0" y="0"/>
          <a:ext cx="0" cy="0"/>
          <a:chOff x="0" y="0"/>
          <a:chExt cx="0" cy="0"/>
        </a:xfrm>
      </p:grpSpPr>
      <p:sp>
        <p:nvSpPr>
          <p:cNvPr id="76" name="Google Shape;76;p15"/>
          <p:cNvSpPr/>
          <p:nvPr/>
        </p:nvSpPr>
        <p:spPr>
          <a:xfrm rot="-10380000" flipH="1">
            <a:off x="3165753" y="831058"/>
            <a:ext cx="5257800" cy="30861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7" name="Google Shape;77;p15"/>
          <p:cNvSpPr/>
          <p:nvPr/>
        </p:nvSpPr>
        <p:spPr>
          <a:xfrm rot="-10380000" flipH="1">
            <a:off x="8004134" y="4019827"/>
            <a:ext cx="155448" cy="116586"/>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8" name="Google Shape;78;p15"/>
          <p:cNvSpPr txBox="1">
            <a:spLocks noGrp="1"/>
          </p:cNvSpPr>
          <p:nvPr>
            <p:ph type="title"/>
          </p:nvPr>
        </p:nvSpPr>
        <p:spPr>
          <a:xfrm>
            <a:off x="609600" y="882747"/>
            <a:ext cx="2212848" cy="1186966"/>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onstantia"/>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609600" y="2121589"/>
            <a:ext cx="2209800" cy="163449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1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8077200" y="4767263"/>
            <a:ext cx="6096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5"/>
          <p:cNvSpPr>
            <a:spLocks noGrp="1"/>
          </p:cNvSpPr>
          <p:nvPr>
            <p:ph type="pic" idx="2"/>
          </p:nvPr>
        </p:nvSpPr>
        <p:spPr>
          <a:xfrm rot="420000">
            <a:off x="3485793" y="899638"/>
            <a:ext cx="4617720" cy="2948940"/>
          </a:xfrm>
          <a:prstGeom prst="rect">
            <a:avLst/>
          </a:prstGeom>
          <a:solidFill>
            <a:schemeClr val="lt2"/>
          </a:solidFill>
          <a:ln w="9525" cap="rnd" cmpd="sng">
            <a:solidFill>
              <a:srgbClr val="C0C0C0"/>
            </a:solidFill>
            <a:prstDash val="solid"/>
            <a:round/>
            <a:headEnd type="none" w="sm" len="sm"/>
            <a:tailEnd type="none" w="sm" len="sm"/>
          </a:ln>
        </p:spPr>
      </p:sp>
      <p:sp>
        <p:nvSpPr>
          <p:cNvPr id="84" name="Google Shape;84;p15"/>
          <p:cNvSpPr/>
          <p:nvPr/>
        </p:nvSpPr>
        <p:spPr>
          <a:xfrm rot="10800000" flipH="1">
            <a:off x="-9525" y="4362450"/>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F3100">
                  <a:alpha val="44313"/>
                </a:srgbClr>
              </a:gs>
              <a:gs pos="100000">
                <a:srgbClr val="FF6100">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5" name="Google Shape;85;p15"/>
          <p:cNvSpPr/>
          <p:nvPr/>
        </p:nvSpPr>
        <p:spPr>
          <a:xfrm rot="10800000" flipH="1">
            <a:off x="4381500" y="4664869"/>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D55100">
                  <a:alpha val="29411"/>
                </a:srgbClr>
              </a:gs>
              <a:gs pos="80000">
                <a:srgbClr val="B93700">
                  <a:alpha val="44313"/>
                </a:srgbClr>
              </a:gs>
              <a:gs pos="100000">
                <a:srgbClr val="B93700">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6"/>
          <p:cNvSpPr txBox="1">
            <a:spLocks noGrp="1"/>
          </p:cNvSpPr>
          <p:nvPr>
            <p:ph type="body" idx="1"/>
          </p:nvPr>
        </p:nvSpPr>
        <p:spPr>
          <a:xfrm rot="5400000">
            <a:off x="2926080" y="-1017270"/>
            <a:ext cx="329184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9" name="Google Shape;89;p1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rot="5400000">
            <a:off x="5703689" y="1611512"/>
            <a:ext cx="3908822"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rot="5400000">
            <a:off x="1512689" y="-369688"/>
            <a:ext cx="3908822"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5" name="Google Shape;95;p17"/>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7"/>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9"/>
        <p:cNvGrpSpPr/>
        <p:nvPr/>
      </p:nvGrpSpPr>
      <p:grpSpPr>
        <a:xfrm>
          <a:off x="0" y="0"/>
          <a:ext cx="0" cy="0"/>
          <a:chOff x="0" y="0"/>
          <a:chExt cx="0" cy="0"/>
        </a:xfrm>
      </p:grpSpPr>
      <p:sp>
        <p:nvSpPr>
          <p:cNvPr id="260" name="Google Shape;260;p44"/>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4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62" name="Google Shape;262;p4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4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4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5"/>
        <p:cNvGrpSpPr/>
        <p:nvPr/>
      </p:nvGrpSpPr>
      <p:grpSpPr>
        <a:xfrm>
          <a:off x="0" y="0"/>
          <a:ext cx="0" cy="0"/>
          <a:chOff x="0" y="0"/>
          <a:chExt cx="0" cy="0"/>
        </a:xfrm>
      </p:grpSpPr>
      <p:sp>
        <p:nvSpPr>
          <p:cNvPr id="266" name="Google Shape;266;p4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45"/>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8" name="Google Shape;268;p4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4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4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1"/>
        <p:cNvGrpSpPr/>
        <p:nvPr/>
      </p:nvGrpSpPr>
      <p:grpSpPr>
        <a:xfrm>
          <a:off x="0" y="0"/>
          <a:ext cx="0" cy="0"/>
          <a:chOff x="0" y="0"/>
          <a:chExt cx="0" cy="0"/>
        </a:xfrm>
      </p:grpSpPr>
      <p:sp>
        <p:nvSpPr>
          <p:cNvPr id="272" name="Google Shape;272;p46"/>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46"/>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74" name="Google Shape;274;p4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5" name="Google Shape;275;p4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4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7"/>
        <p:cNvGrpSpPr/>
        <p:nvPr/>
      </p:nvGrpSpPr>
      <p:grpSpPr>
        <a:xfrm>
          <a:off x="0" y="0"/>
          <a:ext cx="0" cy="0"/>
          <a:chOff x="0" y="0"/>
          <a:chExt cx="0" cy="0"/>
        </a:xfrm>
      </p:grpSpPr>
      <p:sp>
        <p:nvSpPr>
          <p:cNvPr id="278" name="Google Shape;278;p47"/>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47"/>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0" name="Google Shape;280;p47"/>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1" name="Google Shape;281;p4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4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3" name="Google Shape;283;p4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4"/>
        <p:cNvGrpSpPr/>
        <p:nvPr/>
      </p:nvGrpSpPr>
      <p:grpSpPr>
        <a:xfrm>
          <a:off x="0" y="0"/>
          <a:ext cx="0" cy="0"/>
          <a:chOff x="0" y="0"/>
          <a:chExt cx="0" cy="0"/>
        </a:xfrm>
      </p:grpSpPr>
      <p:sp>
        <p:nvSpPr>
          <p:cNvPr id="285" name="Google Shape;285;p4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48"/>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7" name="Google Shape;287;p48"/>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88" name="Google Shape;288;p48"/>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9" name="Google Shape;289;p48"/>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90" name="Google Shape;290;p4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1" name="Google Shape;291;p4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2" name="Google Shape;292;p4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3"/>
        <p:cNvGrpSpPr/>
        <p:nvPr/>
      </p:nvGrpSpPr>
      <p:grpSpPr>
        <a:xfrm>
          <a:off x="0" y="0"/>
          <a:ext cx="0" cy="0"/>
          <a:chOff x="0" y="0"/>
          <a:chExt cx="0" cy="0"/>
        </a:xfrm>
      </p:grpSpPr>
      <p:sp>
        <p:nvSpPr>
          <p:cNvPr id="294" name="Google Shape;294;p4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5" name="Google Shape;295;p4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6" name="Google Shape;296;p4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7" name="Google Shape;297;p4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8"/>
        <p:cNvGrpSpPr/>
        <p:nvPr/>
      </p:nvGrpSpPr>
      <p:grpSpPr>
        <a:xfrm>
          <a:off x="0" y="0"/>
          <a:ext cx="0" cy="0"/>
          <a:chOff x="0" y="0"/>
          <a:chExt cx="0" cy="0"/>
        </a:xfrm>
      </p:grpSpPr>
      <p:sp>
        <p:nvSpPr>
          <p:cNvPr id="299" name="Google Shape;299;p5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0" name="Google Shape;300;p5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 name="Google Shape;301;p5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p:cSld name="new">
    <p:spTree>
      <p:nvGrpSpPr>
        <p:cNvPr id="1" name="Shape 29"/>
        <p:cNvGrpSpPr/>
        <p:nvPr/>
      </p:nvGrpSpPr>
      <p:grpSpPr>
        <a:xfrm>
          <a:off x="0" y="0"/>
          <a:ext cx="0" cy="0"/>
          <a:chOff x="0" y="0"/>
          <a:chExt cx="0" cy="0"/>
        </a:xfrm>
      </p:grpSpPr>
      <p:sp>
        <p:nvSpPr>
          <p:cNvPr id="30" name="Google Shape;30;p7"/>
          <p:cNvSpPr txBox="1">
            <a:spLocks noGrp="1"/>
          </p:cNvSpPr>
          <p:nvPr>
            <p:ph type="ctrTitle"/>
          </p:nvPr>
        </p:nvSpPr>
        <p:spPr>
          <a:xfrm>
            <a:off x="533400" y="1028700"/>
            <a:ext cx="7851648" cy="13716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FF8349"/>
              </a:buClr>
              <a:buSzPts val="5600"/>
              <a:buFont typeface="Constantia"/>
              <a:buNone/>
              <a:defRPr sz="5600" b="1">
                <a:solidFill>
                  <a:srgbClr val="FF8349"/>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subTitle" idx="1"/>
          </p:nvPr>
        </p:nvSpPr>
        <p:spPr>
          <a:xfrm>
            <a:off x="533400" y="2421402"/>
            <a:ext cx="7854696" cy="131445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dk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51"/>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305" name="Google Shape;305;p51"/>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06" name="Google Shape;306;p5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p5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8" name="Google Shape;308;p5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9"/>
        <p:cNvGrpSpPr/>
        <p:nvPr/>
      </p:nvGrpSpPr>
      <p:grpSpPr>
        <a:xfrm>
          <a:off x="0" y="0"/>
          <a:ext cx="0" cy="0"/>
          <a:chOff x="0" y="0"/>
          <a:chExt cx="0" cy="0"/>
        </a:xfrm>
      </p:grpSpPr>
      <p:sp>
        <p:nvSpPr>
          <p:cNvPr id="310" name="Google Shape;310;p52"/>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1" name="Google Shape;311;p52"/>
          <p:cNvSpPr>
            <a:spLocks noGrp="1"/>
          </p:cNvSpPr>
          <p:nvPr>
            <p:ph type="pic" idx="2"/>
          </p:nvPr>
        </p:nvSpPr>
        <p:spPr>
          <a:xfrm>
            <a:off x="1792288" y="460375"/>
            <a:ext cx="5486400" cy="3086100"/>
          </a:xfrm>
          <a:prstGeom prst="rect">
            <a:avLst/>
          </a:prstGeom>
          <a:noFill/>
          <a:ln>
            <a:noFill/>
          </a:ln>
        </p:spPr>
      </p:sp>
      <p:sp>
        <p:nvSpPr>
          <p:cNvPr id="312" name="Google Shape;312;p52"/>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13" name="Google Shape;313;p5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4" name="Google Shape;314;p5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5" name="Google Shape;315;p5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6"/>
        <p:cNvGrpSpPr/>
        <p:nvPr/>
      </p:nvGrpSpPr>
      <p:grpSpPr>
        <a:xfrm>
          <a:off x="0" y="0"/>
          <a:ext cx="0" cy="0"/>
          <a:chOff x="0" y="0"/>
          <a:chExt cx="0" cy="0"/>
        </a:xfrm>
      </p:grpSpPr>
      <p:sp>
        <p:nvSpPr>
          <p:cNvPr id="317" name="Google Shape;317;p5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53"/>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9" name="Google Shape;319;p5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5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5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2"/>
        <p:cNvGrpSpPr/>
        <p:nvPr/>
      </p:nvGrpSpPr>
      <p:grpSpPr>
        <a:xfrm>
          <a:off x="0" y="0"/>
          <a:ext cx="0" cy="0"/>
          <a:chOff x="0" y="0"/>
          <a:chExt cx="0" cy="0"/>
        </a:xfrm>
      </p:grpSpPr>
      <p:sp>
        <p:nvSpPr>
          <p:cNvPr id="323" name="Google Shape;323;p54"/>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4" name="Google Shape;324;p54"/>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5" name="Google Shape;325;p5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6" name="Google Shape;326;p5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7" name="Google Shape;327;p5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530352" y="987552"/>
            <a:ext cx="7772400" cy="102184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B77EE4"/>
              </a:buClr>
              <a:buSzPts val="5600"/>
              <a:buFont typeface="Constantia"/>
              <a:buNone/>
              <a:defRPr sz="5600" b="1" cap="none">
                <a:solidFill>
                  <a:srgbClr val="B77EE4"/>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530352" y="2028498"/>
            <a:ext cx="7772400" cy="1132284"/>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dk1"/>
                </a:solidFill>
              </a:defRPr>
            </a:lvl1pPr>
            <a:lvl2pPr marL="914400" lvl="1" indent="-228600" algn="l">
              <a:lnSpc>
                <a:spcPct val="100000"/>
              </a:lnSpc>
              <a:spcBef>
                <a:spcPts val="360"/>
              </a:spcBef>
              <a:spcAft>
                <a:spcPts val="0"/>
              </a:spcAft>
              <a:buSzPts val="1530"/>
              <a:buNone/>
              <a:defRPr sz="1800">
                <a:solidFill>
                  <a:srgbClr val="A38CBD"/>
                </a:solidFill>
              </a:defRPr>
            </a:lvl2pPr>
            <a:lvl3pPr marL="1371600" lvl="2" indent="-228600" algn="l">
              <a:lnSpc>
                <a:spcPct val="100000"/>
              </a:lnSpc>
              <a:spcBef>
                <a:spcPts val="320"/>
              </a:spcBef>
              <a:spcAft>
                <a:spcPts val="0"/>
              </a:spcAft>
              <a:buSzPts val="1120"/>
              <a:buNone/>
              <a:defRPr sz="1600">
                <a:solidFill>
                  <a:srgbClr val="A38CBD"/>
                </a:solidFill>
              </a:defRPr>
            </a:lvl3pPr>
            <a:lvl4pPr marL="1828800" lvl="3" indent="-228600" algn="l">
              <a:lnSpc>
                <a:spcPct val="100000"/>
              </a:lnSpc>
              <a:spcBef>
                <a:spcPts val="280"/>
              </a:spcBef>
              <a:spcAft>
                <a:spcPts val="0"/>
              </a:spcAft>
              <a:buSzPts val="910"/>
              <a:buNone/>
              <a:defRPr sz="1400">
                <a:solidFill>
                  <a:srgbClr val="A38CBD"/>
                </a:solidFill>
              </a:defRPr>
            </a:lvl4pPr>
            <a:lvl5pPr marL="2286000" lvl="4" indent="-228600" algn="l">
              <a:lnSpc>
                <a:spcPct val="100000"/>
              </a:lnSpc>
              <a:spcBef>
                <a:spcPts val="280"/>
              </a:spcBef>
              <a:spcAft>
                <a:spcPts val="0"/>
              </a:spcAft>
              <a:buSzPts val="910"/>
              <a:buNone/>
              <a:defRPr sz="1400">
                <a:solidFill>
                  <a:srgbClr val="A38CBD"/>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9"/>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457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6" name="Google Shape;46;p10"/>
          <p:cNvSpPr txBox="1">
            <a:spLocks noGrp="1"/>
          </p:cNvSpPr>
          <p:nvPr>
            <p:ph type="body" idx="2"/>
          </p:nvPr>
        </p:nvSpPr>
        <p:spPr>
          <a:xfrm>
            <a:off x="4648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10"/>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457200" y="1391436"/>
            <a:ext cx="4040188" cy="494514"/>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11"/>
          <p:cNvSpPr txBox="1">
            <a:spLocks noGrp="1"/>
          </p:cNvSpPr>
          <p:nvPr>
            <p:ph type="body" idx="2"/>
          </p:nvPr>
        </p:nvSpPr>
        <p:spPr>
          <a:xfrm>
            <a:off x="4645026" y="1394818"/>
            <a:ext cx="4041775" cy="491132"/>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11"/>
          <p:cNvSpPr txBox="1">
            <a:spLocks noGrp="1"/>
          </p:cNvSpPr>
          <p:nvPr>
            <p:ph type="body" idx="3"/>
          </p:nvPr>
        </p:nvSpPr>
        <p:spPr>
          <a:xfrm>
            <a:off x="457200" y="1885950"/>
            <a:ext cx="4040188"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11"/>
          <p:cNvSpPr txBox="1">
            <a:spLocks noGrp="1"/>
          </p:cNvSpPr>
          <p:nvPr>
            <p:ph type="body" idx="4"/>
          </p:nvPr>
        </p:nvSpPr>
        <p:spPr>
          <a:xfrm>
            <a:off x="4645026" y="1885950"/>
            <a:ext cx="4041775"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11"/>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57200" y="528066"/>
            <a:ext cx="83058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sz="50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85800" y="385764"/>
            <a:ext cx="2743200" cy="871538"/>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onstantia"/>
              <a:buNone/>
              <a:defRPr sz="26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a:off x="685800" y="1257300"/>
            <a:ext cx="2743200" cy="3429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14"/>
          <p:cNvSpPr txBox="1">
            <a:spLocks noGrp="1"/>
          </p:cNvSpPr>
          <p:nvPr>
            <p:ph type="body" idx="2"/>
          </p:nvPr>
        </p:nvSpPr>
        <p:spPr>
          <a:xfrm>
            <a:off x="3575050" y="1257300"/>
            <a:ext cx="5111750" cy="3429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2" name="Google Shape;72;p14"/>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p:nvPr/>
        </p:nvSpPr>
        <p:spPr>
          <a:xfrm>
            <a:off x="-9525" y="-5358"/>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rgbClr val="FF66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1" name="Google Shape;11;p5"/>
          <p:cNvSpPr/>
          <p:nvPr/>
        </p:nvSpPr>
        <p:spPr>
          <a:xfrm>
            <a:off x="4381500" y="-5357"/>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2" name="Google Shape;12;p5"/>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onstantia"/>
              <a:buNone/>
              <a:defRPr sz="5000" b="0" i="0" u="none" strike="noStrike" cap="none">
                <a:solidFill>
                  <a:schemeClr val="dk2"/>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Google Shape;14;p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5" name="Google Shape;15;p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6" name="Google Shape;16;p5"/>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5"/>
          <p:cNvGrpSpPr/>
          <p:nvPr/>
        </p:nvGrpSpPr>
        <p:grpSpPr>
          <a:xfrm>
            <a:off x="-29294" y="-12085"/>
            <a:ext cx="9198255" cy="814700"/>
            <a:chOff x="-29322" y="-1971"/>
            <a:chExt cx="9198255" cy="1086266"/>
          </a:xfrm>
        </p:grpSpPr>
        <p:sp>
          <p:nvSpPr>
            <p:cNvPr id="18" name="Google Shape;18;p5"/>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DF65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9" name="Google Shape;19;p5"/>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
        <p:nvSpPr>
          <p:cNvPr id="20" name="Google Shape;20;p5"/>
          <p:cNvSpPr/>
          <p:nvPr/>
        </p:nvSpPr>
        <p:spPr>
          <a:xfrm>
            <a:off x="0" y="4497169"/>
            <a:ext cx="9144000" cy="646331"/>
          </a:xfrm>
          <a:prstGeom prst="rect">
            <a:avLst/>
          </a:pr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E1A5A"/>
                </a:solidFill>
                <a:latin typeface="Times New Roman"/>
                <a:ea typeface="Times New Roman"/>
                <a:cs typeface="Times New Roman"/>
                <a:sym typeface="Times New Roman"/>
              </a:rPr>
              <a:t>                                  </a:t>
            </a:r>
            <a:r>
              <a:rPr lang="en-US" sz="1000" b="1" i="0" u="none" strike="noStrike" cap="none">
                <a:solidFill>
                  <a:schemeClr val="lt1"/>
                </a:solidFill>
                <a:latin typeface="Times New Roman"/>
                <a:ea typeface="Times New Roman"/>
                <a:cs typeface="Times New Roman"/>
                <a:sym typeface="Times New Roman"/>
              </a:rPr>
              <a:t>Excelssior Education Society’s </a:t>
            </a:r>
            <a:endParaRPr sz="11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Times New Roman"/>
                <a:ea typeface="Times New Roman"/>
                <a:cs typeface="Times New Roman"/>
                <a:sym typeface="Times New Roman"/>
              </a:rPr>
              <a:t>       </a:t>
            </a:r>
            <a:r>
              <a:rPr lang="en-US" sz="1100" b="1" i="0" u="none" strike="noStrike" cap="none">
                <a:solidFill>
                  <a:schemeClr val="lt1"/>
                </a:solidFill>
                <a:latin typeface="Times New Roman"/>
                <a:ea typeface="Times New Roman"/>
                <a:cs typeface="Times New Roman"/>
                <a:sym typeface="Times New Roman"/>
              </a:rPr>
              <a:t>K.C.  COLLEGE  OF  ENGINEERING  &amp;  MANAGEMENT STUDIES &amp; RESEARCH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Times New Roman"/>
                <a:ea typeface="Times New Roman"/>
                <a:cs typeface="Times New Roman"/>
                <a:sym typeface="Times New Roman"/>
              </a:rPr>
              <a:t>                                      (Affiliated to the University of Mumbai)</a:t>
            </a:r>
            <a:endParaRPr sz="1400" b="0" i="0" u="none" strike="noStrike" cap="none">
              <a:solidFill>
                <a:srgbClr val="000000"/>
              </a:solidFill>
              <a:latin typeface="Arial"/>
              <a:ea typeface="Arial"/>
              <a:cs typeface="Arial"/>
              <a:sym typeface="Arial"/>
            </a:endParaRPr>
          </a:p>
        </p:txBody>
      </p:sp>
      <p:sp>
        <p:nvSpPr>
          <p:cNvPr id="21" name="Google Shape;21;p5"/>
          <p:cNvSpPr/>
          <p:nvPr/>
        </p:nvSpPr>
        <p:spPr>
          <a:xfrm>
            <a:off x="6096000" y="4476750"/>
            <a:ext cx="3048000" cy="685800"/>
          </a:xfrm>
          <a:prstGeom prst="triangle">
            <a:avLst>
              <a:gd name="adj" fmla="val 100000"/>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pic>
        <p:nvPicPr>
          <p:cNvPr id="22" name="Google Shape;22;p5" descr="college_logo.jpg"/>
          <p:cNvPicPr preferRelativeResize="0"/>
          <p:nvPr/>
        </p:nvPicPr>
        <p:blipFill rotWithShape="1">
          <a:blip r:embed="rId14">
            <a:alphaModFix/>
          </a:blip>
          <a:srcRect/>
          <a:stretch/>
        </p:blipFill>
        <p:spPr>
          <a:xfrm>
            <a:off x="8216630" y="4400550"/>
            <a:ext cx="927370" cy="838200"/>
          </a:xfrm>
          <a:prstGeom prst="ellipse">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5" name="Google Shape;255;p43"/>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6" name="Google Shape;256;p4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7" name="Google Shape;257;p4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8" name="Google Shape;258;p4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rmaan4477/Hangman"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a:spLocks noGrp="1"/>
          </p:cNvSpPr>
          <p:nvPr>
            <p:ph type="title"/>
          </p:nvPr>
        </p:nvSpPr>
        <p:spPr>
          <a:xfrm>
            <a:off x="428596" y="428610"/>
            <a:ext cx="8229600" cy="1928826"/>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1800"/>
              <a:buFont typeface="Times New Roman"/>
              <a:buNone/>
            </a:pPr>
            <a:r>
              <a:rPr lang="en-US" sz="1800" dirty="0">
                <a:latin typeface="Times New Roman"/>
                <a:ea typeface="Times New Roman"/>
                <a:cs typeface="Times New Roman"/>
                <a:sym typeface="Times New Roman"/>
              </a:rPr>
              <a:t>EXCELSSIOR EDUCATION SOCIETY’S </a:t>
            </a:r>
            <a:br>
              <a:rPr lang="en-US" sz="4400" dirty="0"/>
            </a:br>
            <a:r>
              <a:rPr lang="en-US" sz="2800" dirty="0"/>
              <a:t>K. C. COLLEGE OF ENGINEERING AND MANAGEMENT STUDIES AND RESEARCH</a:t>
            </a:r>
            <a:br>
              <a:rPr lang="en-US" sz="4400" dirty="0"/>
            </a:br>
            <a:r>
              <a:rPr lang="en-US" sz="1600" dirty="0">
                <a:latin typeface="Times New Roman"/>
                <a:ea typeface="Times New Roman"/>
                <a:cs typeface="Times New Roman"/>
                <a:sym typeface="Times New Roman"/>
              </a:rPr>
              <a:t>(Affiliated to the University of Mumbai)</a:t>
            </a:r>
            <a:br>
              <a:rPr lang="en-US" sz="1600" dirty="0">
                <a:latin typeface="Times New Roman"/>
                <a:ea typeface="Times New Roman"/>
                <a:cs typeface="Times New Roman"/>
                <a:sym typeface="Times New Roman"/>
              </a:rPr>
            </a:br>
            <a:r>
              <a:rPr lang="en-US" sz="1600" dirty="0" err="1">
                <a:latin typeface="Times New Roman"/>
                <a:ea typeface="Times New Roman"/>
                <a:cs typeface="Times New Roman"/>
                <a:sym typeface="Times New Roman"/>
              </a:rPr>
              <a:t>Mith</a:t>
            </a:r>
            <a:r>
              <a:rPr lang="en-US" sz="1600" dirty="0">
                <a:latin typeface="Times New Roman"/>
                <a:ea typeface="Times New Roman"/>
                <a:cs typeface="Times New Roman"/>
                <a:sym typeface="Times New Roman"/>
              </a:rPr>
              <a:t> Bunder Road, Near Hume Pipe, Kopri, Thane(E)-400603</a:t>
            </a:r>
            <a:endParaRPr sz="4400" dirty="0">
              <a:latin typeface="Times New Roman"/>
              <a:ea typeface="Times New Roman"/>
              <a:cs typeface="Times New Roman"/>
              <a:sym typeface="Times New Roman"/>
            </a:endParaRPr>
          </a:p>
        </p:txBody>
      </p:sp>
      <p:pic>
        <p:nvPicPr>
          <p:cNvPr id="333" name="Google Shape;333;p1" descr="https://encrypted-tbn0.gstatic.com/images?q=tbn:ANd9GcTcpmXAV9L1EGCOPw5DbK86H0UXEjvRhomPS4wEb3LzgpCrME8sSQ"/>
          <p:cNvPicPr preferRelativeResize="0">
            <a:picLocks noGrp="1"/>
          </p:cNvPicPr>
          <p:nvPr>
            <p:ph type="body" idx="1"/>
          </p:nvPr>
        </p:nvPicPr>
        <p:blipFill rotWithShape="1">
          <a:blip r:embed="rId3">
            <a:alphaModFix/>
          </a:blip>
          <a:srcRect/>
          <a:stretch/>
        </p:blipFill>
        <p:spPr>
          <a:xfrm>
            <a:off x="1142976" y="3677094"/>
            <a:ext cx="1500198" cy="792045"/>
          </a:xfrm>
          <a:prstGeom prst="rect">
            <a:avLst/>
          </a:prstGeom>
          <a:noFill/>
          <a:ln>
            <a:noFill/>
          </a:ln>
        </p:spPr>
      </p:pic>
      <p:pic>
        <p:nvPicPr>
          <p:cNvPr id="334" name="Google Shape;334;p1" descr="http://www.dreamadmission.in/data/colleges/k.c.-college-of-engineering-and-management-studies-and-research-kopri-thane/logo/1439876107K.C.%20College%20of%20Engineering%20and%20Management%20Studies.jpg"/>
          <p:cNvPicPr preferRelativeResize="0"/>
          <p:nvPr/>
        </p:nvPicPr>
        <p:blipFill rotWithShape="1">
          <a:blip r:embed="rId4">
            <a:alphaModFix/>
          </a:blip>
          <a:srcRect/>
          <a:stretch/>
        </p:blipFill>
        <p:spPr>
          <a:xfrm>
            <a:off x="4071933" y="3643320"/>
            <a:ext cx="1192647" cy="843372"/>
          </a:xfrm>
          <a:prstGeom prst="rect">
            <a:avLst/>
          </a:prstGeom>
          <a:noFill/>
          <a:ln>
            <a:noFill/>
          </a:ln>
        </p:spPr>
      </p:pic>
      <p:pic>
        <p:nvPicPr>
          <p:cNvPr id="335" name="Google Shape;335;p1" descr="http://mu.ac.in/portal/wp-content/uploads/2014/03/unilogo1.jpg"/>
          <p:cNvPicPr preferRelativeResize="0"/>
          <p:nvPr/>
        </p:nvPicPr>
        <p:blipFill rotWithShape="1">
          <a:blip r:embed="rId5">
            <a:alphaModFix/>
          </a:blip>
          <a:srcRect/>
          <a:stretch/>
        </p:blipFill>
        <p:spPr>
          <a:xfrm>
            <a:off x="7000891" y="3643320"/>
            <a:ext cx="1143007" cy="857256"/>
          </a:xfrm>
          <a:prstGeom prst="rect">
            <a:avLst/>
          </a:prstGeom>
          <a:noFill/>
          <a:ln>
            <a:noFill/>
          </a:ln>
        </p:spPr>
      </p:pic>
      <p:pic>
        <p:nvPicPr>
          <p:cNvPr id="336" name="Google Shape;336;p1"/>
          <p:cNvPicPr preferRelativeResize="0"/>
          <p:nvPr/>
        </p:nvPicPr>
        <p:blipFill rotWithShape="1">
          <a:blip r:embed="rId6">
            <a:alphaModFix/>
          </a:blip>
          <a:srcRect/>
          <a:stretch/>
        </p:blipFill>
        <p:spPr>
          <a:xfrm>
            <a:off x="142844" y="928676"/>
            <a:ext cx="952493" cy="1229108"/>
          </a:xfrm>
          <a:prstGeom prst="rect">
            <a:avLst/>
          </a:prstGeom>
          <a:noFill/>
          <a:ln>
            <a:noFill/>
          </a:ln>
        </p:spPr>
      </p:pic>
      <p:sp>
        <p:nvSpPr>
          <p:cNvPr id="337" name="Google Shape;337;p1"/>
          <p:cNvSpPr txBox="1"/>
          <p:nvPr/>
        </p:nvSpPr>
        <p:spPr>
          <a:xfrm>
            <a:off x="1428728" y="2714626"/>
            <a:ext cx="66438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Department of Computer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Academic Year 20</a:t>
            </a:r>
            <a:r>
              <a:rPr lang="en-US" sz="2800" b="1" dirty="0">
                <a:solidFill>
                  <a:schemeClr val="dk1"/>
                </a:solidFill>
                <a:latin typeface="Times New Roman"/>
                <a:ea typeface="Times New Roman"/>
                <a:cs typeface="Times New Roman"/>
                <a:sym typeface="Times New Roman"/>
              </a:rPr>
              <a:t>23-24</a:t>
            </a:r>
            <a:r>
              <a:rPr lang="en-US" sz="2800" b="1" i="0" u="none" strike="noStrike" cap="none" dirty="0">
                <a:solidFill>
                  <a:schemeClr val="dk1"/>
                </a:solidFill>
                <a:latin typeface="Times New Roman"/>
                <a:ea typeface="Times New Roman"/>
                <a:cs typeface="Times New Roman"/>
                <a:sym typeface="Times New Roman"/>
              </a:rPr>
              <a:t>(Odd Semester)</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457200" y="65160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800" b="1" dirty="0">
                <a:latin typeface="Times New Roman" panose="02020603050405020304" pitchFamily="18" charset="0"/>
                <a:ea typeface="Times New Roman"/>
                <a:cs typeface="Times New Roman" panose="02020603050405020304" pitchFamily="18" charset="0"/>
                <a:sym typeface="Times New Roman"/>
              </a:rPr>
              <a:t>Requirement Hardware and Software</a:t>
            </a:r>
            <a:endParaRPr sz="18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CB2B2F82-EA43-F5B9-185B-9AF9B67C0E99}"/>
              </a:ext>
            </a:extLst>
          </p:cNvPr>
          <p:cNvSpPr txBox="1"/>
          <p:nvPr/>
        </p:nvSpPr>
        <p:spPr>
          <a:xfrm>
            <a:off x="277706" y="1119489"/>
            <a:ext cx="6773333" cy="3772699"/>
          </a:xfrm>
          <a:prstGeom prst="rect">
            <a:avLst/>
          </a:prstGeom>
          <a:noFill/>
        </p:spPr>
        <p:txBody>
          <a:bodyPr wrap="square">
            <a:spAutoFit/>
          </a:bodyPr>
          <a:lstStyle/>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Hardware :-</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Dual core processor @2.4Ghz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4GB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Storage:- 2GB free space</a:t>
            </a:r>
          </a:p>
          <a:p>
            <a:pPr marL="342900" lvl="0" indent="-342900">
              <a:lnSpc>
                <a:spcPct val="107000"/>
              </a:lnSpc>
              <a:buFont typeface="+mj-lt"/>
              <a:buAutoNum type="alphaLcParenR"/>
            </a:pPr>
            <a:r>
              <a:rPr lang="en-US" kern="100" dirty="0">
                <a:latin typeface="Times New Roman" panose="02020603050405020304" pitchFamily="18" charset="0"/>
                <a:ea typeface="Calibri" panose="020F0502020204030204" pitchFamily="34" charset="0"/>
                <a:cs typeface="Times New Roman" panose="02020603050405020304" pitchFamily="18" charset="0"/>
              </a:rPr>
              <a:t>Internet:- speed: 3mbps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nSpc>
                <a:spcPct val="107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Quad core processor @2.8Ghz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8GB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Storage:- 4GB free space</a:t>
            </a:r>
          </a:p>
          <a:p>
            <a:pPr marL="342900" lvl="0" indent="-342900">
              <a:lnSpc>
                <a:spcPct val="107000"/>
              </a:lnSpc>
              <a:buFont typeface="+mj-lt"/>
              <a:buAutoNum type="alphaLcParenR"/>
            </a:pPr>
            <a:r>
              <a:rPr lang="en-US" kern="100" dirty="0">
                <a:latin typeface="Times New Roman" panose="02020603050405020304" pitchFamily="18" charset="0"/>
                <a:ea typeface="Calibri" panose="020F0502020204030204" pitchFamily="34" charset="0"/>
                <a:cs typeface="Times New Roman" panose="02020603050405020304" pitchFamily="18" charset="0"/>
              </a:rPr>
              <a:t>speed: 6mbps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801E407-7377-4990-3802-2FAC39BAF594}"/>
              </a:ext>
            </a:extLst>
          </p:cNvPr>
          <p:cNvSpPr txBox="1"/>
          <p:nvPr/>
        </p:nvSpPr>
        <p:spPr>
          <a:xfrm>
            <a:off x="4443103" y="1119489"/>
            <a:ext cx="4700897" cy="2389372"/>
          </a:xfrm>
          <a:prstGeom prst="rect">
            <a:avLst/>
          </a:prstGeom>
          <a:noFill/>
        </p:spPr>
        <p:txBody>
          <a:bodyPr wrap="square" rtlCol="0">
            <a:spAutoFit/>
          </a:bodyPr>
          <a:lstStyle/>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Software :-</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OS: Windows 10 22H2</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Python: Version 3.11 with firebase and PyQT5 modules installed.</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p>
          <a:p>
            <a:pPr marL="342900" lvl="0" indent="-342900">
              <a:lnSpc>
                <a:spcPct val="107000"/>
              </a:lnSpc>
              <a:buSzPts val="1400"/>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OS: Windows 11 22H2</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400"/>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Python: Version 3.12.2 with firebase and PyQT5 modules installed.</a:t>
            </a:r>
            <a:endParaRPr lang="en-IN" dirty="0"/>
          </a:p>
        </p:txBody>
      </p:sp>
    </p:spTree>
    <p:extLst>
      <p:ext uri="{BB962C8B-B14F-4D97-AF65-F5344CB8AC3E}">
        <p14:creationId xmlns:p14="http://schemas.microsoft.com/office/powerpoint/2010/main" val="57257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645263"/>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Feasibility Study</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470FB100-FE32-41C1-FD3A-398DCD49C9B1}"/>
              </a:ext>
            </a:extLst>
          </p:cNvPr>
          <p:cNvSpPr txBox="1"/>
          <p:nvPr/>
        </p:nvSpPr>
        <p:spPr>
          <a:xfrm>
            <a:off x="0" y="974710"/>
            <a:ext cx="9144000" cy="3754874"/>
          </a:xfrm>
          <a:prstGeom prst="rect">
            <a:avLst/>
          </a:prstGeom>
          <a:noFill/>
        </p:spPr>
        <p:txBody>
          <a:bodyPr wrap="square">
            <a:spAutoFit/>
          </a:bodyPr>
          <a:lstStyle/>
          <a:p>
            <a:pPr marL="228600" indent="-228600" algn="just">
              <a:buFont typeface="+mj-lt"/>
              <a:buAutoNum type="arabicPeriod"/>
            </a:pPr>
            <a:r>
              <a:rPr lang="en-US" b="1" i="0" dirty="0">
                <a:effectLst/>
                <a:latin typeface="Times New Roman" panose="02020603050405020304" pitchFamily="18" charset="0"/>
                <a:cs typeface="Times New Roman" panose="02020603050405020304" pitchFamily="18" charset="0"/>
              </a:rPr>
              <a:t>  Technical Feasibility: </a:t>
            </a:r>
            <a:r>
              <a:rPr lang="en-US" i="0" dirty="0">
                <a:effectLst/>
                <a:latin typeface="Times New Roman" panose="02020603050405020304" pitchFamily="18" charset="0"/>
                <a:cs typeface="Times New Roman" panose="02020603050405020304" pitchFamily="18" charset="0"/>
              </a:rPr>
              <a:t>The Hangman project requires the latest version of Python and the PyQt5 library for GUI   </a:t>
            </a:r>
          </a:p>
          <a:p>
            <a:pPr algn="just"/>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development. Additionally, access to the internet is necessary for integrating Firebase as the database backend.</a:t>
            </a:r>
          </a:p>
          <a:p>
            <a:pPr marL="228600" indent="-228600" algn="just">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2"/>
            </a:pPr>
            <a:r>
              <a:rPr lang="en-US" b="1" i="0" dirty="0">
                <a:effectLst/>
                <a:latin typeface="Times New Roman" panose="02020603050405020304" pitchFamily="18" charset="0"/>
                <a:cs typeface="Times New Roman" panose="02020603050405020304" pitchFamily="18" charset="0"/>
              </a:rPr>
              <a:t>Economic Feasibility: </a:t>
            </a:r>
            <a:r>
              <a:rPr lang="en-US" i="0" dirty="0">
                <a:effectLst/>
                <a:latin typeface="Times New Roman" panose="02020603050405020304" pitchFamily="18" charset="0"/>
                <a:cs typeface="Times New Roman" panose="02020603050405020304" pitchFamily="18" charset="0"/>
              </a:rPr>
              <a:t>Development costs for the Hangman project are manageable within the allocated budget as Python and PyQt5 are open-source technologies. Furthermore, Firebase offers a cost-efficient database solution with flexible pricing options.</a:t>
            </a:r>
          </a:p>
          <a:p>
            <a:pPr marL="342900" indent="-342900" algn="just">
              <a:buAutoNum type="arabicPeriod" startAt="2"/>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3"/>
            </a:pPr>
            <a:r>
              <a:rPr lang="en-US" b="1" i="0" dirty="0">
                <a:effectLst/>
                <a:latin typeface="Times New Roman" panose="02020603050405020304" pitchFamily="18" charset="0"/>
                <a:cs typeface="Times New Roman" panose="02020603050405020304" pitchFamily="18" charset="0"/>
              </a:rPr>
              <a:t>Operational Feasibility: </a:t>
            </a:r>
            <a:r>
              <a:rPr lang="en-US" i="0" dirty="0">
                <a:effectLst/>
                <a:latin typeface="Times New Roman" panose="02020603050405020304" pitchFamily="18" charset="0"/>
                <a:cs typeface="Times New Roman" panose="02020603050405020304" pitchFamily="18" charset="0"/>
              </a:rPr>
              <a:t>The Hangman project aligns with the organization's capabilities and resources, as it leverages widely used programming languages and libraries. Integration into existing operations is feasible with proper planning and implementation.</a:t>
            </a:r>
          </a:p>
          <a:p>
            <a:pPr marL="342900" indent="-342900" algn="just">
              <a:buAutoNum type="arabicPeriod" startAt="3"/>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4"/>
            </a:pPr>
            <a:r>
              <a:rPr lang="en-US" b="1" i="0" dirty="0">
                <a:effectLst/>
                <a:latin typeface="Times New Roman" panose="02020603050405020304" pitchFamily="18" charset="0"/>
                <a:cs typeface="Times New Roman" panose="02020603050405020304" pitchFamily="18" charset="0"/>
              </a:rPr>
              <a:t>Legal and Regulatory Feasibility: </a:t>
            </a:r>
            <a:r>
              <a:rPr lang="en-US" i="0" dirty="0">
                <a:effectLst/>
                <a:latin typeface="Times New Roman" panose="02020603050405020304" pitchFamily="18" charset="0"/>
                <a:cs typeface="Times New Roman" panose="02020603050405020304" pitchFamily="18" charset="0"/>
              </a:rPr>
              <a:t>There are no significant legal barriers foreseen for the Hangman project. Compliance with relevant data protection and privacy regulations will be ensured, especially when handling user data.</a:t>
            </a:r>
          </a:p>
          <a:p>
            <a:pPr marL="342900" indent="-342900" algn="just">
              <a:buAutoNum type="arabicPeriod" startAt="4"/>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5"/>
            </a:pPr>
            <a:r>
              <a:rPr lang="en-US" b="1" i="0" dirty="0">
                <a:effectLst/>
                <a:latin typeface="Times New Roman" panose="02020603050405020304" pitchFamily="18" charset="0"/>
                <a:cs typeface="Times New Roman" panose="02020603050405020304" pitchFamily="18" charset="0"/>
              </a:rPr>
              <a:t>Scheduling and Time Feasibility:</a:t>
            </a:r>
            <a:r>
              <a:rPr lang="en-US" dirty="0">
                <a:latin typeface="Times New Roman" panose="02020603050405020304" pitchFamily="18" charset="0"/>
                <a:cs typeface="Times New Roman" panose="02020603050405020304" pitchFamily="18" charset="0"/>
              </a:rPr>
              <a:t> The project timelines allow for timely development and deployment, considering the relatively straightforward nature of the Hangman game and the availability of required resources and expertise.</a:t>
            </a:r>
          </a:p>
          <a:p>
            <a:pPr marL="342900" indent="-342900" algn="just">
              <a:buAutoNum type="arabicPeriod" startAt="5"/>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96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635226"/>
            <a:ext cx="9144000" cy="4173793"/>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24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62915" indent="-342900" algn="just">
              <a:buClrTx/>
              <a:buAutoNum type="arabicPeriod"/>
            </a:pPr>
            <a:r>
              <a:rPr lang="en-US" sz="1400" b="1" i="0" dirty="0">
                <a:solidFill>
                  <a:srgbClr val="000000"/>
                </a:solidFill>
                <a:effectLst/>
                <a:latin typeface="Times New Roman" panose="02020603050405020304" pitchFamily="18" charset="0"/>
                <a:cs typeface="Times New Roman" panose="02020603050405020304" pitchFamily="18" charset="0"/>
              </a:rPr>
              <a:t>User Interface: - </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a. </a:t>
            </a:r>
            <a:r>
              <a:rPr lang="en-US" sz="1400" i="0" dirty="0">
                <a:solidFill>
                  <a:srgbClr val="000000"/>
                </a:solidFill>
                <a:effectLst/>
                <a:latin typeface="Times New Roman" panose="02020603050405020304" pitchFamily="18" charset="0"/>
                <a:cs typeface="Times New Roman" panose="02020603050405020304" pitchFamily="18" charset="0"/>
              </a:rPr>
              <a:t>Design an intuitive GUI for the Hangman game, ensuring ease of use for players.</a:t>
            </a:r>
          </a:p>
          <a:p>
            <a:pPr marL="120015" indent="0" algn="just">
              <a:buClrTx/>
              <a:buNone/>
            </a:pPr>
            <a:r>
              <a:rPr lang="en-US" sz="1400" i="0" dirty="0">
                <a:solidFill>
                  <a:srgbClr val="000000"/>
                </a:solidFill>
                <a:effectLst/>
                <a:latin typeface="Times New Roman" panose="02020603050405020304" pitchFamily="18" charset="0"/>
                <a:cs typeface="Times New Roman" panose="02020603050405020304" pitchFamily="18" charset="0"/>
              </a:rPr>
              <a:t>b. Implement a responsive and visually appealing interface that adapts to different screen sizes and devices.</a:t>
            </a: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2. Database Management: -</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a. Utilize Firebase as a centralized database to securely store game data, including words and player records.</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b. Implement efficient data retrieval mechanisms to fetch game information during runtime.</a:t>
            </a:r>
            <a:endParaRPr lang="en-US" sz="1400" b="1" dirty="0">
              <a:solidFill>
                <a:srgbClr val="000000"/>
              </a:solidFill>
              <a:latin typeface="Times New Roman" panose="02020603050405020304" pitchFamily="18" charset="0"/>
              <a:cs typeface="Times New Roman" panose="02020603050405020304" pitchFamily="18" charset="0"/>
            </a:endParaRP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3. Application Logic: -</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 Develop the core game functionalities, including word selection, masking, and player input processing.</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b. Implement features such as tracking player progress, managing lives, and determining game outcomes.</a:t>
            </a:r>
            <a:endPar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4. Technologies Used: -</a:t>
            </a:r>
          </a:p>
          <a:p>
            <a:pPr marL="274320" indent="-177800" algn="just">
              <a:spcBef>
                <a:spcPts val="320"/>
              </a:spcBef>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 Frontend: PyQt5 for GUI development, providing a robust framework for building interactive applications.</a:t>
            </a:r>
          </a:p>
          <a:p>
            <a:pPr marL="274320" indent="-177800" algn="just">
              <a:spcBef>
                <a:spcPts val="320"/>
              </a:spcBef>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b. Database: Firebase, offering a scalable and real-time cloud database solution for storing and retrieving game data efficiently.</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sz="12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28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B1F4E359-5386-185F-6C81-93F25965CF7A}"/>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1C573B71-19E1-DD53-3767-750FDDB8D9C2}"/>
              </a:ext>
            </a:extLst>
          </p:cNvPr>
          <p:cNvSpPr txBox="1">
            <a:spLocks noGrp="1"/>
          </p:cNvSpPr>
          <p:nvPr>
            <p:ph type="body" idx="1"/>
          </p:nvPr>
        </p:nvSpPr>
        <p:spPr>
          <a:xfrm>
            <a:off x="0" y="4349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Data Flow Diagram Level 0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4" name="Picture 3">
            <a:extLst>
              <a:ext uri="{FF2B5EF4-FFF2-40B4-BE49-F238E27FC236}">
                <a16:creationId xmlns:a16="http://schemas.microsoft.com/office/drawing/2014/main" id="{7D9BCD12-41D1-F8C2-BA58-346C7E235B9C}"/>
              </a:ext>
            </a:extLst>
          </p:cNvPr>
          <p:cNvPicPr>
            <a:picLocks noChangeAspect="1"/>
          </p:cNvPicPr>
          <p:nvPr/>
        </p:nvPicPr>
        <p:blipFill>
          <a:blip r:embed="rId3"/>
          <a:stretch>
            <a:fillRect/>
          </a:stretch>
        </p:blipFill>
        <p:spPr>
          <a:xfrm>
            <a:off x="2096812" y="1227413"/>
            <a:ext cx="4893878" cy="3099788"/>
          </a:xfrm>
          <a:prstGeom prst="rect">
            <a:avLst/>
          </a:prstGeom>
        </p:spPr>
      </p:pic>
    </p:spTree>
    <p:extLst>
      <p:ext uri="{BB962C8B-B14F-4D97-AF65-F5344CB8AC3E}">
        <p14:creationId xmlns:p14="http://schemas.microsoft.com/office/powerpoint/2010/main" val="152051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166E5E85-ED95-DF98-F238-F1C4EF6C6A59}"/>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2BAD1D44-1853-46DB-6FE0-4452538848EE}"/>
              </a:ext>
            </a:extLst>
          </p:cNvPr>
          <p:cNvSpPr txBox="1">
            <a:spLocks noGrp="1"/>
          </p:cNvSpPr>
          <p:nvPr>
            <p:ph type="body" idx="1"/>
          </p:nvPr>
        </p:nvSpPr>
        <p:spPr>
          <a:xfrm>
            <a:off x="0" y="4133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Data Flow Diagram Level 1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1504E78A-A7F1-B71C-6803-EB67C27DD34E}"/>
              </a:ext>
            </a:extLst>
          </p:cNvPr>
          <p:cNvPicPr>
            <a:picLocks noChangeAspect="1"/>
          </p:cNvPicPr>
          <p:nvPr/>
        </p:nvPicPr>
        <p:blipFill>
          <a:blip r:embed="rId3"/>
          <a:stretch>
            <a:fillRect/>
          </a:stretch>
        </p:blipFill>
        <p:spPr>
          <a:xfrm>
            <a:off x="1684799" y="1021486"/>
            <a:ext cx="4687607" cy="3456914"/>
          </a:xfrm>
          <a:prstGeom prst="rect">
            <a:avLst/>
          </a:prstGeom>
        </p:spPr>
      </p:pic>
    </p:spTree>
    <p:extLst>
      <p:ext uri="{BB962C8B-B14F-4D97-AF65-F5344CB8AC3E}">
        <p14:creationId xmlns:p14="http://schemas.microsoft.com/office/powerpoint/2010/main" val="124846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A5C79D73-F107-DC74-198F-537D23C0E88A}"/>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EAC68B61-C98E-726F-57AA-0AEE95F85970}"/>
              </a:ext>
            </a:extLst>
          </p:cNvPr>
          <p:cNvSpPr txBox="1">
            <a:spLocks noGrp="1"/>
          </p:cNvSpPr>
          <p:nvPr>
            <p:ph type="body" idx="1"/>
          </p:nvPr>
        </p:nvSpPr>
        <p:spPr>
          <a:xfrm>
            <a:off x="0" y="622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IN" sz="1600" b="1" dirty="0">
                <a:latin typeface="Times New Roman" panose="02020603050405020304" pitchFamily="18" charset="0"/>
                <a:cs typeface="Times New Roman" panose="02020603050405020304" pitchFamily="18" charset="0"/>
                <a:sym typeface="Times New Roman"/>
              </a:rPr>
              <a:t>Activity Diagram</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4" name="Picture 3">
            <a:extLst>
              <a:ext uri="{FF2B5EF4-FFF2-40B4-BE49-F238E27FC236}">
                <a16:creationId xmlns:a16="http://schemas.microsoft.com/office/drawing/2014/main" id="{7432CEE1-E5F0-3E2F-68D8-486B57E856BC}"/>
              </a:ext>
            </a:extLst>
          </p:cNvPr>
          <p:cNvPicPr>
            <a:picLocks noChangeAspect="1"/>
          </p:cNvPicPr>
          <p:nvPr/>
        </p:nvPicPr>
        <p:blipFill>
          <a:blip r:embed="rId3"/>
          <a:stretch>
            <a:fillRect/>
          </a:stretch>
        </p:blipFill>
        <p:spPr>
          <a:xfrm>
            <a:off x="0" y="1342470"/>
            <a:ext cx="9144000" cy="2458559"/>
          </a:xfrm>
          <a:prstGeom prst="rect">
            <a:avLst/>
          </a:prstGeom>
        </p:spPr>
      </p:pic>
    </p:spTree>
    <p:extLst>
      <p:ext uri="{BB962C8B-B14F-4D97-AF65-F5344CB8AC3E}">
        <p14:creationId xmlns:p14="http://schemas.microsoft.com/office/powerpoint/2010/main" val="112586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46741"/>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a:ea typeface="Times New Roman"/>
                <a:cs typeface="Times New Roman"/>
                <a:sym typeface="Times New Roman"/>
              </a:rPr>
              <a:t>Implementation Details/ Screenshots of GUI</a:t>
            </a:r>
            <a:endParaRPr sz="1600" dirty="0"/>
          </a:p>
          <a:p>
            <a:pPr marL="274320" lvl="0" indent="-201930" algn="l" rtl="0">
              <a:lnSpc>
                <a:spcPct val="100000"/>
              </a:lnSpc>
              <a:spcBef>
                <a:spcPts val="240"/>
              </a:spcBef>
              <a:spcAft>
                <a:spcPts val="0"/>
              </a:spcAft>
              <a:buSzPts val="1140"/>
              <a:buNone/>
            </a:pPr>
            <a:endParaRPr lang="en-IN" sz="16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endParaRPr sz="1600" b="1" dirty="0">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0B3D2487-7A3C-DA2F-A721-695FB1440B06}"/>
              </a:ext>
            </a:extLst>
          </p:cNvPr>
          <p:cNvSpPr txBox="1"/>
          <p:nvPr/>
        </p:nvSpPr>
        <p:spPr>
          <a:xfrm>
            <a:off x="5814000" y="1225550"/>
            <a:ext cx="3330000" cy="1384995"/>
          </a:xfrm>
          <a:prstGeom prst="rect">
            <a:avLst/>
          </a:prstGeom>
          <a:noFill/>
        </p:spPr>
        <p:txBody>
          <a:bodyPr wrap="square">
            <a:spAutoFit/>
          </a:bodyPr>
          <a:lstStyle/>
          <a:p>
            <a:r>
              <a:rPr lang="en-US" dirty="0"/>
              <a:t>Figure 1 :- The main game screen shown to the user, which can be played instantly. The word is completely hidden and no letters are shown. The player starts with 10 lives and the lives reduce as the incorrect letters are clicked. </a:t>
            </a:r>
          </a:p>
        </p:txBody>
      </p:sp>
      <p:pic>
        <p:nvPicPr>
          <p:cNvPr id="12" name="Picture 11">
            <a:extLst>
              <a:ext uri="{FF2B5EF4-FFF2-40B4-BE49-F238E27FC236}">
                <a16:creationId xmlns:a16="http://schemas.microsoft.com/office/drawing/2014/main" id="{9F133B13-35D5-8257-186F-22F6C4627118}"/>
              </a:ext>
            </a:extLst>
          </p:cNvPr>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00" y="1225550"/>
            <a:ext cx="5731200" cy="2806686"/>
          </a:xfrm>
          <a:prstGeom prst="rect">
            <a:avLst/>
          </a:prstGeom>
          <a:noFill/>
          <a:ln>
            <a:noFill/>
          </a:ln>
        </p:spPr>
      </p:pic>
      <p:sp>
        <p:nvSpPr>
          <p:cNvPr id="14" name="TextBox 13">
            <a:extLst>
              <a:ext uri="{FF2B5EF4-FFF2-40B4-BE49-F238E27FC236}">
                <a16:creationId xmlns:a16="http://schemas.microsoft.com/office/drawing/2014/main" id="{F7193DF9-1067-90BD-28F0-0DFE9F24C561}"/>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1</a:t>
            </a:r>
            <a:endParaRPr lang="en-IN" dirty="0"/>
          </a:p>
        </p:txBody>
      </p:sp>
    </p:spTree>
    <p:extLst>
      <p:ext uri="{BB962C8B-B14F-4D97-AF65-F5344CB8AC3E}">
        <p14:creationId xmlns:p14="http://schemas.microsoft.com/office/powerpoint/2010/main" val="354185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89823B-F723-2EFE-D9E6-2B65DE82B2A1}"/>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00" y="1223775"/>
            <a:ext cx="5731200" cy="2808000"/>
          </a:xfrm>
          <a:prstGeom prst="rect">
            <a:avLst/>
          </a:prstGeom>
          <a:noFill/>
          <a:ln>
            <a:noFill/>
          </a:ln>
        </p:spPr>
      </p:pic>
      <p:sp>
        <p:nvSpPr>
          <p:cNvPr id="4" name="TextBox 3">
            <a:extLst>
              <a:ext uri="{FF2B5EF4-FFF2-40B4-BE49-F238E27FC236}">
                <a16:creationId xmlns:a16="http://schemas.microsoft.com/office/drawing/2014/main" id="{95AC9EBB-2DA8-2B7D-342D-A8E473CDDCBA}"/>
              </a:ext>
            </a:extLst>
          </p:cNvPr>
          <p:cNvSpPr txBox="1"/>
          <p:nvPr/>
        </p:nvSpPr>
        <p:spPr>
          <a:xfrm>
            <a:off x="5814000" y="1223775"/>
            <a:ext cx="333000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2 :- As the game is played and the letters are clicked, the buttons get disabled. When the correct letter is clicked the letter unhides itself to reveal part of the word.</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198E6622-8F47-CD2E-8113-0E5E4740AB29}"/>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2</a:t>
            </a:r>
            <a:endParaRPr lang="en-IN" dirty="0"/>
          </a:p>
        </p:txBody>
      </p:sp>
    </p:spTree>
    <p:extLst>
      <p:ext uri="{BB962C8B-B14F-4D97-AF65-F5344CB8AC3E}">
        <p14:creationId xmlns:p14="http://schemas.microsoft.com/office/powerpoint/2010/main" val="401672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38513A-7DA0-1508-461F-66ADB2E1D0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06700"/>
          </a:xfrm>
          <a:prstGeom prst="rect">
            <a:avLst/>
          </a:prstGeom>
          <a:noFill/>
          <a:ln>
            <a:noFill/>
          </a:ln>
        </p:spPr>
      </p:pic>
      <p:sp>
        <p:nvSpPr>
          <p:cNvPr id="4" name="TextBox 3">
            <a:extLst>
              <a:ext uri="{FF2B5EF4-FFF2-40B4-BE49-F238E27FC236}">
                <a16:creationId xmlns:a16="http://schemas.microsoft.com/office/drawing/2014/main" id="{5BD9BCB2-3C29-FCC4-9578-281F0213600F}"/>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3 :- When the lives go to 0 for the player, the game ends and the whole word is revealed. The give up button is also disabled as the game is over.</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335C8868-A75D-6429-2CE6-3930CD77415C}"/>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3</a:t>
            </a:r>
            <a:endParaRPr lang="en-IN" dirty="0"/>
          </a:p>
        </p:txBody>
      </p:sp>
    </p:spTree>
    <p:extLst>
      <p:ext uri="{BB962C8B-B14F-4D97-AF65-F5344CB8AC3E}">
        <p14:creationId xmlns:p14="http://schemas.microsoft.com/office/powerpoint/2010/main" val="2774153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AF50E6-63E0-C947-CC84-A420174E0B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06700"/>
          </a:xfrm>
          <a:prstGeom prst="rect">
            <a:avLst/>
          </a:prstGeom>
          <a:noFill/>
          <a:ln>
            <a:noFill/>
          </a:ln>
        </p:spPr>
      </p:pic>
      <p:sp>
        <p:nvSpPr>
          <p:cNvPr id="4" name="TextBox 3">
            <a:extLst>
              <a:ext uri="{FF2B5EF4-FFF2-40B4-BE49-F238E27FC236}">
                <a16:creationId xmlns:a16="http://schemas.microsoft.com/office/drawing/2014/main" id="{7C0D92C5-C9D4-B756-448A-C73883C8DE1E}"/>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4 :- If the player wins the game the complete word is shown along with the winning toast and the give up button is disabled as the game has ended.</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686203B7-CFB1-69C3-C49B-014855B4770F}"/>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4</a:t>
            </a:r>
            <a:endParaRPr lang="en-IN" dirty="0"/>
          </a:p>
        </p:txBody>
      </p:sp>
    </p:spTree>
    <p:extLst>
      <p:ext uri="{BB962C8B-B14F-4D97-AF65-F5344CB8AC3E}">
        <p14:creationId xmlns:p14="http://schemas.microsoft.com/office/powerpoint/2010/main" val="2240813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
          <p:cNvSpPr txBox="1">
            <a:spLocks noGrp="1"/>
          </p:cNvSpPr>
          <p:nvPr>
            <p:ph type="title"/>
          </p:nvPr>
        </p:nvSpPr>
        <p:spPr>
          <a:xfrm>
            <a:off x="428596" y="500048"/>
            <a:ext cx="8229600" cy="544103"/>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dirty="0">
                <a:solidFill>
                  <a:schemeClr val="tx1"/>
                </a:solidFill>
                <a:latin typeface="Times New Roman"/>
                <a:ea typeface="Times New Roman"/>
                <a:cs typeface="Times New Roman"/>
                <a:sym typeface="Times New Roman"/>
              </a:rPr>
              <a:t>Index</a:t>
            </a:r>
            <a:endParaRPr sz="4000" dirty="0">
              <a:solidFill>
                <a:schemeClr val="tx1"/>
              </a:solidFill>
            </a:endParaRPr>
          </a:p>
        </p:txBody>
      </p:sp>
      <p:sp>
        <p:nvSpPr>
          <p:cNvPr id="343" name="Google Shape;343;p2"/>
          <p:cNvSpPr txBox="1">
            <a:spLocks noGrp="1"/>
          </p:cNvSpPr>
          <p:nvPr>
            <p:ph type="body" idx="1"/>
          </p:nvPr>
        </p:nvSpPr>
        <p:spPr>
          <a:xfrm>
            <a:off x="428596" y="107155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 to Topic</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Need of Project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Problem Statement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Literature survey In Tabular Format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Flow-chart </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Requirement Hardware and Software</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Feasibility Study</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Detail Design DFD Diagram</a:t>
            </a:r>
            <a:endParaRPr lang="en-US"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Activity Diagram</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Screenshots of GUI</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References</a:t>
            </a:r>
            <a:endParaRPr sz="1200" dirty="0">
              <a:solidFill>
                <a:schemeClr val="tx1"/>
              </a:solidFill>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6F5992-6679-2B3B-60A9-83DE9589E7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06700"/>
          </a:xfrm>
          <a:prstGeom prst="rect">
            <a:avLst/>
          </a:prstGeom>
          <a:noFill/>
          <a:ln>
            <a:noFill/>
          </a:ln>
        </p:spPr>
      </p:pic>
      <p:sp>
        <p:nvSpPr>
          <p:cNvPr id="4" name="TextBox 3">
            <a:extLst>
              <a:ext uri="{FF2B5EF4-FFF2-40B4-BE49-F238E27FC236}">
                <a16:creationId xmlns:a16="http://schemas.microsoft.com/office/drawing/2014/main" id="{2DB64EA8-0913-C903-2C9F-C5117232F303}"/>
              </a:ext>
            </a:extLst>
          </p:cNvPr>
          <p:cNvSpPr txBox="1"/>
          <p:nvPr/>
        </p:nvSpPr>
        <p:spPr>
          <a:xfrm>
            <a:off x="5814310" y="1224000"/>
            <a:ext cx="3329690" cy="772519"/>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5 :- When the give up button is used, the losing toast is shown and the word is revealed to the player.</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1127F7B3-147D-7E29-F237-2B50C5E2BE8D}"/>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5</a:t>
            </a:r>
            <a:endParaRPr lang="en-IN" dirty="0"/>
          </a:p>
        </p:txBody>
      </p:sp>
    </p:spTree>
    <p:extLst>
      <p:ext uri="{BB962C8B-B14F-4D97-AF65-F5344CB8AC3E}">
        <p14:creationId xmlns:p14="http://schemas.microsoft.com/office/powerpoint/2010/main" val="270068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8B4991-D10D-D7A3-F0D7-C5261B2107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40990"/>
          </a:xfrm>
          <a:prstGeom prst="rect">
            <a:avLst/>
          </a:prstGeom>
          <a:noFill/>
          <a:ln>
            <a:noFill/>
          </a:ln>
        </p:spPr>
      </p:pic>
      <p:sp>
        <p:nvSpPr>
          <p:cNvPr id="4" name="TextBox 3">
            <a:extLst>
              <a:ext uri="{FF2B5EF4-FFF2-40B4-BE49-F238E27FC236}">
                <a16:creationId xmlns:a16="http://schemas.microsoft.com/office/drawing/2014/main" id="{CD0D16A4-7BC3-A58B-EBB7-6DD1F42C614D}"/>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6 :- Using the remove current word button, completely removes the word from the database so that it wont be used in any client in a new instance.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F1A42783-67B1-8BA2-935E-4029262793E9}"/>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6</a:t>
            </a:r>
            <a:endParaRPr lang="en-IN" dirty="0"/>
          </a:p>
        </p:txBody>
      </p:sp>
    </p:spTree>
    <p:extLst>
      <p:ext uri="{BB962C8B-B14F-4D97-AF65-F5344CB8AC3E}">
        <p14:creationId xmlns:p14="http://schemas.microsoft.com/office/powerpoint/2010/main" val="2320233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F8FCC9-743C-CEB9-C96D-24783E7EAB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28925"/>
          </a:xfrm>
          <a:prstGeom prst="rect">
            <a:avLst/>
          </a:prstGeom>
          <a:noFill/>
          <a:ln>
            <a:noFill/>
          </a:ln>
        </p:spPr>
      </p:pic>
      <p:sp>
        <p:nvSpPr>
          <p:cNvPr id="4" name="TextBox 3">
            <a:extLst>
              <a:ext uri="{FF2B5EF4-FFF2-40B4-BE49-F238E27FC236}">
                <a16:creationId xmlns:a16="http://schemas.microsoft.com/office/drawing/2014/main" id="{53651311-1FA4-EEA1-0B4B-96D591B87ECD}"/>
              </a:ext>
            </a:extLst>
          </p:cNvPr>
          <p:cNvSpPr txBox="1"/>
          <p:nvPr/>
        </p:nvSpPr>
        <p:spPr>
          <a:xfrm>
            <a:off x="5814310" y="1224000"/>
            <a:ext cx="3329690" cy="1233543"/>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a:t>
            </a:r>
            <a:r>
              <a:rPr lang="en-US" kern="100" dirty="0">
                <a:latin typeface="Times New Roman" panose="02020603050405020304" pitchFamily="18" charset="0"/>
                <a:ea typeface="Calibri" panose="020F0502020204030204" pitchFamily="34" charset="0"/>
                <a:cs typeface="Arial" panose="020B0604020202020204" pitchFamily="34" charset="0"/>
              </a:rPr>
              <a:t>7</a:t>
            </a:r>
            <a:r>
              <a:rPr lang="en-US" sz="1400" kern="100" dirty="0">
                <a:effectLst/>
                <a:latin typeface="Times New Roman" panose="02020603050405020304" pitchFamily="18" charset="0"/>
                <a:ea typeface="Calibri" panose="020F0502020204030204" pitchFamily="34" charset="0"/>
                <a:cs typeface="Arial" panose="020B0604020202020204" pitchFamily="34" charset="0"/>
              </a:rPr>
              <a:t> :- When the user clicks on the add word button a new pop up is shown which asks the word to be entered in the dialog box along with the option to finalize the word or to cancel the process.</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7D7FAFFE-CD97-5CBF-084A-E1020095DF84}"/>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7</a:t>
            </a:r>
            <a:endParaRPr lang="en-IN" dirty="0"/>
          </a:p>
        </p:txBody>
      </p:sp>
    </p:spTree>
    <p:extLst>
      <p:ext uri="{BB962C8B-B14F-4D97-AF65-F5344CB8AC3E}">
        <p14:creationId xmlns:p14="http://schemas.microsoft.com/office/powerpoint/2010/main" val="2670023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609094-38C3-9565-1919-6D50DC9FA5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18765"/>
          </a:xfrm>
          <a:prstGeom prst="rect">
            <a:avLst/>
          </a:prstGeom>
          <a:noFill/>
          <a:ln>
            <a:noFill/>
          </a:ln>
        </p:spPr>
      </p:pic>
      <p:sp>
        <p:nvSpPr>
          <p:cNvPr id="4" name="TextBox 3">
            <a:extLst>
              <a:ext uri="{FF2B5EF4-FFF2-40B4-BE49-F238E27FC236}">
                <a16:creationId xmlns:a16="http://schemas.microsoft.com/office/drawing/2014/main" id="{A129B4B3-D4AC-1287-B592-69193C8C1053}"/>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8 :- The Word which needs to be added is checked against the database to check if it’s a repeated word or not. If the word is repeated then this error is shown.</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8D2A3E37-D04C-0A32-0FA9-FE9151EC72EC}"/>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8</a:t>
            </a:r>
            <a:endParaRPr lang="en-IN" dirty="0"/>
          </a:p>
        </p:txBody>
      </p:sp>
    </p:spTree>
    <p:extLst>
      <p:ext uri="{BB962C8B-B14F-4D97-AF65-F5344CB8AC3E}">
        <p14:creationId xmlns:p14="http://schemas.microsoft.com/office/powerpoint/2010/main" val="4169240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2989D3-30D3-4C76-77A2-A994FED098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11780"/>
          </a:xfrm>
          <a:prstGeom prst="rect">
            <a:avLst/>
          </a:prstGeom>
          <a:noFill/>
          <a:ln>
            <a:noFill/>
          </a:ln>
        </p:spPr>
      </p:pic>
      <p:sp>
        <p:nvSpPr>
          <p:cNvPr id="4" name="TextBox 3">
            <a:extLst>
              <a:ext uri="{FF2B5EF4-FFF2-40B4-BE49-F238E27FC236}">
                <a16:creationId xmlns:a16="http://schemas.microsoft.com/office/drawing/2014/main" id="{7C6F1D02-F5F8-F80A-DA56-41C5DE1E9586}"/>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9 :- If the new word which needs to be added into the database is not found then it is added in the first empty spot found in the database.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2D312CF5-65FA-BA66-2529-2220D856261D}"/>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9</a:t>
            </a:r>
            <a:endParaRPr lang="en-IN" dirty="0"/>
          </a:p>
        </p:txBody>
      </p:sp>
    </p:spTree>
    <p:extLst>
      <p:ext uri="{BB962C8B-B14F-4D97-AF65-F5344CB8AC3E}">
        <p14:creationId xmlns:p14="http://schemas.microsoft.com/office/powerpoint/2010/main" val="3552009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268239" y="13429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endParaRPr dirty="0"/>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References</a:t>
            </a: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4214E5F4-A0E6-4FF6-5048-2FF47B2403CA}"/>
              </a:ext>
            </a:extLst>
          </p:cNvPr>
          <p:cNvSpPr txBox="1"/>
          <p:nvPr/>
        </p:nvSpPr>
        <p:spPr>
          <a:xfrm>
            <a:off x="321580" y="968183"/>
            <a:ext cx="8822420" cy="2209259"/>
          </a:xfrm>
          <a:prstGeom prst="rect">
            <a:avLst/>
          </a:prstGeom>
          <a:noFill/>
        </p:spPr>
        <p:txBody>
          <a:bodyPr wrap="square" rtlCol="0">
            <a:spAutoFit/>
          </a:bodyPr>
          <a:lstStyle/>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Chatgpt</a:t>
            </a:r>
            <a:r>
              <a:rPr lang="en-US" kern="100" dirty="0">
                <a:effectLst/>
                <a:latin typeface="Times New Roman" panose="02020603050405020304" pitchFamily="18" charset="0"/>
                <a:ea typeface="Calibri" panose="020F0502020204030204" pitchFamily="34" charset="0"/>
                <a:cs typeface="Arial" panose="020B0604020202020204" pitchFamily="34" charset="0"/>
              </a:rPr>
              <a:t>: Helped in bug fixing along with some help for developing new ideas.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Stackoverflow</a:t>
            </a:r>
            <a:r>
              <a:rPr lang="en-US" kern="100" dirty="0">
                <a:effectLst/>
                <a:latin typeface="Times New Roman" panose="02020603050405020304" pitchFamily="18" charset="0"/>
                <a:ea typeface="Calibri" panose="020F0502020204030204" pitchFamily="34" charset="0"/>
                <a:cs typeface="Arial" panose="020B0604020202020204" pitchFamily="34" charset="0"/>
              </a:rPr>
              <a:t>: Used in solving bugs and getting methods to solve certain issues.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Youtube</a:t>
            </a:r>
            <a:r>
              <a:rPr lang="en-US" kern="100" dirty="0">
                <a:effectLst/>
                <a:latin typeface="Times New Roman" panose="02020603050405020304" pitchFamily="18" charset="0"/>
                <a:ea typeface="Calibri" panose="020F0502020204030204" pitchFamily="34" charset="0"/>
                <a:cs typeface="Arial" panose="020B0604020202020204" pitchFamily="34" charset="0"/>
              </a:rPr>
              <a:t>: Helped in getting new ideas for the project and ways to implement them.</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Geekforgeeks</a:t>
            </a:r>
            <a:r>
              <a:rPr lang="en-US" kern="100" dirty="0">
                <a:effectLst/>
                <a:latin typeface="Times New Roman" panose="02020603050405020304" pitchFamily="18" charset="0"/>
                <a:ea typeface="Calibri" panose="020F0502020204030204" pitchFamily="34" charset="0"/>
                <a:cs typeface="Arial" panose="020B0604020202020204" pitchFamily="34" charset="0"/>
              </a:rPr>
              <a:t>: Wording for creating documentation and ppt</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US" kern="100" dirty="0">
                <a:effectLst/>
                <a:latin typeface="Times New Roman" panose="02020603050405020304" pitchFamily="18" charset="0"/>
                <a:ea typeface="Calibri" panose="020F0502020204030204" pitchFamily="34" charset="0"/>
                <a:cs typeface="Arial" panose="020B0604020202020204" pitchFamily="34" charset="0"/>
              </a:rPr>
              <a:t>Google: Helped in info for parts of ppt and documentation along with random bug fixes.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457200" lvl="1" algn="just"/>
            <a:endParaRPr lang="en-IN" b="0" i="0" u="none" strike="noStrike"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lvl="1" algn="just"/>
            <a:r>
              <a:rPr lang="en-IN" dirty="0">
                <a:latin typeface="Times New Roman" panose="02020603050405020304" pitchFamily="18" charset="0"/>
                <a:cs typeface="Times New Roman" panose="02020603050405020304" pitchFamily="18" charset="0"/>
              </a:rPr>
              <a:t> </a:t>
            </a:r>
            <a:endParaRPr lang="en-IN" b="0" i="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0729639-A0C9-6606-38CC-0EE48512926F}"/>
              </a:ext>
            </a:extLst>
          </p:cNvPr>
          <p:cNvSpPr txBox="1"/>
          <p:nvPr/>
        </p:nvSpPr>
        <p:spPr>
          <a:xfrm>
            <a:off x="176801" y="3945533"/>
            <a:ext cx="8497839" cy="52322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Repository of this Project with the Source code, Project Report and a copy of this PPT can be found at: </a:t>
            </a:r>
            <a:br>
              <a:rPr lang="en-IN" dirty="0">
                <a:latin typeface="Times New Roman" panose="02020603050405020304" pitchFamily="18" charset="0"/>
                <a:cs typeface="Times New Roman" panose="02020603050405020304" pitchFamily="18" charset="0"/>
              </a:rPr>
            </a:br>
            <a:r>
              <a:rPr lang="en-IN" dirty="0">
                <a:hlinkClick r:id="rId3"/>
              </a:rPr>
              <a:t>Armaan4477/Hangman: Python </a:t>
            </a:r>
            <a:r>
              <a:rPr lang="en-IN" dirty="0" err="1">
                <a:hlinkClick r:id="rId3"/>
              </a:rPr>
              <a:t>sem</a:t>
            </a:r>
            <a:r>
              <a:rPr lang="en-IN" dirty="0">
                <a:hlinkClick r:id="rId3"/>
              </a:rPr>
              <a:t> 4 mini project (github.com)</a:t>
            </a: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824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a:spLocks noGrp="1"/>
          </p:cNvSpPr>
          <p:nvPr>
            <p:ph type="title"/>
          </p:nvPr>
        </p:nvSpPr>
        <p:spPr>
          <a:xfrm>
            <a:off x="500034" y="2071684"/>
            <a:ext cx="8229600" cy="857250"/>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5000"/>
              <a:buFont typeface="Constantia"/>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2420"/>
            <a:ext cx="9144000" cy="3372406"/>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a:t>
            </a: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 to Topic</a:t>
            </a:r>
          </a:p>
          <a:p>
            <a:pPr marL="120015" indent="0">
              <a:lnSpc>
                <a:spcPct val="107000"/>
              </a:lnSpc>
              <a:spcAft>
                <a:spcPts val="800"/>
              </a:spcAft>
              <a:buNone/>
            </a:pP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In the dynamic realm of gaming, effective game development practices are essential for creating engaging experiences and staying competitive. The Hangman project emerges as a comprehensive solution, blending Python technology with gaming mechanics to streamline processes, enhance player engagement, and elevate the gaming experience.</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Serving as the central hub for Hangman gameplay, this project provides a platform for word management, user interaction, and gameplay mechanics. By automating routine tasks and incorporating diverse word selections, it aims to deliver seamless and enjoyable gameplay experiences for players across different platforms.</a:t>
            </a: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As gaming continues to evolve, the Hangman project plays a pivotal role in fostering creativity, innovation, and enjoyment in the gaming community. This introduction sets the stage for exploring the intricacies and functionalities of the Hangman project, ultimately contributing to the enrichment of gaming experiences for players worldwide.</a:t>
            </a:r>
          </a:p>
          <a:p>
            <a:pPr marL="0" lvl="0" indent="0" algn="just" rtl="0">
              <a:lnSpc>
                <a:spcPct val="100000"/>
              </a:lnSpc>
              <a:spcBef>
                <a:spcPts val="0"/>
              </a:spcBef>
              <a:spcAft>
                <a:spcPts val="0"/>
              </a:spcAft>
              <a:buSzPts val="1140"/>
              <a:buNone/>
            </a:pPr>
            <a:endParaRPr sz="1600" dirty="0">
              <a:latin typeface="Times New Roman" panose="02020603050405020304" pitchFamily="18" charset="0"/>
              <a:cs typeface="Times New Roman" panose="02020603050405020304" pitchFamily="18" charset="0"/>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509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8316"/>
            <a:ext cx="91440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Need of Project</a:t>
            </a:r>
            <a:endParaRPr lang="en-IN"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5" name="TextBox 4">
            <a:extLst>
              <a:ext uri="{FF2B5EF4-FFF2-40B4-BE49-F238E27FC236}">
                <a16:creationId xmlns:a16="http://schemas.microsoft.com/office/drawing/2014/main" id="{EC5F14AD-A5D2-A5C6-0D37-C4CF8832F25F}"/>
              </a:ext>
            </a:extLst>
          </p:cNvPr>
          <p:cNvSpPr txBox="1"/>
          <p:nvPr/>
        </p:nvSpPr>
        <p:spPr>
          <a:xfrm>
            <a:off x="0" y="1199069"/>
            <a:ext cx="9144000" cy="3005951"/>
          </a:xfrm>
          <a:prstGeom prst="rect">
            <a:avLst/>
          </a:prstGeom>
          <a:noFill/>
        </p:spPr>
        <p:txBody>
          <a:bodyPr wrap="square">
            <a:spAutoFit/>
          </a:bodyPr>
          <a:lstStyle/>
          <a:p>
            <a:pPr marL="285750" indent="-285750">
              <a:spcAft>
                <a:spcPts val="8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necessity for a Hangman Game Management System arises from the increasing demand for streamlined gaming experiences and the pivotal role gaming plays in entertainment and leisure activities. Here are key points highlighting the significance of such a system:</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Centralized Game Management: The Hangman Game Management System acts as a centralized platform for storing game data, managing player interactions, and facilitating gameplay mechanics. By consolidating game elements and automating administrative tasks, it enhances efficiency and enables seamless gaming experiences.</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Enhanced Player Engagement: Through intuitive user interfaces and interactive features, the system fosters player engagement and immersion in the gaming environment. Features like word selection, difficulty levels, and progress tracking contribute to an enriching gaming experience, driving player satisfaction and retention.</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Optimized Processes: Traditional manual game management processes can be cumbersome and prone to errors. The Hangman Game Management System automates tasks such as word selection, letter masking, and scoring, streamlining gameplay and minimizing administrative overhead.</a:t>
            </a:r>
          </a:p>
          <a:p>
            <a:pPr marL="285750" indent="-285750">
              <a:spcAft>
                <a:spcPts val="8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7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38686" y="797025"/>
            <a:ext cx="9221372"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Problem Statement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9" name="Rectangle 8">
            <a:extLst>
              <a:ext uri="{FF2B5EF4-FFF2-40B4-BE49-F238E27FC236}">
                <a16:creationId xmlns:a16="http://schemas.microsoft.com/office/drawing/2014/main" id="{9F8DD1E4-7B2A-C3A3-1F83-A4E796D35539}"/>
              </a:ext>
            </a:extLst>
          </p:cNvPr>
          <p:cNvSpPr/>
          <p:nvPr/>
        </p:nvSpPr>
        <p:spPr>
          <a:xfrm>
            <a:off x="1" y="1167618"/>
            <a:ext cx="9059594" cy="324260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0" name="Rectangle 9">
            <a:extLst>
              <a:ext uri="{FF2B5EF4-FFF2-40B4-BE49-F238E27FC236}">
                <a16:creationId xmlns:a16="http://schemas.microsoft.com/office/drawing/2014/main" id="{DB3E7344-EC78-316D-A175-C6A008AFC9C6}"/>
              </a:ext>
            </a:extLst>
          </p:cNvPr>
          <p:cNvSpPr/>
          <p:nvPr/>
        </p:nvSpPr>
        <p:spPr>
          <a:xfrm>
            <a:off x="0" y="1167618"/>
            <a:ext cx="9143999" cy="337240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A0976B2D-6590-B841-61A1-112552219595}"/>
              </a:ext>
            </a:extLst>
          </p:cNvPr>
          <p:cNvSpPr txBox="1"/>
          <p:nvPr/>
        </p:nvSpPr>
        <p:spPr>
          <a:xfrm>
            <a:off x="58030" y="1167618"/>
            <a:ext cx="9144000" cy="138499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 Hangman project addresses inefficiencies and disjointed processes within gaming development, hindering player engagement and game quality. Manual handling of tasks such as word selection, player interaction, and gameplay mechanics leads to errors, delays, and suboptimal gaming experiences. Lack of a centralized management system results in fragmented game elements, gameplay inconsistencies, and difficulty in tracking player progress. Additionally, limited communication channels and interactive features diminish player satisfaction and immersion in the gaming environment. To overcome these challenges and elevate gaming experiences, there is a critical need for the implementation of a comprehensive Hangman game management system that streamlines game development processes, ensures gameplay integrity, empowers players, and enhances overall gaming enjoyment.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30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59374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Literature survey In Tabular Format</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9" name="Rectangle 2">
            <a:extLst>
              <a:ext uri="{FF2B5EF4-FFF2-40B4-BE49-F238E27FC236}">
                <a16:creationId xmlns:a16="http://schemas.microsoft.com/office/drawing/2014/main" id="{9C8882B3-D71E-1572-0941-C529B7ECDDA7}"/>
              </a:ext>
            </a:extLst>
          </p:cNvPr>
          <p:cNvSpPr>
            <a:spLocks noChangeArrowheads="1"/>
          </p:cNvSpPr>
          <p:nvPr/>
        </p:nvSpPr>
        <p:spPr bwMode="auto">
          <a:xfrm>
            <a:off x="140393" y="1056949"/>
            <a:ext cx="77099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effectLst/>
                <a:latin typeface="Arial" panose="020B0604020202020204" pitchFamily="34" charset="0"/>
              </a:rPr>
            </a:br>
            <a:endParaRPr kumimoji="0" lang="en-US" altLang="en-US" sz="1800" b="0" i="0" u="none" strike="noStrike" cap="none" normalizeH="0" baseline="0">
              <a:ln>
                <a:noFill/>
              </a:ln>
              <a:effectLst/>
              <a:latin typeface="Arial" panose="020B0604020202020204" pitchFamily="34" charset="0"/>
            </a:endParaRPr>
          </a:p>
        </p:txBody>
      </p:sp>
      <p:sp>
        <p:nvSpPr>
          <p:cNvPr id="11" name="Rectangle 3">
            <a:extLst>
              <a:ext uri="{FF2B5EF4-FFF2-40B4-BE49-F238E27FC236}">
                <a16:creationId xmlns:a16="http://schemas.microsoft.com/office/drawing/2014/main" id="{E48D397C-D9E6-2B34-D82A-7E92401EBCE5}"/>
              </a:ext>
            </a:extLst>
          </p:cNvPr>
          <p:cNvSpPr>
            <a:spLocks noChangeArrowheads="1"/>
          </p:cNvSpPr>
          <p:nvPr/>
        </p:nvSpPr>
        <p:spPr bwMode="auto">
          <a:xfrm>
            <a:off x="4135581" y="1450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8CA797F8-312C-67B9-6D51-E78647BEAC60}"/>
              </a:ext>
            </a:extLst>
          </p:cNvPr>
          <p:cNvGraphicFramePr>
            <a:graphicFrameLocks noGrp="1"/>
          </p:cNvGraphicFramePr>
          <p:nvPr>
            <p:extLst>
              <p:ext uri="{D42A27DB-BD31-4B8C-83A1-F6EECF244321}">
                <p14:modId xmlns:p14="http://schemas.microsoft.com/office/powerpoint/2010/main" val="2349931278"/>
              </p:ext>
            </p:extLst>
          </p:nvPr>
        </p:nvGraphicFramePr>
        <p:xfrm>
          <a:off x="0" y="1177349"/>
          <a:ext cx="9144000" cy="2255520"/>
        </p:xfrm>
        <a:graphic>
          <a:graphicData uri="http://schemas.openxmlformats.org/drawingml/2006/table">
            <a:tbl>
              <a:tblPr firstRow="1" bandRow="1">
                <a:tableStyleId>{5C22544A-7EE6-4342-B048-85BDC9FD1C3A}</a:tableStyleId>
              </a:tblPr>
              <a:tblGrid>
                <a:gridCol w="1472493">
                  <a:extLst>
                    <a:ext uri="{9D8B030D-6E8A-4147-A177-3AD203B41FA5}">
                      <a16:colId xmlns:a16="http://schemas.microsoft.com/office/drawing/2014/main" val="3798498374"/>
                    </a:ext>
                  </a:extLst>
                </a:gridCol>
                <a:gridCol w="2815027">
                  <a:extLst>
                    <a:ext uri="{9D8B030D-6E8A-4147-A177-3AD203B41FA5}">
                      <a16:colId xmlns:a16="http://schemas.microsoft.com/office/drawing/2014/main" val="3241602768"/>
                    </a:ext>
                  </a:extLst>
                </a:gridCol>
                <a:gridCol w="4856480">
                  <a:extLst>
                    <a:ext uri="{9D8B030D-6E8A-4147-A177-3AD203B41FA5}">
                      <a16:colId xmlns:a16="http://schemas.microsoft.com/office/drawing/2014/main" val="1132994098"/>
                    </a:ext>
                  </a:extLst>
                </a:gridCol>
              </a:tblGrid>
              <a:tr h="243532">
                <a:tc>
                  <a:txBody>
                    <a:bodyPr/>
                    <a:lstStyle/>
                    <a:p>
                      <a:pPr algn="ctr"/>
                      <a:r>
                        <a:rPr lang="en-IN" dirty="0"/>
                        <a:t>Year</a:t>
                      </a:r>
                    </a:p>
                  </a:txBody>
                  <a:tcPr/>
                </a:tc>
                <a:tc>
                  <a:txBody>
                    <a:bodyPr/>
                    <a:lstStyle/>
                    <a:p>
                      <a:pPr algn="ctr"/>
                      <a:r>
                        <a:rPr lang="en-IN" dirty="0"/>
                        <a:t>Associated Person/People</a:t>
                      </a:r>
                    </a:p>
                  </a:txBody>
                  <a:tcPr/>
                </a:tc>
                <a:tc>
                  <a:txBody>
                    <a:bodyPr/>
                    <a:lstStyle/>
                    <a:p>
                      <a:pPr algn="ctr"/>
                      <a:r>
                        <a:rPr lang="en-IN" dirty="0"/>
                        <a:t>State of the System</a:t>
                      </a:r>
                    </a:p>
                  </a:txBody>
                  <a:tcPr/>
                </a:tc>
                <a:extLst>
                  <a:ext uri="{0D108BD9-81ED-4DB2-BD59-A6C34878D82A}">
                    <a16:rowId xmlns:a16="http://schemas.microsoft.com/office/drawing/2014/main" val="1030773626"/>
                  </a:ext>
                </a:extLst>
              </a:tr>
              <a:tr h="226599">
                <a:tc>
                  <a:txBody>
                    <a:bodyPr/>
                    <a:lstStyle/>
                    <a:p>
                      <a:pPr algn="ctr"/>
                      <a:r>
                        <a:rPr lang="en-IN" dirty="0"/>
                        <a:t>1982</a:t>
                      </a:r>
                    </a:p>
                  </a:txBody>
                  <a:tcPr/>
                </a:tc>
                <a:tc>
                  <a:txBody>
                    <a:bodyPr/>
                    <a:lstStyle/>
                    <a:p>
                      <a:pPr algn="ctr"/>
                      <a:r>
                        <a:rPr lang="en-IN" dirty="0"/>
                        <a:t>Walker A.J.</a:t>
                      </a:r>
                    </a:p>
                  </a:txBody>
                  <a:tcPr/>
                </a:tc>
                <a:tc>
                  <a:txBody>
                    <a:bodyPr/>
                    <a:lstStyle/>
                    <a:p>
                      <a:pPr algn="ctr"/>
                      <a:r>
                        <a:rPr lang="en-IN" dirty="0"/>
                        <a:t>HRIS development: Project team guide to build effective personnel information system</a:t>
                      </a:r>
                    </a:p>
                  </a:txBody>
                  <a:tcPr/>
                </a:tc>
                <a:extLst>
                  <a:ext uri="{0D108BD9-81ED-4DB2-BD59-A6C34878D82A}">
                    <a16:rowId xmlns:a16="http://schemas.microsoft.com/office/drawing/2014/main" val="2284549313"/>
                  </a:ext>
                </a:extLst>
              </a:tr>
              <a:tr h="199505">
                <a:tc>
                  <a:txBody>
                    <a:bodyPr/>
                    <a:lstStyle/>
                    <a:p>
                      <a:pPr algn="ctr"/>
                      <a:r>
                        <a:rPr lang="en-IN" dirty="0"/>
                        <a:t>1984</a:t>
                      </a:r>
                    </a:p>
                  </a:txBody>
                  <a:tcPr/>
                </a:tc>
                <a:tc>
                  <a:txBody>
                    <a:bodyPr/>
                    <a:lstStyle/>
                    <a:p>
                      <a:pPr algn="ctr"/>
                      <a:r>
                        <a:rPr lang="en-IN" dirty="0"/>
                        <a:t>Beer et al</a:t>
                      </a:r>
                    </a:p>
                  </a:txBody>
                  <a:tcPr/>
                </a:tc>
                <a:tc>
                  <a:txBody>
                    <a:bodyPr/>
                    <a:lstStyle/>
                    <a:p>
                      <a:pPr algn="ctr"/>
                      <a:r>
                        <a:rPr lang="en-IN" dirty="0"/>
                        <a:t>Defined HRM as those involved in complex decision.</a:t>
                      </a:r>
                    </a:p>
                  </a:txBody>
                  <a:tcPr/>
                </a:tc>
                <a:extLst>
                  <a:ext uri="{0D108BD9-81ED-4DB2-BD59-A6C34878D82A}">
                    <a16:rowId xmlns:a16="http://schemas.microsoft.com/office/drawing/2014/main" val="2230137421"/>
                  </a:ext>
                </a:extLst>
              </a:tr>
              <a:tr h="246919">
                <a:tc>
                  <a:txBody>
                    <a:bodyPr/>
                    <a:lstStyle/>
                    <a:p>
                      <a:pPr algn="ctr"/>
                      <a:r>
                        <a:rPr lang="en-IN" dirty="0"/>
                        <a:t>1999</a:t>
                      </a:r>
                    </a:p>
                  </a:txBody>
                  <a:tcPr/>
                </a:tc>
                <a:tc>
                  <a:txBody>
                    <a:bodyPr/>
                    <a:lstStyle/>
                    <a:p>
                      <a:pPr algn="ctr"/>
                      <a:r>
                        <a:rPr lang="en-IN" dirty="0"/>
                        <a:t>Robert b.</a:t>
                      </a:r>
                    </a:p>
                  </a:txBody>
                  <a:tcPr/>
                </a:tc>
                <a:tc>
                  <a:txBody>
                    <a:bodyPr/>
                    <a:lstStyle/>
                    <a:p>
                      <a:pPr algn="ctr"/>
                      <a:r>
                        <a:rPr lang="en-IN" dirty="0"/>
                        <a:t>Calculating return on investment on HR</a:t>
                      </a:r>
                    </a:p>
                  </a:txBody>
                  <a:tcPr/>
                </a:tc>
                <a:extLst>
                  <a:ext uri="{0D108BD9-81ED-4DB2-BD59-A6C34878D82A}">
                    <a16:rowId xmlns:a16="http://schemas.microsoft.com/office/drawing/2014/main" val="1932421153"/>
                  </a:ext>
                </a:extLst>
              </a:tr>
              <a:tr h="0">
                <a:tc>
                  <a:txBody>
                    <a:bodyPr/>
                    <a:lstStyle/>
                    <a:p>
                      <a:pPr algn="ctr"/>
                      <a:r>
                        <a:rPr lang="en-IN" dirty="0"/>
                        <a:t>2005</a:t>
                      </a:r>
                    </a:p>
                  </a:txBody>
                  <a:tcPr/>
                </a:tc>
                <a:tc>
                  <a:txBody>
                    <a:bodyPr/>
                    <a:lstStyle/>
                    <a:p>
                      <a:pPr algn="ctr"/>
                      <a:r>
                        <a:rPr lang="en-IN" dirty="0" err="1"/>
                        <a:t>Hufelid</a:t>
                      </a:r>
                      <a:r>
                        <a:rPr lang="en-IN" dirty="0"/>
                        <a:t>, M.A</a:t>
                      </a:r>
                    </a:p>
                  </a:txBody>
                  <a:tcPr/>
                </a:tc>
                <a:tc>
                  <a:txBody>
                    <a:bodyPr/>
                    <a:lstStyle/>
                    <a:p>
                      <a:pPr algn="ctr"/>
                      <a:r>
                        <a:rPr lang="en-IN" dirty="0"/>
                        <a:t>Becker work force of cord card management Human capital to execute strategy</a:t>
                      </a:r>
                    </a:p>
                  </a:txBody>
                  <a:tcPr/>
                </a:tc>
                <a:extLst>
                  <a:ext uri="{0D108BD9-81ED-4DB2-BD59-A6C34878D82A}">
                    <a16:rowId xmlns:a16="http://schemas.microsoft.com/office/drawing/2014/main" val="605145014"/>
                  </a:ext>
                </a:extLst>
              </a:tr>
              <a:tr h="123311">
                <a:tc>
                  <a:txBody>
                    <a:bodyPr/>
                    <a:lstStyle/>
                    <a:p>
                      <a:pPr algn="ctr"/>
                      <a:r>
                        <a:rPr lang="en-IN" dirty="0"/>
                        <a:t>2006</a:t>
                      </a:r>
                    </a:p>
                  </a:txBody>
                  <a:tcPr/>
                </a:tc>
                <a:tc>
                  <a:txBody>
                    <a:bodyPr/>
                    <a:lstStyle/>
                    <a:p>
                      <a:pPr algn="ctr"/>
                      <a:r>
                        <a:rPr lang="en-IN" dirty="0" err="1"/>
                        <a:t>Behuselid</a:t>
                      </a:r>
                      <a:endParaRPr lang="en-IN" dirty="0"/>
                    </a:p>
                  </a:txBody>
                  <a:tcPr/>
                </a:tc>
                <a:tc>
                  <a:txBody>
                    <a:bodyPr/>
                    <a:lstStyle/>
                    <a:p>
                      <a:pPr algn="ctr"/>
                      <a:r>
                        <a:rPr lang="en-IN" dirty="0"/>
                        <a:t>Strategic HR management, from journal of management</a:t>
                      </a:r>
                    </a:p>
                  </a:txBody>
                  <a:tcPr/>
                </a:tc>
                <a:extLst>
                  <a:ext uri="{0D108BD9-81ED-4DB2-BD59-A6C34878D82A}">
                    <a16:rowId xmlns:a16="http://schemas.microsoft.com/office/drawing/2014/main" val="4157960921"/>
                  </a:ext>
                </a:extLst>
              </a:tr>
            </a:tbl>
          </a:graphicData>
        </a:graphic>
      </p:graphicFrame>
    </p:spTree>
    <p:extLst>
      <p:ext uri="{BB962C8B-B14F-4D97-AF65-F5344CB8AC3E}">
        <p14:creationId xmlns:p14="http://schemas.microsoft.com/office/powerpoint/2010/main" val="364616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61210"/>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Algorithm for Project Development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D699D8AD-AA6D-B683-324A-719558E8F6CB}"/>
              </a:ext>
            </a:extLst>
          </p:cNvPr>
          <p:cNvSpPr txBox="1"/>
          <p:nvPr/>
        </p:nvSpPr>
        <p:spPr>
          <a:xfrm>
            <a:off x="0" y="1009884"/>
            <a:ext cx="9144000" cy="3785652"/>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1</a:t>
            </a:r>
            <a:r>
              <a:rPr lang="en-US" sz="1600"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Project Initiation:</a:t>
            </a:r>
          </a:p>
          <a:p>
            <a:pPr lvl="0" algn="l" rtl="0">
              <a:lnSpc>
                <a:spcPct val="100000"/>
              </a:lnSpc>
              <a:spcBef>
                <a:spcPts val="0"/>
              </a:spcBef>
              <a:spcAft>
                <a:spcPts val="0"/>
              </a:spcAft>
              <a:buSzPts val="1400"/>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Define project Objectives: Develop a Hangman Game Management System to enhance gaming experience and     </a:t>
            </a:r>
          </a:p>
          <a:p>
            <a:pPr lvl="0" algn="l" rtl="0">
              <a:lnSpc>
                <a:spcPct val="100000"/>
              </a:lnSpc>
              <a:spcBef>
                <a:spcPts val="0"/>
              </a:spcBef>
              <a:spcAft>
                <a:spcPts val="0"/>
              </a:spcAft>
              <a:buSzPts val="1400"/>
            </a:pPr>
            <a:r>
              <a:rPr lang="en-US" dirty="0">
                <a:latin typeface="Times New Roman" panose="02020603050405020304" pitchFamily="18" charset="0"/>
                <a:cs typeface="Times New Roman" panose="02020603050405020304" pitchFamily="18" charset="0"/>
              </a:rPr>
              <a:t>                                                   streamline game development processes.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Identify key features such as word selection, player interaction, and gameplay mechanics.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Assess resources and timeline feasibility for project completion.</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2. Planning and Design :</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Design the UI architecture for Hangman game interface, including player interaction screens and game elements.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Create a database schema to store game data, including word bank, player progress, and game settings.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Establish connections between different game components, such as word selection, letter input, and game </a:t>
            </a:r>
            <a:r>
              <a:rPr lang="en-US" dirty="0" err="1">
                <a:latin typeface="Times New Roman" panose="02020603050405020304" pitchFamily="18" charset="0"/>
                <a:cs typeface="Times New Roman" panose="02020603050405020304" pitchFamily="18" charset="0"/>
              </a:rPr>
              <a:t>logi</a:t>
            </a:r>
            <a:r>
              <a:rPr lang="en-US" dirty="0">
                <a:latin typeface="Times New Roman" panose="02020603050405020304" pitchFamily="18" charset="0"/>
                <a:cs typeface="Times New Roman" panose="02020603050405020304" pitchFamily="18" charset="0"/>
              </a:rPr>
              <a:t>	</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3. Development:</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Develop core game functionality, including word selection, letter masking, and player interaction.</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Code game mechanics for player input validation, game progression, and scoring.</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Implement features for player feedback, game state management, and game over conditions.	</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4. Testing:</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Test the game for functionality, including word selection accuracy, letter masking, game logic and bugs.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Evaluate user-friendliness through player interaction testing and feedback collection.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9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BEB5F-BD88-CA06-EBCB-730EE9B9CD2E}"/>
              </a:ext>
            </a:extLst>
          </p:cNvPr>
          <p:cNvSpPr txBox="1"/>
          <p:nvPr/>
        </p:nvSpPr>
        <p:spPr>
          <a:xfrm>
            <a:off x="0" y="1019294"/>
            <a:ext cx="9144000" cy="3754874"/>
          </a:xfrm>
          <a:prstGeom prst="rect">
            <a:avLst/>
          </a:prstGeom>
          <a:noFill/>
        </p:spPr>
        <p:txBody>
          <a:bodyPr wrap="square">
            <a:sp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5.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User Testing:</a:t>
            </a:r>
            <a:b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b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Conduct beta testing with a small group of players to gather feedback on gameplay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Make improvements based on user suggestions, such as adjusting difficulty levels or refining game mechanics.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6.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Documentation: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Document game architecture, including design decisions and key features.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Create instructions for players to easily understand and operate the Hangman game.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600" b="1" dirty="0">
                <a:latin typeface="Times New Roman" panose="02020603050405020304" pitchFamily="18" charset="0"/>
                <a:ea typeface="Calibri"/>
                <a:cs typeface="Times New Roman" panose="02020603050405020304" pitchFamily="18" charset="0"/>
                <a:sym typeface="Calibri"/>
              </a:rPr>
              <a:t>7</a:t>
            </a: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Project Closure: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Verify completion of the Hangman game project and compliance with development standards.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Archive project data and records for future reference.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600" b="1" dirty="0">
                <a:latin typeface="Times New Roman" panose="02020603050405020304" pitchFamily="18" charset="0"/>
                <a:ea typeface="Calibri"/>
                <a:cs typeface="Times New Roman" panose="02020603050405020304" pitchFamily="18" charset="0"/>
                <a:sym typeface="Calibri"/>
              </a:rPr>
              <a:t>8</a:t>
            </a: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Post- Project Review:</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Evaluate Hangman game performance against initial objectives, such as enhancing player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engagement and streamlining game development.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Identify areas for improvement and lessons learned to inform future game development projects.</a:t>
            </a:r>
            <a:endParaRPr lang="en-US" b="0" i="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IN" dirty="0"/>
          </a:p>
        </p:txBody>
      </p:sp>
      <p:sp>
        <p:nvSpPr>
          <p:cNvPr id="2" name="Google Shape;343;p2">
            <a:extLst>
              <a:ext uri="{FF2B5EF4-FFF2-40B4-BE49-F238E27FC236}">
                <a16:creationId xmlns:a16="http://schemas.microsoft.com/office/drawing/2014/main" id="{CBA9B46F-C24E-A9B7-5AC8-084D91097E28}"/>
              </a:ext>
            </a:extLst>
          </p:cNvPr>
          <p:cNvSpPr txBox="1">
            <a:spLocks/>
          </p:cNvSpPr>
          <p:nvPr/>
        </p:nvSpPr>
        <p:spPr>
          <a:xfrm>
            <a:off x="176981" y="700548"/>
            <a:ext cx="7118122" cy="8185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274320" algn="just">
              <a:spcBef>
                <a:spcPts val="240"/>
              </a:spcBef>
              <a:buSzPts val="1140"/>
              <a:buFont typeface="Arial"/>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p>
          <a:p>
            <a:pPr marL="274320" indent="-201930" algn="just">
              <a:spcBef>
                <a:spcPts val="240"/>
              </a:spcBef>
              <a:buSzPts val="1140"/>
            </a:pPr>
            <a:endParaRPr lang="en-US" sz="1600" b="1" dirty="0">
              <a:latin typeface="Times New Roman" panose="02020603050405020304" pitchFamily="18" charset="0"/>
              <a:ea typeface="Times New Roman"/>
              <a:cs typeface="Times New Roman" panose="02020603050405020304" pitchFamily="18" charset="0"/>
              <a:sym typeface="Times New Roman"/>
            </a:endParaRPr>
          </a:p>
          <a:p>
            <a:pPr marL="274320" indent="-177800" algn="just">
              <a:spcBef>
                <a:spcPts val="320"/>
              </a:spcBef>
              <a:buSzPts val="1520"/>
            </a:pPr>
            <a:r>
              <a:rPr lang="en-US" sz="1600" b="1" dirty="0">
                <a:latin typeface="Times New Roman" panose="02020603050405020304" pitchFamily="18" charset="0"/>
                <a:ea typeface="Times New Roman"/>
                <a:cs typeface="Times New Roman" panose="02020603050405020304" pitchFamily="18" charset="0"/>
                <a:sym typeface="Times New Roman"/>
              </a:rPr>
              <a:t>	</a:t>
            </a:r>
            <a:r>
              <a:rPr lang="en-US" b="1" dirty="0">
                <a:latin typeface="Times New Roman" panose="02020603050405020304" pitchFamily="18" charset="0"/>
                <a:ea typeface="Times New Roman"/>
                <a:cs typeface="Times New Roman" panose="02020603050405020304" pitchFamily="18" charset="0"/>
                <a:sym typeface="Times New Roman"/>
              </a:rPr>
              <a:t>					</a:t>
            </a:r>
          </a:p>
        </p:txBody>
      </p:sp>
    </p:spTree>
    <p:extLst>
      <p:ext uri="{BB962C8B-B14F-4D97-AF65-F5344CB8AC3E}">
        <p14:creationId xmlns:p14="http://schemas.microsoft.com/office/powerpoint/2010/main" val="291882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30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800" b="1" dirty="0">
                <a:latin typeface="Times New Roman" panose="02020603050405020304" pitchFamily="18" charset="0"/>
                <a:ea typeface="Times New Roman"/>
                <a:cs typeface="Times New Roman" panose="02020603050405020304" pitchFamily="18" charset="0"/>
                <a:sym typeface="Times New Roman"/>
              </a:rPr>
              <a:t>Flow-chart </a:t>
            </a:r>
            <a:endParaRPr sz="1800" b="1"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C5AA0203-3C51-F671-8A4B-B52AC7622806}"/>
              </a:ext>
            </a:extLst>
          </p:cNvPr>
          <p:cNvPicPr>
            <a:picLocks noChangeAspect="1"/>
          </p:cNvPicPr>
          <p:nvPr/>
        </p:nvPicPr>
        <p:blipFill>
          <a:blip r:embed="rId3"/>
          <a:stretch>
            <a:fillRect/>
          </a:stretch>
        </p:blipFill>
        <p:spPr>
          <a:xfrm>
            <a:off x="1524988" y="557213"/>
            <a:ext cx="3939981" cy="3936206"/>
          </a:xfrm>
          <a:prstGeom prst="rect">
            <a:avLst/>
          </a:prstGeom>
        </p:spPr>
      </p:pic>
    </p:spTree>
    <p:extLst>
      <p:ext uri="{BB962C8B-B14F-4D97-AF65-F5344CB8AC3E}">
        <p14:creationId xmlns:p14="http://schemas.microsoft.com/office/powerpoint/2010/main" val="1023183714"/>
      </p:ext>
    </p:extLst>
  </p:cSld>
  <p:clrMapOvr>
    <a:masterClrMapping/>
  </p:clrMapOvr>
</p:sld>
</file>

<file path=ppt/theme/theme1.xml><?xml version="1.0" encoding="utf-8"?>
<a:theme xmlns:a="http://schemas.openxmlformats.org/drawingml/2006/main" name="Prsnt1">
  <a:themeElements>
    <a:clrScheme name="Custom 3">
      <a:dk1>
        <a:srgbClr val="7030A0"/>
      </a:dk1>
      <a:lt1>
        <a:srgbClr val="FFFFFF"/>
      </a:lt1>
      <a:dk2>
        <a:srgbClr val="7030A0"/>
      </a:dk2>
      <a:lt2>
        <a:srgbClr val="DEF5FA"/>
      </a:lt2>
      <a:accent1>
        <a:srgbClr val="542378"/>
      </a:accent1>
      <a:accent2>
        <a:srgbClr val="B4490F"/>
      </a:accent2>
      <a:accent3>
        <a:srgbClr val="FF7401"/>
      </a:accent3>
      <a:accent4>
        <a:srgbClr val="AB73D5"/>
      </a:accent4>
      <a:accent5>
        <a:srgbClr val="8438BD"/>
      </a:accent5>
      <a:accent6>
        <a:srgbClr val="8F41C8"/>
      </a:accent6>
      <a:hlink>
        <a:srgbClr val="B4490F"/>
      </a:hlink>
      <a:folHlink>
        <a:srgbClr val="EB7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TotalTime>
  <Words>2006</Words>
  <Application>Microsoft Office PowerPoint</Application>
  <PresentationFormat>On-screen Show (16:9)</PresentationFormat>
  <Paragraphs>204</Paragraphs>
  <Slides>26</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Constantia</vt:lpstr>
      <vt:lpstr>Arial</vt:lpstr>
      <vt:lpstr>Noto Sans Symbols</vt:lpstr>
      <vt:lpstr>Calibri</vt:lpstr>
      <vt:lpstr>Times New Roman</vt:lpstr>
      <vt:lpstr>Prsnt1</vt:lpstr>
      <vt:lpstr>1_Custom Design</vt:lpstr>
      <vt:lpstr>EXCELSSIOR EDUCATION SOCIETY’S  K. C. COLLEGE OF ENGINEERING AND MANAGEMENT STUDIES AND RESEARCH (Affiliated to the University of Mumbai) Mith Bunder Road, Near Hume Pipe, Kopri, Thane(E)-400603</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EXCELSSIOR EDUCATION SOCIETY’S  K. C. COLLEGE OF ENGINEERING AND MANAGEMENT STUDIES AND RESEARCH (Affiliated to the University of Mumbai) Mith Bunder Road, Near Hume Pipe, Kopari, Thane(E)-400603</dc:title>
  <dc:creator>KDK</dc:creator>
  <cp:lastModifiedBy>Armaan Nakhuda</cp:lastModifiedBy>
  <cp:revision>49</cp:revision>
  <dcterms:modified xsi:type="dcterms:W3CDTF">2024-03-17T05:19:33Z</dcterms:modified>
</cp:coreProperties>
</file>