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6" r:id="rId2"/>
  </p:sldMasterIdLst>
  <p:notesMasterIdLst>
    <p:notesMasterId r:id="rId21"/>
  </p:notesMasterIdLst>
  <p:sldIdLst>
    <p:sldId id="256" r:id="rId3"/>
    <p:sldId id="257" r:id="rId4"/>
    <p:sldId id="260" r:id="rId5"/>
    <p:sldId id="261" r:id="rId6"/>
    <p:sldId id="262" r:id="rId7"/>
    <p:sldId id="263" r:id="rId8"/>
    <p:sldId id="264" r:id="rId9"/>
    <p:sldId id="274" r:id="rId10"/>
    <p:sldId id="266" r:id="rId11"/>
    <p:sldId id="267" r:id="rId12"/>
    <p:sldId id="268" r:id="rId13"/>
    <p:sldId id="269" r:id="rId14"/>
    <p:sldId id="291" r:id="rId15"/>
    <p:sldId id="292" r:id="rId16"/>
    <p:sldId id="293" r:id="rId17"/>
    <p:sldId id="272" r:id="rId18"/>
    <p:sldId id="273" r:id="rId19"/>
    <p:sldId id="259" r:id="rId20"/>
  </p:sldIdLst>
  <p:sldSz cx="9144000" cy="5143500" type="screen16x9"/>
  <p:notesSz cx="6858000" cy="9144000"/>
  <p:embeddedFontLst>
    <p:embeddedFont>
      <p:font typeface="Constantia" panose="02030602050306030303" pitchFamily="18"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4" roundtripDataSignature="AMtx7miTgDtdK7J6GfGA72ooCGiXHoY0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34" autoAdjust="0"/>
    <p:restoredTop sz="95033" autoAdjust="0"/>
  </p:normalViewPr>
  <p:slideViewPr>
    <p:cSldViewPr snapToGrid="0">
      <p:cViewPr varScale="1">
        <p:scale>
          <a:sx n="107" d="100"/>
          <a:sy n="107" d="100"/>
        </p:scale>
        <p:origin x="960" y="77"/>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5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5317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Need as follows:</a:t>
            </a:r>
            <a:br>
              <a:rPr lang="en-IN" dirty="0"/>
            </a:br>
            <a:r>
              <a:rPr lang="en-IN" dirty="0"/>
              <a:t>1. All Modules of Python should be installed</a:t>
            </a:r>
            <a:br>
              <a:rPr lang="en-IN" dirty="0"/>
            </a:br>
            <a:r>
              <a:rPr lang="en-IN" dirty="0"/>
              <a:t>2. Path of python should be specified</a:t>
            </a:r>
            <a:br>
              <a:rPr lang="en-IN" dirty="0"/>
            </a:br>
            <a:r>
              <a:rPr lang="en-IN" dirty="0"/>
              <a:t>3. OS 10 is required</a:t>
            </a:r>
            <a:br>
              <a:rPr lang="en-IN" dirty="0"/>
            </a:br>
            <a:r>
              <a:rPr lang="en-IN" dirty="0"/>
              <a:t>4. Internet access required</a:t>
            </a: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521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a. Python latest module required </a:t>
            </a:r>
            <a:br>
              <a:rPr lang="en-IN" dirty="0"/>
            </a:br>
            <a:r>
              <a:rPr lang="en-IN" dirty="0"/>
              <a:t>b. Internet access required</a:t>
            </a:r>
            <a:br>
              <a:rPr lang="en-IN" dirty="0"/>
            </a:b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1541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8893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F8A35F08-3DCD-1E30-BE19-51AAFD642B71}"/>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C5AC27AD-2BF1-A1AE-0C7F-0FF0B6DF775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FCE5DB4A-4E1E-77BC-14DF-F05F2D4FAD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7071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19C7A4D1-A2D9-AF90-5AF8-2430C5D28A77}"/>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B30C4222-8068-69E0-2DA1-07290C2113D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B7454BDD-F3CF-E753-761E-D7578CEC8F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8952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61AA068C-05CC-8064-F4CB-46AB83193575}"/>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1323FD4C-C7B8-FFDC-EF37-D86847A5060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A14E3F8A-25F4-1D76-8D4B-C12A07A5BE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0837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612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4459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4773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478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451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2006 </a:t>
            </a:r>
            <a:r>
              <a:rPr lang="en-IN" dirty="0" err="1"/>
              <a:t>Behuselid</a:t>
            </a:r>
            <a:r>
              <a:rPr lang="en-IN" dirty="0"/>
              <a:t> Strategic HR management, where do we go from here, from journal of management</a:t>
            </a:r>
            <a:br>
              <a:rPr lang="en-IN" dirty="0"/>
            </a:br>
            <a:r>
              <a:rPr lang="en-IN" dirty="0"/>
              <a:t>2005 </a:t>
            </a:r>
            <a:r>
              <a:rPr lang="en-IN" dirty="0" err="1"/>
              <a:t>Hufelid</a:t>
            </a:r>
            <a:r>
              <a:rPr lang="en-IN" dirty="0"/>
              <a:t>, </a:t>
            </a:r>
            <a:r>
              <a:rPr lang="en-IN" dirty="0" err="1"/>
              <a:t>m.a</a:t>
            </a:r>
            <a:r>
              <a:rPr lang="en-IN" dirty="0"/>
              <a:t>, Becker Work force of core card management Human capital to execute strategy </a:t>
            </a:r>
          </a:p>
          <a:p>
            <a:pPr marL="0" lvl="0" indent="0" algn="l" rtl="0">
              <a:lnSpc>
                <a:spcPct val="100000"/>
              </a:lnSpc>
              <a:spcBef>
                <a:spcPts val="0"/>
              </a:spcBef>
              <a:spcAft>
                <a:spcPts val="0"/>
              </a:spcAft>
              <a:buSzPts val="1400"/>
              <a:buNone/>
            </a:pPr>
            <a:r>
              <a:rPr lang="en-IN" dirty="0"/>
              <a:t>1999 Robert b. Calculating return on investment on HR. </a:t>
            </a:r>
          </a:p>
          <a:p>
            <a:pPr marL="0" lvl="0" indent="0" algn="l" rtl="0">
              <a:lnSpc>
                <a:spcPct val="100000"/>
              </a:lnSpc>
              <a:spcBef>
                <a:spcPts val="0"/>
              </a:spcBef>
              <a:spcAft>
                <a:spcPts val="0"/>
              </a:spcAft>
              <a:buSzPts val="1400"/>
              <a:buNone/>
            </a:pPr>
            <a:r>
              <a:rPr lang="en-IN" dirty="0"/>
              <a:t>1982 Walker A.J. HRIS development: A project team guide to building an effective personnel information system. </a:t>
            </a: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821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6711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1868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3306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5"/>
        <p:cNvGrpSpPr/>
        <p:nvPr/>
      </p:nvGrpSpPr>
      <p:grpSpPr>
        <a:xfrm>
          <a:off x="0" y="0"/>
          <a:ext cx="0" cy="0"/>
          <a:chOff x="0" y="0"/>
          <a:chExt cx="0" cy="0"/>
        </a:xfrm>
      </p:grpSpPr>
      <p:sp>
        <p:nvSpPr>
          <p:cNvPr id="76" name="Google Shape;76;p15"/>
          <p:cNvSpPr/>
          <p:nvPr/>
        </p:nvSpPr>
        <p:spPr>
          <a:xfrm rot="-10380000" flipH="1">
            <a:off x="3165753" y="831058"/>
            <a:ext cx="5257800" cy="30861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7" name="Google Shape;77;p15"/>
          <p:cNvSpPr/>
          <p:nvPr/>
        </p:nvSpPr>
        <p:spPr>
          <a:xfrm rot="-10380000" flipH="1">
            <a:off x="8004134" y="4019827"/>
            <a:ext cx="155448" cy="116586"/>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8" name="Google Shape;78;p15"/>
          <p:cNvSpPr txBox="1">
            <a:spLocks noGrp="1"/>
          </p:cNvSpPr>
          <p:nvPr>
            <p:ph type="title"/>
          </p:nvPr>
        </p:nvSpPr>
        <p:spPr>
          <a:xfrm>
            <a:off x="609600" y="882747"/>
            <a:ext cx="2212848" cy="1186966"/>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chemeClr val="dk2"/>
              </a:buClr>
              <a:buSzPts val="2000"/>
              <a:buFont typeface="Constantia"/>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609600" y="2121589"/>
            <a:ext cx="2209800" cy="1634490"/>
          </a:xfrm>
          <a:prstGeom prst="rect">
            <a:avLst/>
          </a:prstGeom>
          <a:noFill/>
          <a:ln>
            <a:noFill/>
          </a:ln>
        </p:spPr>
        <p:txBody>
          <a:bodyPr spcFirstLastPara="1" wrap="square" lIns="64000" tIns="45700" rIns="45700" bIns="45700" anchor="t" anchorCtr="0">
            <a:norm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0" name="Google Shape;80;p1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sldNum" idx="12"/>
          </p:nvPr>
        </p:nvSpPr>
        <p:spPr>
          <a:xfrm>
            <a:off x="8077200" y="4767263"/>
            <a:ext cx="6096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15"/>
          <p:cNvSpPr>
            <a:spLocks noGrp="1"/>
          </p:cNvSpPr>
          <p:nvPr>
            <p:ph type="pic" idx="2"/>
          </p:nvPr>
        </p:nvSpPr>
        <p:spPr>
          <a:xfrm rot="420000">
            <a:off x="3485793" y="899638"/>
            <a:ext cx="4617720" cy="2948940"/>
          </a:xfrm>
          <a:prstGeom prst="rect">
            <a:avLst/>
          </a:prstGeom>
          <a:solidFill>
            <a:schemeClr val="lt2"/>
          </a:solidFill>
          <a:ln w="9525" cap="rnd" cmpd="sng">
            <a:solidFill>
              <a:srgbClr val="C0C0C0"/>
            </a:solidFill>
            <a:prstDash val="solid"/>
            <a:round/>
            <a:headEnd type="none" w="sm" len="sm"/>
            <a:tailEnd type="none" w="sm" len="sm"/>
          </a:ln>
        </p:spPr>
      </p:sp>
      <p:sp>
        <p:nvSpPr>
          <p:cNvPr id="84" name="Google Shape;84;p15"/>
          <p:cNvSpPr/>
          <p:nvPr/>
        </p:nvSpPr>
        <p:spPr>
          <a:xfrm rot="10800000" flipH="1">
            <a:off x="-9525" y="4362450"/>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8F3100">
                  <a:alpha val="44313"/>
                </a:srgbClr>
              </a:gs>
              <a:gs pos="100000">
                <a:srgbClr val="FF6100">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85" name="Google Shape;85;p15"/>
          <p:cNvSpPr/>
          <p:nvPr/>
        </p:nvSpPr>
        <p:spPr>
          <a:xfrm rot="10800000" flipH="1">
            <a:off x="4381500" y="4664869"/>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D55100">
                  <a:alpha val="29411"/>
                </a:srgbClr>
              </a:gs>
              <a:gs pos="80000">
                <a:srgbClr val="B93700">
                  <a:alpha val="44313"/>
                </a:srgbClr>
              </a:gs>
              <a:gs pos="100000">
                <a:srgbClr val="B93700">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6"/>
          <p:cNvSpPr txBox="1">
            <a:spLocks noGrp="1"/>
          </p:cNvSpPr>
          <p:nvPr>
            <p:ph type="body" idx="1"/>
          </p:nvPr>
        </p:nvSpPr>
        <p:spPr>
          <a:xfrm rot="5400000">
            <a:off x="2926080" y="-1017270"/>
            <a:ext cx="3291840" cy="82296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9" name="Google Shape;89;p1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rot="5400000">
            <a:off x="5703689" y="1611512"/>
            <a:ext cx="3908822" cy="20574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rot="5400000">
            <a:off x="1512689" y="-369688"/>
            <a:ext cx="3908822" cy="60198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5" name="Google Shape;95;p17"/>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7"/>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9"/>
        <p:cNvGrpSpPr/>
        <p:nvPr/>
      </p:nvGrpSpPr>
      <p:grpSpPr>
        <a:xfrm>
          <a:off x="0" y="0"/>
          <a:ext cx="0" cy="0"/>
          <a:chOff x="0" y="0"/>
          <a:chExt cx="0" cy="0"/>
        </a:xfrm>
      </p:grpSpPr>
      <p:sp>
        <p:nvSpPr>
          <p:cNvPr id="260" name="Google Shape;260;p44"/>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4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62" name="Google Shape;262;p4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3" name="Google Shape;263;p4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4" name="Google Shape;264;p4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5"/>
        <p:cNvGrpSpPr/>
        <p:nvPr/>
      </p:nvGrpSpPr>
      <p:grpSpPr>
        <a:xfrm>
          <a:off x="0" y="0"/>
          <a:ext cx="0" cy="0"/>
          <a:chOff x="0" y="0"/>
          <a:chExt cx="0" cy="0"/>
        </a:xfrm>
      </p:grpSpPr>
      <p:sp>
        <p:nvSpPr>
          <p:cNvPr id="266" name="Google Shape;266;p4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p45"/>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8" name="Google Shape;268;p4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4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0" name="Google Shape;270;p4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1"/>
        <p:cNvGrpSpPr/>
        <p:nvPr/>
      </p:nvGrpSpPr>
      <p:grpSpPr>
        <a:xfrm>
          <a:off x="0" y="0"/>
          <a:ext cx="0" cy="0"/>
          <a:chOff x="0" y="0"/>
          <a:chExt cx="0" cy="0"/>
        </a:xfrm>
      </p:grpSpPr>
      <p:sp>
        <p:nvSpPr>
          <p:cNvPr id="272" name="Google Shape;272;p46"/>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3" name="Google Shape;273;p46"/>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74" name="Google Shape;274;p4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5" name="Google Shape;275;p4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4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7"/>
        <p:cNvGrpSpPr/>
        <p:nvPr/>
      </p:nvGrpSpPr>
      <p:grpSpPr>
        <a:xfrm>
          <a:off x="0" y="0"/>
          <a:ext cx="0" cy="0"/>
          <a:chOff x="0" y="0"/>
          <a:chExt cx="0" cy="0"/>
        </a:xfrm>
      </p:grpSpPr>
      <p:sp>
        <p:nvSpPr>
          <p:cNvPr id="278" name="Google Shape;278;p47"/>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47"/>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0" name="Google Shape;280;p47"/>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1" name="Google Shape;281;p4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4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3" name="Google Shape;283;p4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4"/>
        <p:cNvGrpSpPr/>
        <p:nvPr/>
      </p:nvGrpSpPr>
      <p:grpSpPr>
        <a:xfrm>
          <a:off x="0" y="0"/>
          <a:ext cx="0" cy="0"/>
          <a:chOff x="0" y="0"/>
          <a:chExt cx="0" cy="0"/>
        </a:xfrm>
      </p:grpSpPr>
      <p:sp>
        <p:nvSpPr>
          <p:cNvPr id="285" name="Google Shape;285;p4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6" name="Google Shape;286;p48"/>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87" name="Google Shape;287;p48"/>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88" name="Google Shape;288;p48"/>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89" name="Google Shape;289;p48"/>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90" name="Google Shape;290;p4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1" name="Google Shape;291;p4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2" name="Google Shape;292;p4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3"/>
        <p:cNvGrpSpPr/>
        <p:nvPr/>
      </p:nvGrpSpPr>
      <p:grpSpPr>
        <a:xfrm>
          <a:off x="0" y="0"/>
          <a:ext cx="0" cy="0"/>
          <a:chOff x="0" y="0"/>
          <a:chExt cx="0" cy="0"/>
        </a:xfrm>
      </p:grpSpPr>
      <p:sp>
        <p:nvSpPr>
          <p:cNvPr id="294" name="Google Shape;294;p49"/>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5" name="Google Shape;295;p4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6" name="Google Shape;296;p4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7" name="Google Shape;297;p4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8"/>
        <p:cNvGrpSpPr/>
        <p:nvPr/>
      </p:nvGrpSpPr>
      <p:grpSpPr>
        <a:xfrm>
          <a:off x="0" y="0"/>
          <a:ext cx="0" cy="0"/>
          <a:chOff x="0" y="0"/>
          <a:chExt cx="0" cy="0"/>
        </a:xfrm>
      </p:grpSpPr>
      <p:sp>
        <p:nvSpPr>
          <p:cNvPr id="299" name="Google Shape;299;p5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0" name="Google Shape;300;p5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1" name="Google Shape;301;p5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ew">
  <p:cSld name="new">
    <p:spTree>
      <p:nvGrpSpPr>
        <p:cNvPr id="1" name="Shape 29"/>
        <p:cNvGrpSpPr/>
        <p:nvPr/>
      </p:nvGrpSpPr>
      <p:grpSpPr>
        <a:xfrm>
          <a:off x="0" y="0"/>
          <a:ext cx="0" cy="0"/>
          <a:chOff x="0" y="0"/>
          <a:chExt cx="0" cy="0"/>
        </a:xfrm>
      </p:grpSpPr>
      <p:sp>
        <p:nvSpPr>
          <p:cNvPr id="30" name="Google Shape;30;p7"/>
          <p:cNvSpPr txBox="1">
            <a:spLocks noGrp="1"/>
          </p:cNvSpPr>
          <p:nvPr>
            <p:ph type="ctrTitle"/>
          </p:nvPr>
        </p:nvSpPr>
        <p:spPr>
          <a:xfrm>
            <a:off x="533400" y="1028700"/>
            <a:ext cx="7851648" cy="13716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FF8349"/>
              </a:buClr>
              <a:buSzPts val="5600"/>
              <a:buFont typeface="Constantia"/>
              <a:buNone/>
              <a:defRPr sz="5600" b="1">
                <a:solidFill>
                  <a:srgbClr val="FF8349"/>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subTitle" idx="1"/>
          </p:nvPr>
        </p:nvSpPr>
        <p:spPr>
          <a:xfrm>
            <a:off x="533400" y="2421402"/>
            <a:ext cx="7854696" cy="131445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dk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2"/>
        <p:cNvGrpSpPr/>
        <p:nvPr/>
      </p:nvGrpSpPr>
      <p:grpSpPr>
        <a:xfrm>
          <a:off x="0" y="0"/>
          <a:ext cx="0" cy="0"/>
          <a:chOff x="0" y="0"/>
          <a:chExt cx="0" cy="0"/>
        </a:xfrm>
      </p:grpSpPr>
      <p:sp>
        <p:nvSpPr>
          <p:cNvPr id="303" name="Google Shape;303;p51"/>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51"/>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305" name="Google Shape;305;p51"/>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06" name="Google Shape;306;p5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7" name="Google Shape;307;p5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8" name="Google Shape;308;p5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9"/>
        <p:cNvGrpSpPr/>
        <p:nvPr/>
      </p:nvGrpSpPr>
      <p:grpSpPr>
        <a:xfrm>
          <a:off x="0" y="0"/>
          <a:ext cx="0" cy="0"/>
          <a:chOff x="0" y="0"/>
          <a:chExt cx="0" cy="0"/>
        </a:xfrm>
      </p:grpSpPr>
      <p:sp>
        <p:nvSpPr>
          <p:cNvPr id="310" name="Google Shape;310;p52"/>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1" name="Google Shape;311;p52"/>
          <p:cNvSpPr>
            <a:spLocks noGrp="1"/>
          </p:cNvSpPr>
          <p:nvPr>
            <p:ph type="pic" idx="2"/>
          </p:nvPr>
        </p:nvSpPr>
        <p:spPr>
          <a:xfrm>
            <a:off x="1792288" y="460375"/>
            <a:ext cx="5486400" cy="3086100"/>
          </a:xfrm>
          <a:prstGeom prst="rect">
            <a:avLst/>
          </a:prstGeom>
          <a:noFill/>
          <a:ln>
            <a:noFill/>
          </a:ln>
        </p:spPr>
      </p:sp>
      <p:sp>
        <p:nvSpPr>
          <p:cNvPr id="312" name="Google Shape;312;p52"/>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13" name="Google Shape;313;p5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4" name="Google Shape;314;p5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5" name="Google Shape;315;p5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6"/>
        <p:cNvGrpSpPr/>
        <p:nvPr/>
      </p:nvGrpSpPr>
      <p:grpSpPr>
        <a:xfrm>
          <a:off x="0" y="0"/>
          <a:ext cx="0" cy="0"/>
          <a:chOff x="0" y="0"/>
          <a:chExt cx="0" cy="0"/>
        </a:xfrm>
      </p:grpSpPr>
      <p:sp>
        <p:nvSpPr>
          <p:cNvPr id="317" name="Google Shape;317;p5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8" name="Google Shape;318;p53"/>
          <p:cNvSpPr txBox="1">
            <a:spLocks noGrp="1"/>
          </p:cNvSpPr>
          <p:nvPr>
            <p:ph type="body" idx="1"/>
          </p:nvPr>
        </p:nvSpPr>
        <p:spPr>
          <a:xfrm rot="5400000">
            <a:off x="2874963" y="-1217612"/>
            <a:ext cx="3394075"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9" name="Google Shape;319;p5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0" name="Google Shape;320;p5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1" name="Google Shape;321;p5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2"/>
        <p:cNvGrpSpPr/>
        <p:nvPr/>
      </p:nvGrpSpPr>
      <p:grpSpPr>
        <a:xfrm>
          <a:off x="0" y="0"/>
          <a:ext cx="0" cy="0"/>
          <a:chOff x="0" y="0"/>
          <a:chExt cx="0" cy="0"/>
        </a:xfrm>
      </p:grpSpPr>
      <p:sp>
        <p:nvSpPr>
          <p:cNvPr id="323" name="Google Shape;323;p54"/>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4" name="Google Shape;324;p54"/>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5" name="Google Shape;325;p5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6" name="Google Shape;326;p5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7" name="Google Shape;327;p5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530352" y="987552"/>
            <a:ext cx="7772400" cy="102184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B77EE4"/>
              </a:buClr>
              <a:buSzPts val="5600"/>
              <a:buFont typeface="Constantia"/>
              <a:buNone/>
              <a:defRPr sz="5600" b="1" cap="none">
                <a:solidFill>
                  <a:srgbClr val="B77EE4"/>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530352" y="2028498"/>
            <a:ext cx="7772400" cy="1132284"/>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440"/>
              </a:spcBef>
              <a:spcAft>
                <a:spcPts val="0"/>
              </a:spcAft>
              <a:buSzPts val="2090"/>
              <a:buNone/>
              <a:defRPr sz="2200">
                <a:solidFill>
                  <a:schemeClr val="dk1"/>
                </a:solidFill>
              </a:defRPr>
            </a:lvl1pPr>
            <a:lvl2pPr marL="914400" lvl="1" indent="-228600" algn="l">
              <a:lnSpc>
                <a:spcPct val="100000"/>
              </a:lnSpc>
              <a:spcBef>
                <a:spcPts val="360"/>
              </a:spcBef>
              <a:spcAft>
                <a:spcPts val="0"/>
              </a:spcAft>
              <a:buSzPts val="1530"/>
              <a:buNone/>
              <a:defRPr sz="1800">
                <a:solidFill>
                  <a:srgbClr val="A38CBD"/>
                </a:solidFill>
              </a:defRPr>
            </a:lvl2pPr>
            <a:lvl3pPr marL="1371600" lvl="2" indent="-228600" algn="l">
              <a:lnSpc>
                <a:spcPct val="100000"/>
              </a:lnSpc>
              <a:spcBef>
                <a:spcPts val="320"/>
              </a:spcBef>
              <a:spcAft>
                <a:spcPts val="0"/>
              </a:spcAft>
              <a:buSzPts val="1120"/>
              <a:buNone/>
              <a:defRPr sz="1600">
                <a:solidFill>
                  <a:srgbClr val="A38CBD"/>
                </a:solidFill>
              </a:defRPr>
            </a:lvl3pPr>
            <a:lvl4pPr marL="1828800" lvl="3" indent="-228600" algn="l">
              <a:lnSpc>
                <a:spcPct val="100000"/>
              </a:lnSpc>
              <a:spcBef>
                <a:spcPts val="280"/>
              </a:spcBef>
              <a:spcAft>
                <a:spcPts val="0"/>
              </a:spcAft>
              <a:buSzPts val="910"/>
              <a:buNone/>
              <a:defRPr sz="1400">
                <a:solidFill>
                  <a:srgbClr val="A38CBD"/>
                </a:solidFill>
              </a:defRPr>
            </a:lvl4pPr>
            <a:lvl5pPr marL="2286000" lvl="4" indent="-228600" algn="l">
              <a:lnSpc>
                <a:spcPct val="100000"/>
              </a:lnSpc>
              <a:spcBef>
                <a:spcPts val="280"/>
              </a:spcBef>
              <a:spcAft>
                <a:spcPts val="0"/>
              </a:spcAft>
              <a:buSzPts val="910"/>
              <a:buNone/>
              <a:defRPr sz="1400">
                <a:solidFill>
                  <a:srgbClr val="A38CBD"/>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9"/>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457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6" name="Google Shape;46;p10"/>
          <p:cNvSpPr txBox="1">
            <a:spLocks noGrp="1"/>
          </p:cNvSpPr>
          <p:nvPr>
            <p:ph type="body" idx="2"/>
          </p:nvPr>
        </p:nvSpPr>
        <p:spPr>
          <a:xfrm>
            <a:off x="4648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 name="Google Shape;47;p10"/>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457200" y="1391436"/>
            <a:ext cx="4040188" cy="494514"/>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11"/>
          <p:cNvSpPr txBox="1">
            <a:spLocks noGrp="1"/>
          </p:cNvSpPr>
          <p:nvPr>
            <p:ph type="body" idx="2"/>
          </p:nvPr>
        </p:nvSpPr>
        <p:spPr>
          <a:xfrm>
            <a:off x="4645026" y="1394818"/>
            <a:ext cx="4041775" cy="491132"/>
          </a:xfrm>
          <a:prstGeom prst="rect">
            <a:avLst/>
          </a:prstGeom>
          <a:noFill/>
          <a:ln>
            <a:noFill/>
          </a:ln>
        </p:spPr>
        <p:txBody>
          <a:bodyPr spcFirstLastPara="1" wrap="square" lIns="45700" tIns="0" rIns="45700" bIns="0" anchor="ctr" anchorCtr="0">
            <a:norm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11"/>
          <p:cNvSpPr txBox="1">
            <a:spLocks noGrp="1"/>
          </p:cNvSpPr>
          <p:nvPr>
            <p:ph type="body" idx="3"/>
          </p:nvPr>
        </p:nvSpPr>
        <p:spPr>
          <a:xfrm>
            <a:off x="457200" y="1885950"/>
            <a:ext cx="4040188"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11"/>
          <p:cNvSpPr txBox="1">
            <a:spLocks noGrp="1"/>
          </p:cNvSpPr>
          <p:nvPr>
            <p:ph type="body" idx="4"/>
          </p:nvPr>
        </p:nvSpPr>
        <p:spPr>
          <a:xfrm>
            <a:off x="4645026" y="1885950"/>
            <a:ext cx="4041775"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11"/>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57200" y="528066"/>
            <a:ext cx="83058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sz="50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2"/>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2"/>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85800" y="385764"/>
            <a:ext cx="2743200" cy="871538"/>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onstantia"/>
              <a:buNone/>
              <a:defRPr sz="26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body" idx="1"/>
          </p:nvPr>
        </p:nvSpPr>
        <p:spPr>
          <a:xfrm>
            <a:off x="685800" y="1257300"/>
            <a:ext cx="2743200" cy="3429000"/>
          </a:xfrm>
          <a:prstGeom prst="rect">
            <a:avLst/>
          </a:prstGeom>
          <a:noFill/>
          <a:ln>
            <a:noFill/>
          </a:ln>
        </p:spPr>
        <p:txBody>
          <a:bodyPr spcFirstLastPara="1" wrap="square" lIns="18275" tIns="45700" rIns="18275" bIns="45700" anchor="t" anchorCtr="0">
            <a:norm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14"/>
          <p:cNvSpPr txBox="1">
            <a:spLocks noGrp="1"/>
          </p:cNvSpPr>
          <p:nvPr>
            <p:ph type="body" idx="2"/>
          </p:nvPr>
        </p:nvSpPr>
        <p:spPr>
          <a:xfrm>
            <a:off x="3575050" y="1257300"/>
            <a:ext cx="5111750" cy="3429000"/>
          </a:xfrm>
          <a:prstGeom prst="rect">
            <a:avLst/>
          </a:prstGeom>
          <a:noFill/>
          <a:ln>
            <a:noFill/>
          </a:ln>
        </p:spPr>
        <p:txBody>
          <a:bodyPr spcFirstLastPara="1" wrap="square" lIns="91425" tIns="0" rIns="91425" bIns="45700" anchor="t" anchorCtr="0">
            <a:norm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2" name="Google Shape;72;p14"/>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p:nvPr/>
        </p:nvSpPr>
        <p:spPr>
          <a:xfrm>
            <a:off x="-9525" y="-5358"/>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rgbClr val="FF66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1" name="Google Shape;11;p5"/>
          <p:cNvSpPr/>
          <p:nvPr/>
        </p:nvSpPr>
        <p:spPr>
          <a:xfrm>
            <a:off x="4381500" y="-5357"/>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2" name="Google Shape;12;p5"/>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dk2"/>
              </a:buClr>
              <a:buSzPts val="5000"/>
              <a:buFont typeface="Constantia"/>
              <a:buNone/>
              <a:defRPr sz="5000" b="0" i="0" u="none" strike="noStrike" cap="none">
                <a:solidFill>
                  <a:schemeClr val="dk2"/>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5"/>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4" name="Google Shape;14;p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5" name="Google Shape;15;p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6" name="Google Shape;16;p5"/>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17" name="Google Shape;17;p5"/>
          <p:cNvGrpSpPr/>
          <p:nvPr/>
        </p:nvGrpSpPr>
        <p:grpSpPr>
          <a:xfrm>
            <a:off x="-29294" y="-12085"/>
            <a:ext cx="9198255" cy="814700"/>
            <a:chOff x="-29322" y="-1971"/>
            <a:chExt cx="9198255" cy="1086266"/>
          </a:xfrm>
        </p:grpSpPr>
        <p:sp>
          <p:nvSpPr>
            <p:cNvPr id="18" name="Google Shape;18;p5"/>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DF65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9" name="Google Shape;19;p5"/>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
        <p:nvSpPr>
          <p:cNvPr id="20" name="Google Shape;20;p5"/>
          <p:cNvSpPr/>
          <p:nvPr/>
        </p:nvSpPr>
        <p:spPr>
          <a:xfrm>
            <a:off x="0" y="4497169"/>
            <a:ext cx="9144000" cy="646331"/>
          </a:xfrm>
          <a:prstGeom prst="rect">
            <a:avLst/>
          </a:pr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3E1A5A"/>
                </a:solidFill>
                <a:latin typeface="Times New Roman"/>
                <a:ea typeface="Times New Roman"/>
                <a:cs typeface="Times New Roman"/>
                <a:sym typeface="Times New Roman"/>
              </a:rPr>
              <a:t>                                  </a:t>
            </a:r>
            <a:r>
              <a:rPr lang="en-US" sz="1000" b="1" i="0" u="none" strike="noStrike" cap="none">
                <a:solidFill>
                  <a:schemeClr val="lt1"/>
                </a:solidFill>
                <a:latin typeface="Times New Roman"/>
                <a:ea typeface="Times New Roman"/>
                <a:cs typeface="Times New Roman"/>
                <a:sym typeface="Times New Roman"/>
              </a:rPr>
              <a:t>Excelssior Education Society’s </a:t>
            </a:r>
            <a:endParaRPr sz="1100" b="1"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Times New Roman"/>
                <a:ea typeface="Times New Roman"/>
                <a:cs typeface="Times New Roman"/>
                <a:sym typeface="Times New Roman"/>
              </a:rPr>
              <a:t>       </a:t>
            </a:r>
            <a:r>
              <a:rPr lang="en-US" sz="1100" b="1" i="0" u="none" strike="noStrike" cap="none">
                <a:solidFill>
                  <a:schemeClr val="lt1"/>
                </a:solidFill>
                <a:latin typeface="Times New Roman"/>
                <a:ea typeface="Times New Roman"/>
                <a:cs typeface="Times New Roman"/>
                <a:sym typeface="Times New Roman"/>
              </a:rPr>
              <a:t>K.C.  COLLEGE  OF  ENGINEERING  &amp;  MANAGEMENT STUDIES &amp; RESEARCH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lt1"/>
                </a:solidFill>
                <a:latin typeface="Times New Roman"/>
                <a:ea typeface="Times New Roman"/>
                <a:cs typeface="Times New Roman"/>
                <a:sym typeface="Times New Roman"/>
              </a:rPr>
              <a:t>                                      (Affiliated to the University of Mumbai)</a:t>
            </a:r>
            <a:endParaRPr sz="1400" b="0" i="0" u="none" strike="noStrike" cap="none">
              <a:solidFill>
                <a:srgbClr val="000000"/>
              </a:solidFill>
              <a:latin typeface="Arial"/>
              <a:ea typeface="Arial"/>
              <a:cs typeface="Arial"/>
              <a:sym typeface="Arial"/>
            </a:endParaRPr>
          </a:p>
        </p:txBody>
      </p:sp>
      <p:sp>
        <p:nvSpPr>
          <p:cNvPr id="21" name="Google Shape;21;p5"/>
          <p:cNvSpPr/>
          <p:nvPr/>
        </p:nvSpPr>
        <p:spPr>
          <a:xfrm>
            <a:off x="6096000" y="4476750"/>
            <a:ext cx="3048000" cy="685800"/>
          </a:xfrm>
          <a:prstGeom prst="triangle">
            <a:avLst>
              <a:gd name="adj" fmla="val 100000"/>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pic>
        <p:nvPicPr>
          <p:cNvPr id="22" name="Google Shape;22;p5" descr="college_logo.jpg"/>
          <p:cNvPicPr preferRelativeResize="0"/>
          <p:nvPr/>
        </p:nvPicPr>
        <p:blipFill rotWithShape="1">
          <a:blip r:embed="rId14">
            <a:alphaModFix/>
          </a:blip>
          <a:srcRect/>
          <a:stretch/>
        </p:blipFill>
        <p:spPr>
          <a:xfrm>
            <a:off x="8216630" y="4400550"/>
            <a:ext cx="927370" cy="838200"/>
          </a:xfrm>
          <a:prstGeom prst="ellipse">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5" name="Google Shape;255;p43"/>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6" name="Google Shape;256;p4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7" name="Google Shape;257;p4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8" name="Google Shape;258;p4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ChampionSamay1644/Sem_4_Mini_Project"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a:spLocks noGrp="1"/>
          </p:cNvSpPr>
          <p:nvPr>
            <p:ph type="title"/>
          </p:nvPr>
        </p:nvSpPr>
        <p:spPr>
          <a:xfrm>
            <a:off x="428596" y="428610"/>
            <a:ext cx="8229600" cy="1928826"/>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1800"/>
              <a:buFont typeface="Times New Roman"/>
              <a:buNone/>
            </a:pPr>
            <a:r>
              <a:rPr lang="en-US" sz="1800" dirty="0">
                <a:latin typeface="Times New Roman"/>
                <a:ea typeface="Times New Roman"/>
                <a:cs typeface="Times New Roman"/>
                <a:sym typeface="Times New Roman"/>
              </a:rPr>
              <a:t>EXCELSSIOR EDUCATION SOCIETY’S </a:t>
            </a:r>
            <a:br>
              <a:rPr lang="en-US" sz="4400" dirty="0"/>
            </a:br>
            <a:r>
              <a:rPr lang="en-US" sz="2800" dirty="0"/>
              <a:t>K. C. COLLEGE OF ENGINEERING AND MANAGEMENT STUDIES AND RESEARCH</a:t>
            </a:r>
            <a:br>
              <a:rPr lang="en-US" sz="4400" dirty="0"/>
            </a:br>
            <a:r>
              <a:rPr lang="en-US" sz="1600" dirty="0">
                <a:latin typeface="Times New Roman"/>
                <a:ea typeface="Times New Roman"/>
                <a:cs typeface="Times New Roman"/>
                <a:sym typeface="Times New Roman"/>
              </a:rPr>
              <a:t>(Affiliated to the University of Mumbai)</a:t>
            </a:r>
            <a:br>
              <a:rPr lang="en-US" sz="1600" dirty="0">
                <a:latin typeface="Times New Roman"/>
                <a:ea typeface="Times New Roman"/>
                <a:cs typeface="Times New Roman"/>
                <a:sym typeface="Times New Roman"/>
              </a:rPr>
            </a:br>
            <a:r>
              <a:rPr lang="en-US" sz="1600" dirty="0" err="1">
                <a:latin typeface="Times New Roman"/>
                <a:ea typeface="Times New Roman"/>
                <a:cs typeface="Times New Roman"/>
                <a:sym typeface="Times New Roman"/>
              </a:rPr>
              <a:t>Mith</a:t>
            </a:r>
            <a:r>
              <a:rPr lang="en-US" sz="1600" dirty="0">
                <a:latin typeface="Times New Roman"/>
                <a:ea typeface="Times New Roman"/>
                <a:cs typeface="Times New Roman"/>
                <a:sym typeface="Times New Roman"/>
              </a:rPr>
              <a:t> Bunder Road, Near Hume Pipe, Kopri, Thane(E)-400603</a:t>
            </a:r>
            <a:endParaRPr sz="4400" dirty="0">
              <a:latin typeface="Times New Roman"/>
              <a:ea typeface="Times New Roman"/>
              <a:cs typeface="Times New Roman"/>
              <a:sym typeface="Times New Roman"/>
            </a:endParaRPr>
          </a:p>
        </p:txBody>
      </p:sp>
      <p:pic>
        <p:nvPicPr>
          <p:cNvPr id="333" name="Google Shape;333;p1" descr="https://encrypted-tbn0.gstatic.com/images?q=tbn:ANd9GcTcpmXAV9L1EGCOPw5DbK86H0UXEjvRhomPS4wEb3LzgpCrME8sSQ"/>
          <p:cNvPicPr preferRelativeResize="0">
            <a:picLocks noGrp="1"/>
          </p:cNvPicPr>
          <p:nvPr>
            <p:ph type="body" idx="1"/>
          </p:nvPr>
        </p:nvPicPr>
        <p:blipFill rotWithShape="1">
          <a:blip r:embed="rId3">
            <a:alphaModFix/>
          </a:blip>
          <a:srcRect/>
          <a:stretch/>
        </p:blipFill>
        <p:spPr>
          <a:xfrm>
            <a:off x="1142976" y="3677094"/>
            <a:ext cx="1500198" cy="792045"/>
          </a:xfrm>
          <a:prstGeom prst="rect">
            <a:avLst/>
          </a:prstGeom>
          <a:noFill/>
          <a:ln>
            <a:noFill/>
          </a:ln>
        </p:spPr>
      </p:pic>
      <p:pic>
        <p:nvPicPr>
          <p:cNvPr id="334" name="Google Shape;334;p1" descr="http://www.dreamadmission.in/data/colleges/k.c.-college-of-engineering-and-management-studies-and-research-kopri-thane/logo/1439876107K.C.%20College%20of%20Engineering%20and%20Management%20Studies.jpg"/>
          <p:cNvPicPr preferRelativeResize="0"/>
          <p:nvPr/>
        </p:nvPicPr>
        <p:blipFill rotWithShape="1">
          <a:blip r:embed="rId4">
            <a:alphaModFix/>
          </a:blip>
          <a:srcRect/>
          <a:stretch/>
        </p:blipFill>
        <p:spPr>
          <a:xfrm>
            <a:off x="4071933" y="3643320"/>
            <a:ext cx="1192647" cy="843372"/>
          </a:xfrm>
          <a:prstGeom prst="rect">
            <a:avLst/>
          </a:prstGeom>
          <a:noFill/>
          <a:ln>
            <a:noFill/>
          </a:ln>
        </p:spPr>
      </p:pic>
      <p:pic>
        <p:nvPicPr>
          <p:cNvPr id="335" name="Google Shape;335;p1" descr="http://mu.ac.in/portal/wp-content/uploads/2014/03/unilogo1.jpg"/>
          <p:cNvPicPr preferRelativeResize="0"/>
          <p:nvPr/>
        </p:nvPicPr>
        <p:blipFill rotWithShape="1">
          <a:blip r:embed="rId5">
            <a:alphaModFix/>
          </a:blip>
          <a:srcRect/>
          <a:stretch/>
        </p:blipFill>
        <p:spPr>
          <a:xfrm>
            <a:off x="7000891" y="3643320"/>
            <a:ext cx="1143007" cy="857256"/>
          </a:xfrm>
          <a:prstGeom prst="rect">
            <a:avLst/>
          </a:prstGeom>
          <a:noFill/>
          <a:ln>
            <a:noFill/>
          </a:ln>
        </p:spPr>
      </p:pic>
      <p:pic>
        <p:nvPicPr>
          <p:cNvPr id="336" name="Google Shape;336;p1"/>
          <p:cNvPicPr preferRelativeResize="0"/>
          <p:nvPr/>
        </p:nvPicPr>
        <p:blipFill rotWithShape="1">
          <a:blip r:embed="rId6">
            <a:alphaModFix/>
          </a:blip>
          <a:srcRect/>
          <a:stretch/>
        </p:blipFill>
        <p:spPr>
          <a:xfrm>
            <a:off x="142844" y="928676"/>
            <a:ext cx="952493" cy="1229108"/>
          </a:xfrm>
          <a:prstGeom prst="rect">
            <a:avLst/>
          </a:prstGeom>
          <a:noFill/>
          <a:ln>
            <a:noFill/>
          </a:ln>
        </p:spPr>
      </p:pic>
      <p:sp>
        <p:nvSpPr>
          <p:cNvPr id="337" name="Google Shape;337;p1"/>
          <p:cNvSpPr txBox="1"/>
          <p:nvPr/>
        </p:nvSpPr>
        <p:spPr>
          <a:xfrm>
            <a:off x="1428728" y="2714626"/>
            <a:ext cx="66438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Department of Computer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Academic Year 20</a:t>
            </a:r>
            <a:r>
              <a:rPr lang="en-US" sz="2800" b="1" dirty="0">
                <a:solidFill>
                  <a:schemeClr val="dk1"/>
                </a:solidFill>
                <a:latin typeface="Times New Roman"/>
                <a:ea typeface="Times New Roman"/>
                <a:cs typeface="Times New Roman"/>
                <a:sym typeface="Times New Roman"/>
              </a:rPr>
              <a:t>23-24</a:t>
            </a:r>
            <a:r>
              <a:rPr lang="en-US" sz="2800" b="1" i="0" u="none" strike="noStrike" cap="none" dirty="0">
                <a:solidFill>
                  <a:schemeClr val="dk1"/>
                </a:solidFill>
                <a:latin typeface="Times New Roman"/>
                <a:ea typeface="Times New Roman"/>
                <a:cs typeface="Times New Roman"/>
                <a:sym typeface="Times New Roman"/>
              </a:rPr>
              <a:t>(Odd Semester)</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457200" y="65160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800" b="1" dirty="0">
                <a:latin typeface="Times New Roman" panose="02020603050405020304" pitchFamily="18" charset="0"/>
                <a:ea typeface="Times New Roman"/>
                <a:cs typeface="Times New Roman" panose="02020603050405020304" pitchFamily="18" charset="0"/>
                <a:sym typeface="Times New Roman"/>
              </a:rPr>
              <a:t>Requirement Hardware and Software</a:t>
            </a:r>
            <a:endParaRPr sz="18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CB2B2F82-EA43-F5B9-185B-9AF9B67C0E99}"/>
              </a:ext>
            </a:extLst>
          </p:cNvPr>
          <p:cNvSpPr txBox="1"/>
          <p:nvPr/>
        </p:nvSpPr>
        <p:spPr>
          <a:xfrm>
            <a:off x="277706" y="1119489"/>
            <a:ext cx="6773333" cy="3772699"/>
          </a:xfrm>
          <a:prstGeom prst="rect">
            <a:avLst/>
          </a:prstGeom>
          <a:noFill/>
        </p:spPr>
        <p:txBody>
          <a:bodyPr wrap="square">
            <a:spAutoFit/>
          </a:bodyPr>
          <a:lstStyle/>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Hardware :-</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Minimum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Processor:- Dual core processor @2.4Ghz</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Ram:-  4GB Ram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Storage:- 2GB free space</a:t>
            </a:r>
          </a:p>
          <a:p>
            <a:pPr marL="342900" lvl="0" indent="-342900">
              <a:lnSpc>
                <a:spcPct val="107000"/>
              </a:lnSpc>
              <a:buFont typeface="+mj-lt"/>
              <a:buAutoNum type="alphaLcParenR"/>
            </a:pPr>
            <a:r>
              <a:rPr lang="en-US" kern="100" dirty="0">
                <a:latin typeface="Times New Roman" panose="02020603050405020304" pitchFamily="18" charset="0"/>
                <a:ea typeface="Calibri" panose="020F0502020204030204" pitchFamily="34" charset="0"/>
                <a:cs typeface="Times New Roman" panose="02020603050405020304" pitchFamily="18" charset="0"/>
              </a:rPr>
              <a:t>Internet:- speed: 3mbps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a:lnSpc>
                <a:spcPct val="107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Recommended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Processor:- Quad core processor @2.8Ghz</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Ram:-  8GB Ram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Storage:- 4GB free space</a:t>
            </a:r>
          </a:p>
          <a:p>
            <a:pPr marL="342900" lvl="0" indent="-342900">
              <a:lnSpc>
                <a:spcPct val="107000"/>
              </a:lnSpc>
              <a:buFont typeface="+mj-lt"/>
              <a:buAutoNum type="alphaLcParenR"/>
            </a:pPr>
            <a:r>
              <a:rPr lang="en-US" kern="100" dirty="0">
                <a:latin typeface="Times New Roman" panose="02020603050405020304" pitchFamily="18" charset="0"/>
                <a:ea typeface="Calibri" panose="020F0502020204030204" pitchFamily="34" charset="0"/>
                <a:cs typeface="Times New Roman" panose="02020603050405020304" pitchFamily="18" charset="0"/>
              </a:rPr>
              <a:t>speed: 6mbps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801E407-7377-4990-3802-2FAC39BAF594}"/>
              </a:ext>
            </a:extLst>
          </p:cNvPr>
          <p:cNvSpPr txBox="1"/>
          <p:nvPr/>
        </p:nvSpPr>
        <p:spPr>
          <a:xfrm>
            <a:off x="4443103" y="1119489"/>
            <a:ext cx="4700897" cy="2389372"/>
          </a:xfrm>
          <a:prstGeom prst="rect">
            <a:avLst/>
          </a:prstGeom>
          <a:noFill/>
        </p:spPr>
        <p:txBody>
          <a:bodyPr wrap="square" rtlCol="0">
            <a:spAutoFit/>
          </a:bodyPr>
          <a:lstStyle/>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Software :-</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Minimum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OS: Windows 10 22H2</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Python: Version 3.11 with firebase and PyQT5 modules installed.</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Recommended Requirements:</a:t>
            </a:r>
          </a:p>
          <a:p>
            <a:pPr marL="342900" lvl="0" indent="-342900">
              <a:lnSpc>
                <a:spcPct val="107000"/>
              </a:lnSpc>
              <a:buSzPts val="1400"/>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OS: Windows 11 22H2</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SzPts val="1400"/>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Python: Version 3.12.2 with firebase and PyQT5 modules installed.</a:t>
            </a:r>
            <a:endParaRPr lang="en-IN" dirty="0"/>
          </a:p>
        </p:txBody>
      </p:sp>
    </p:spTree>
    <p:extLst>
      <p:ext uri="{BB962C8B-B14F-4D97-AF65-F5344CB8AC3E}">
        <p14:creationId xmlns:p14="http://schemas.microsoft.com/office/powerpoint/2010/main" val="57257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96463"/>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Feasibility Study</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470FB100-FE32-41C1-FD3A-398DCD49C9B1}"/>
              </a:ext>
            </a:extLst>
          </p:cNvPr>
          <p:cNvSpPr txBox="1"/>
          <p:nvPr/>
        </p:nvSpPr>
        <p:spPr>
          <a:xfrm>
            <a:off x="0" y="1392310"/>
            <a:ext cx="9144000" cy="2893100"/>
          </a:xfrm>
          <a:prstGeom prst="rect">
            <a:avLst/>
          </a:prstGeom>
          <a:noFill/>
        </p:spPr>
        <p:txBody>
          <a:bodyPr wrap="square">
            <a:spAutoFit/>
          </a:bodyPr>
          <a:lstStyle/>
          <a:p>
            <a:pPr marL="228600" indent="-228600" algn="just">
              <a:buFont typeface="+mj-lt"/>
              <a:buAutoNum type="arabicPeriod"/>
            </a:pPr>
            <a:r>
              <a:rPr lang="en-US" b="1" i="0" dirty="0">
                <a:effectLst/>
                <a:latin typeface="Times New Roman" panose="02020603050405020304" pitchFamily="18" charset="0"/>
                <a:cs typeface="Times New Roman" panose="02020603050405020304" pitchFamily="18" charset="0"/>
              </a:rPr>
              <a:t>Technical Feasibility</a:t>
            </a:r>
            <a:r>
              <a:rPr lang="en-US" sz="1200" b="1" i="0" dirty="0">
                <a:effectLst/>
                <a:latin typeface="Times New Roman" panose="02020603050405020304" pitchFamily="18" charset="0"/>
                <a:cs typeface="Times New Roman" panose="02020603050405020304" pitchFamily="18" charset="0"/>
              </a:rPr>
              <a:t>:</a:t>
            </a:r>
            <a:endParaRPr lang="en-US" sz="1200" b="0" i="0" dirty="0">
              <a:effectLst/>
              <a:latin typeface="Times New Roman" panose="02020603050405020304" pitchFamily="18" charset="0"/>
              <a:cs typeface="Times New Roman" panose="02020603050405020304" pitchFamily="18" charset="0"/>
            </a:endParaRPr>
          </a:p>
          <a:p>
            <a:pPr algn="just"/>
            <a:r>
              <a:rPr lang="en-US" sz="1200" b="0"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a)Python latest module required.</a:t>
            </a:r>
          </a:p>
          <a:p>
            <a:pPr algn="just"/>
            <a:r>
              <a:rPr lang="en-US" b="0" i="0" dirty="0">
                <a:effectLst/>
                <a:latin typeface="Times New Roman" panose="02020603050405020304" pitchFamily="18" charset="0"/>
                <a:cs typeface="Times New Roman" panose="02020603050405020304" pitchFamily="18" charset="0"/>
              </a:rPr>
              <a:t>	b)Internet access required</a:t>
            </a:r>
            <a:r>
              <a:rPr lang="en-US" sz="1200" b="0" i="0" dirty="0">
                <a:effectLst/>
                <a:latin typeface="Times New Roman" panose="02020603050405020304" pitchFamily="18" charset="0"/>
                <a:cs typeface="Times New Roman" panose="02020603050405020304" pitchFamily="18" charset="0"/>
              </a:rPr>
              <a:t>.</a:t>
            </a:r>
          </a:p>
          <a:p>
            <a:pPr algn="just"/>
            <a:r>
              <a:rPr lang="en-US" sz="1200" b="1" i="0" dirty="0">
                <a:effectLst/>
                <a:latin typeface="Times New Roman" panose="02020603050405020304" pitchFamily="18" charset="0"/>
                <a:cs typeface="Times New Roman" panose="02020603050405020304" pitchFamily="18" charset="0"/>
              </a:rPr>
              <a:t>2.   </a:t>
            </a:r>
            <a:r>
              <a:rPr lang="en-US" b="1" i="0" dirty="0">
                <a:effectLst/>
                <a:latin typeface="Times New Roman" panose="02020603050405020304" pitchFamily="18" charset="0"/>
                <a:cs typeface="Times New Roman" panose="02020603050405020304" pitchFamily="18" charset="0"/>
              </a:rPr>
              <a:t>Economic Feasibility:</a:t>
            </a:r>
            <a:endParaRPr lang="en-US" b="0" i="0" dirty="0">
              <a:effectLst/>
              <a:latin typeface="Times New Roman" panose="02020603050405020304" pitchFamily="18" charset="0"/>
              <a:cs typeface="Times New Roman" panose="02020603050405020304" pitchFamily="18" charset="0"/>
            </a:endParaRPr>
          </a:p>
          <a:p>
            <a:pPr algn="just"/>
            <a:r>
              <a:rPr lang="en-US" sz="1200" b="0"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a)Development costs are manageable within the allocated budget.</a:t>
            </a:r>
          </a:p>
          <a:p>
            <a:pPr algn="just"/>
            <a:r>
              <a:rPr lang="en-US" b="0" i="0" dirty="0">
                <a:effectLst/>
                <a:latin typeface="Times New Roman" panose="02020603050405020304" pitchFamily="18" charset="0"/>
                <a:cs typeface="Times New Roman" panose="02020603050405020304" pitchFamily="18" charset="0"/>
              </a:rPr>
              <a:t>	b)Firebase is cost efficient database to use.</a:t>
            </a:r>
          </a:p>
          <a:p>
            <a:pPr algn="just"/>
            <a:r>
              <a:rPr lang="en-US" sz="1200" b="1" i="0" dirty="0">
                <a:effectLst/>
                <a:latin typeface="Times New Roman" panose="02020603050405020304" pitchFamily="18" charset="0"/>
                <a:cs typeface="Times New Roman" panose="02020603050405020304" pitchFamily="18" charset="0"/>
              </a:rPr>
              <a:t>3.   </a:t>
            </a:r>
            <a:r>
              <a:rPr lang="en-US" b="1" i="0" dirty="0">
                <a:effectLst/>
                <a:latin typeface="Times New Roman" panose="02020603050405020304" pitchFamily="18" charset="0"/>
                <a:cs typeface="Times New Roman" panose="02020603050405020304" pitchFamily="18" charset="0"/>
              </a:rPr>
              <a:t>Operational Feasibility:</a:t>
            </a:r>
            <a:endParaRPr lang="en-US" b="0" i="0" dirty="0">
              <a:effectLst/>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)The project aligns with the organization's capabilities and resources.</a:t>
            </a:r>
          </a:p>
          <a:p>
            <a:pPr algn="just"/>
            <a:r>
              <a:rPr lang="en-US" dirty="0">
                <a:latin typeface="Times New Roman" panose="02020603050405020304" pitchFamily="18" charset="0"/>
                <a:cs typeface="Times New Roman" panose="02020603050405020304" pitchFamily="18" charset="0"/>
              </a:rPr>
              <a:t>	b</a:t>
            </a:r>
            <a:r>
              <a:rPr lang="en-US" b="0" i="0" dirty="0">
                <a:effectLst/>
                <a:latin typeface="Times New Roman" panose="02020603050405020304" pitchFamily="18" charset="0"/>
                <a:cs typeface="Times New Roman" panose="02020603050405020304" pitchFamily="18" charset="0"/>
              </a:rPr>
              <a:t>)Integration into existing operations is feasible.</a:t>
            </a:r>
          </a:p>
          <a:p>
            <a:pPr algn="just"/>
            <a:r>
              <a:rPr lang="en-US" sz="1200" b="1" i="0" dirty="0">
                <a:effectLst/>
                <a:latin typeface="Times New Roman" panose="02020603050405020304" pitchFamily="18" charset="0"/>
                <a:cs typeface="Times New Roman" panose="02020603050405020304" pitchFamily="18" charset="0"/>
              </a:rPr>
              <a:t>4.   </a:t>
            </a:r>
            <a:r>
              <a:rPr lang="en-US" b="1" i="0" dirty="0">
                <a:effectLst/>
                <a:latin typeface="Times New Roman" panose="02020603050405020304" pitchFamily="18" charset="0"/>
                <a:cs typeface="Times New Roman" panose="02020603050405020304" pitchFamily="18" charset="0"/>
              </a:rPr>
              <a:t>Legal and Regulatory Feasibility:</a:t>
            </a:r>
            <a:endParaRPr lang="en-US" b="0" i="0" dirty="0">
              <a:effectLst/>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a:t>
            </a:r>
            <a:r>
              <a:rPr lang="en-US" b="0" i="0" dirty="0">
                <a:effectLst/>
                <a:latin typeface="Times New Roman" panose="02020603050405020304" pitchFamily="18" charset="0"/>
                <a:cs typeface="Times New Roman" panose="02020603050405020304" pitchFamily="18" charset="0"/>
              </a:rPr>
              <a:t>)No significant legal barriers are foreseen, and compliance.</a:t>
            </a:r>
          </a:p>
          <a:p>
            <a:pPr algn="just"/>
            <a:r>
              <a:rPr lang="en-US" b="1" i="0" dirty="0">
                <a:effectLst/>
                <a:latin typeface="Times New Roman" panose="02020603050405020304" pitchFamily="18" charset="0"/>
                <a:cs typeface="Times New Roman" panose="02020603050405020304" pitchFamily="18" charset="0"/>
              </a:rPr>
              <a:t>5.   Scheduling and Time Feasibility:</a:t>
            </a:r>
            <a:endParaRPr lang="en-US" b="0" i="0" dirty="0">
              <a:effectLst/>
              <a:latin typeface="Times New Roman" panose="02020603050405020304" pitchFamily="18" charset="0"/>
              <a:cs typeface="Times New Roman" panose="02020603050405020304" pitchFamily="18" charset="0"/>
            </a:endParaRPr>
          </a:p>
          <a:p>
            <a:pPr algn="just"/>
            <a:r>
              <a:rPr lang="en-US" b="0" i="0" dirty="0">
                <a:effectLst/>
                <a:latin typeface="Times New Roman" panose="02020603050405020304" pitchFamily="18" charset="0"/>
                <a:cs typeface="Times New Roman" panose="02020603050405020304" pitchFamily="18" charset="0"/>
              </a:rPr>
              <a:t>	a)Project timelines allow for timely development and deployment.</a:t>
            </a:r>
          </a:p>
        </p:txBody>
      </p:sp>
    </p:spTree>
    <p:extLst>
      <p:ext uri="{BB962C8B-B14F-4D97-AF65-F5344CB8AC3E}">
        <p14:creationId xmlns:p14="http://schemas.microsoft.com/office/powerpoint/2010/main" val="79396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678426"/>
            <a:ext cx="9144000" cy="4173793"/>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240"/>
              </a:spcBef>
              <a:spcAft>
                <a:spcPts val="0"/>
              </a:spcAft>
              <a:buSzPts val="1140"/>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Methodology</a:t>
            </a: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120015" indent="0" algn="just">
              <a:buClrTx/>
              <a:buNone/>
            </a:pPr>
            <a:r>
              <a:rPr lang="en-US" sz="1400" b="1" i="0" dirty="0">
                <a:solidFill>
                  <a:srgbClr val="000000"/>
                </a:solidFill>
                <a:effectLst/>
                <a:latin typeface="Times New Roman" panose="02020603050405020304" pitchFamily="18" charset="0"/>
                <a:cs typeface="Times New Roman" panose="02020603050405020304" pitchFamily="18" charset="0"/>
              </a:rPr>
              <a:t>1. User Interface: -</a:t>
            </a:r>
          </a:p>
          <a:p>
            <a:pPr marL="120015" indent="0" algn="just">
              <a:buClrTx/>
              <a:buNone/>
            </a:pPr>
            <a:r>
              <a:rPr lang="en-US" sz="1400" b="1" i="0" dirty="0">
                <a:solidFill>
                  <a:srgbClr val="000000"/>
                </a:solidFill>
                <a:effectLst/>
                <a:latin typeface="Times New Roman" panose="02020603050405020304" pitchFamily="18" charset="0"/>
                <a:cs typeface="Times New Roman" panose="02020603050405020304" pitchFamily="18" charset="0"/>
              </a:rPr>
              <a:t>	</a:t>
            </a:r>
            <a:r>
              <a:rPr lang="en-US" sz="1400" i="0" dirty="0">
                <a:solidFill>
                  <a:srgbClr val="000000"/>
                </a:solidFill>
                <a:effectLst/>
                <a:latin typeface="Times New Roman" panose="02020603050405020304" pitchFamily="18" charset="0"/>
                <a:cs typeface="Times New Roman" panose="02020603050405020304" pitchFamily="18" charset="0"/>
              </a:rPr>
              <a:t>a. Intuitive design for employee self-service and admin dashboards.</a:t>
            </a:r>
          </a:p>
          <a:p>
            <a:pPr marL="120015" indent="0" algn="just">
              <a:buClrTx/>
              <a:buNone/>
            </a:pPr>
            <a:r>
              <a:rPr lang="en-US" sz="1400" i="0" dirty="0">
                <a:solidFill>
                  <a:srgbClr val="000000"/>
                </a:solidFill>
                <a:effectLst/>
                <a:latin typeface="Times New Roman" panose="02020603050405020304" pitchFamily="18" charset="0"/>
                <a:cs typeface="Times New Roman" panose="02020603050405020304" pitchFamily="18" charset="0"/>
              </a:rPr>
              <a:t>	b. Responsive and user-friendly interface.</a:t>
            </a:r>
          </a:p>
          <a:p>
            <a:pPr marL="120015" indent="0" algn="just">
              <a:buClrTx/>
              <a:buNone/>
            </a:pPr>
            <a:r>
              <a:rPr lang="en-US" sz="1400" b="1" i="0" dirty="0">
                <a:solidFill>
                  <a:srgbClr val="000000"/>
                </a:solidFill>
                <a:effectLst/>
                <a:latin typeface="Times New Roman" panose="02020603050405020304" pitchFamily="18" charset="0"/>
                <a:cs typeface="Times New Roman" panose="02020603050405020304" pitchFamily="18" charset="0"/>
              </a:rPr>
              <a:t>2. Database Management: -</a:t>
            </a:r>
          </a:p>
          <a:p>
            <a:pPr marL="120015" indent="0" algn="just">
              <a:buClrTx/>
              <a:buNone/>
            </a:pPr>
            <a:r>
              <a:rPr lang="en-US" sz="1400" b="1" i="0" dirty="0">
                <a:solidFill>
                  <a:srgbClr val="000000"/>
                </a:solidFill>
                <a:effectLst/>
                <a:latin typeface="Times New Roman" panose="02020603050405020304" pitchFamily="18" charset="0"/>
                <a:cs typeface="Times New Roman" panose="02020603050405020304" pitchFamily="18" charset="0"/>
              </a:rPr>
              <a:t>	</a:t>
            </a:r>
            <a:r>
              <a:rPr lang="en-US" sz="1400" i="0" dirty="0">
                <a:solidFill>
                  <a:srgbClr val="000000"/>
                </a:solidFill>
                <a:effectLst/>
                <a:latin typeface="Times New Roman" panose="02020603050405020304" pitchFamily="18" charset="0"/>
                <a:cs typeface="Times New Roman" panose="02020603050405020304" pitchFamily="18" charset="0"/>
              </a:rPr>
              <a:t>a. Centralized database for secure storage of employee data.</a:t>
            </a:r>
          </a:p>
          <a:p>
            <a:pPr marL="120015" indent="0" algn="just">
              <a:buClrTx/>
              <a:buNone/>
            </a:pPr>
            <a:r>
              <a:rPr lang="en-US" sz="1400" i="0" dirty="0">
                <a:solidFill>
                  <a:srgbClr val="000000"/>
                </a:solidFill>
                <a:effectLst/>
                <a:latin typeface="Times New Roman" panose="02020603050405020304" pitchFamily="18" charset="0"/>
                <a:cs typeface="Times New Roman" panose="02020603050405020304" pitchFamily="18" charset="0"/>
              </a:rPr>
              <a:t>	b. Database management system for efficient data retrieval.</a:t>
            </a:r>
          </a:p>
          <a:p>
            <a:pPr marL="120015" indent="0" algn="just">
              <a:buClrTx/>
              <a:buNone/>
            </a:pPr>
            <a:r>
              <a:rPr lang="en-US" sz="1400" b="1" i="0" dirty="0">
                <a:solidFill>
                  <a:srgbClr val="000000"/>
                </a:solidFill>
                <a:effectLst/>
                <a:latin typeface="Times New Roman" panose="02020603050405020304" pitchFamily="18" charset="0"/>
                <a:cs typeface="Times New Roman" panose="02020603050405020304" pitchFamily="18" charset="0"/>
              </a:rPr>
              <a:t>3. Application Logic: -</a:t>
            </a:r>
          </a:p>
          <a:p>
            <a:pPr marL="120015" indent="0" algn="just">
              <a:buClrTx/>
              <a:buNone/>
            </a:pPr>
            <a:r>
              <a:rPr lang="en-US" sz="1400" i="0" dirty="0">
                <a:solidFill>
                  <a:srgbClr val="000000"/>
                </a:solidFill>
                <a:effectLst/>
                <a:latin typeface="Times New Roman" panose="02020603050405020304" pitchFamily="18" charset="0"/>
                <a:cs typeface="Times New Roman" panose="02020603050405020304" pitchFamily="18" charset="0"/>
              </a:rPr>
              <a:t>	a. Employee Onboarding: Digital forms and document submission.</a:t>
            </a:r>
          </a:p>
          <a:p>
            <a:pPr marL="120015" indent="0" algn="just">
              <a:buClrTx/>
              <a:buNone/>
            </a:pPr>
            <a:r>
              <a:rPr lang="en-US" sz="1400" i="0" dirty="0">
                <a:solidFill>
                  <a:srgbClr val="000000"/>
                </a:solidFill>
                <a:effectLst/>
                <a:latin typeface="Times New Roman" panose="02020603050405020304" pitchFamily="18" charset="0"/>
                <a:cs typeface="Times New Roman" panose="02020603050405020304" pitchFamily="18" charset="0"/>
              </a:rPr>
              <a:t>	b. Attendance Tracking &amp; Performance Records</a:t>
            </a:r>
          </a:p>
          <a:p>
            <a:pPr marL="120015" indent="0" algn="just">
              <a:buClrTx/>
              <a:buNone/>
            </a:pPr>
            <a:r>
              <a:rPr lang="en-US" sz="1400" i="0" dirty="0">
                <a:solidFill>
                  <a:srgbClr val="000000"/>
                </a:solidFill>
                <a:effectLst/>
                <a:latin typeface="Times New Roman" panose="02020603050405020304" pitchFamily="18" charset="0"/>
                <a:cs typeface="Times New Roman" panose="02020603050405020304" pitchFamily="18" charset="0"/>
              </a:rPr>
              <a:t>	c. Performance Management: Goal setting, feedback mechanisms.</a:t>
            </a:r>
          </a:p>
          <a:p>
            <a:pPr marL="120015" indent="0" algn="just">
              <a:buClrTx/>
              <a:buNone/>
            </a:pPr>
            <a:r>
              <a:rPr lang="en-US" sz="1400" i="0" dirty="0">
                <a:solidFill>
                  <a:srgbClr val="000000"/>
                </a:solidFill>
                <a:effectLst/>
                <a:latin typeface="Times New Roman" panose="02020603050405020304" pitchFamily="18" charset="0"/>
                <a:cs typeface="Times New Roman" panose="02020603050405020304" pitchFamily="18" charset="0"/>
              </a:rPr>
              <a:t>	d. Employee Self-Service: Leave requests and personal information.</a:t>
            </a:r>
          </a:p>
          <a:p>
            <a:pPr marL="274320" lvl="0" indent="-177800" algn="just" rtl="0">
              <a:lnSpc>
                <a:spcPct val="100000"/>
              </a:lnSpc>
              <a:spcBef>
                <a:spcPts val="320"/>
              </a:spcBef>
              <a:spcAft>
                <a:spcPts val="0"/>
              </a:spcAft>
              <a:buSzPts val="1520"/>
              <a:buNone/>
            </a:pPr>
            <a:r>
              <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rPr>
              <a:t>4. Technologies Used: -</a:t>
            </a:r>
          </a:p>
          <a:p>
            <a:pPr marL="274320" indent="-177800" algn="just">
              <a:spcBef>
                <a:spcPts val="320"/>
              </a:spcBef>
              <a:buSzPts val="1520"/>
              <a:buNone/>
            </a:pPr>
            <a:r>
              <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a. Frontend: Python  , b. Database: Firebase</a:t>
            </a:r>
          </a:p>
          <a:p>
            <a:pPr marL="274320" lvl="0" indent="-177800" algn="just" rtl="0">
              <a:lnSpc>
                <a:spcPct val="100000"/>
              </a:lnSpc>
              <a:spcBef>
                <a:spcPts val="320"/>
              </a:spcBef>
              <a:spcAft>
                <a:spcPts val="0"/>
              </a:spcAft>
              <a:buSzPts val="1520"/>
              <a:buNone/>
            </a:pPr>
            <a:endPar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Font typeface="Arial"/>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8289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B1F4E359-5386-185F-6C81-93F25965CF7A}"/>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1C573B71-19E1-DD53-3767-750FDDB8D9C2}"/>
              </a:ext>
            </a:extLst>
          </p:cNvPr>
          <p:cNvSpPr txBox="1">
            <a:spLocks noGrp="1"/>
          </p:cNvSpPr>
          <p:nvPr>
            <p:ph type="body" idx="1"/>
          </p:nvPr>
        </p:nvSpPr>
        <p:spPr>
          <a:xfrm>
            <a:off x="0" y="730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Data Flow Diagram Level 0 </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descr="A screenshot of a computer screen&#10;&#10;Description automatically generated">
            <a:extLst>
              <a:ext uri="{FF2B5EF4-FFF2-40B4-BE49-F238E27FC236}">
                <a16:creationId xmlns:a16="http://schemas.microsoft.com/office/drawing/2014/main" id="{ADE0C68F-F47F-4997-26B1-37CCD38129C0}"/>
              </a:ext>
            </a:extLst>
          </p:cNvPr>
          <p:cNvPicPr>
            <a:picLocks noChangeAspect="1"/>
          </p:cNvPicPr>
          <p:nvPr/>
        </p:nvPicPr>
        <p:blipFill>
          <a:blip r:embed="rId3"/>
          <a:stretch>
            <a:fillRect/>
          </a:stretch>
        </p:blipFill>
        <p:spPr>
          <a:xfrm>
            <a:off x="2705253" y="792305"/>
            <a:ext cx="5724525" cy="3248025"/>
          </a:xfrm>
          <a:prstGeom prst="rect">
            <a:avLst/>
          </a:prstGeom>
        </p:spPr>
      </p:pic>
    </p:spTree>
    <p:extLst>
      <p:ext uri="{BB962C8B-B14F-4D97-AF65-F5344CB8AC3E}">
        <p14:creationId xmlns:p14="http://schemas.microsoft.com/office/powerpoint/2010/main" val="1520510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166E5E85-ED95-DF98-F238-F1C4EF6C6A59}"/>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2BAD1D44-1853-46DB-6FE0-4452538848EE}"/>
              </a:ext>
            </a:extLst>
          </p:cNvPr>
          <p:cNvSpPr txBox="1">
            <a:spLocks noGrp="1"/>
          </p:cNvSpPr>
          <p:nvPr>
            <p:ph type="body" idx="1"/>
          </p:nvPr>
        </p:nvSpPr>
        <p:spPr>
          <a:xfrm>
            <a:off x="0" y="730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Data Flow Diagram Level 1 </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4" name="Picture 3" descr="A diagram of a computer&#10;&#10;Description automatically generated">
            <a:extLst>
              <a:ext uri="{FF2B5EF4-FFF2-40B4-BE49-F238E27FC236}">
                <a16:creationId xmlns:a16="http://schemas.microsoft.com/office/drawing/2014/main" id="{7E9F1C86-A48B-F5AE-E915-0A2D1DBD2085}"/>
              </a:ext>
            </a:extLst>
          </p:cNvPr>
          <p:cNvPicPr>
            <a:picLocks noChangeAspect="1"/>
          </p:cNvPicPr>
          <p:nvPr/>
        </p:nvPicPr>
        <p:blipFill>
          <a:blip r:embed="rId3"/>
          <a:stretch>
            <a:fillRect/>
          </a:stretch>
        </p:blipFill>
        <p:spPr>
          <a:xfrm>
            <a:off x="2687894" y="1268555"/>
            <a:ext cx="5715000" cy="2295525"/>
          </a:xfrm>
          <a:prstGeom prst="rect">
            <a:avLst/>
          </a:prstGeom>
        </p:spPr>
      </p:pic>
    </p:spTree>
    <p:extLst>
      <p:ext uri="{BB962C8B-B14F-4D97-AF65-F5344CB8AC3E}">
        <p14:creationId xmlns:p14="http://schemas.microsoft.com/office/powerpoint/2010/main" val="124846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A5C79D73-F107-DC74-198F-537D23C0E88A}"/>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EAC68B61-C98E-726F-57AA-0AEE95F85970}"/>
              </a:ext>
            </a:extLst>
          </p:cNvPr>
          <p:cNvSpPr txBox="1">
            <a:spLocks noGrp="1"/>
          </p:cNvSpPr>
          <p:nvPr>
            <p:ph type="body" idx="1"/>
          </p:nvPr>
        </p:nvSpPr>
        <p:spPr>
          <a:xfrm>
            <a:off x="0" y="730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IN" sz="1600" b="1" dirty="0">
                <a:latin typeface="Times New Roman" panose="02020603050405020304" pitchFamily="18" charset="0"/>
                <a:cs typeface="Times New Roman" panose="02020603050405020304" pitchFamily="18" charset="0"/>
                <a:sym typeface="Times New Roman"/>
              </a:rPr>
              <a:t>Activity Diagram</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descr="A screenshot of a computer screen&#10;&#10;Description automatically generated">
            <a:extLst>
              <a:ext uri="{FF2B5EF4-FFF2-40B4-BE49-F238E27FC236}">
                <a16:creationId xmlns:a16="http://schemas.microsoft.com/office/drawing/2014/main" id="{E3315BD1-0D81-37BD-2BAF-7A68504E81D9}"/>
              </a:ext>
            </a:extLst>
          </p:cNvPr>
          <p:cNvPicPr>
            <a:picLocks noChangeAspect="1"/>
          </p:cNvPicPr>
          <p:nvPr/>
        </p:nvPicPr>
        <p:blipFill>
          <a:blip r:embed="rId3"/>
          <a:stretch>
            <a:fillRect/>
          </a:stretch>
        </p:blipFill>
        <p:spPr>
          <a:xfrm>
            <a:off x="2561056" y="563551"/>
            <a:ext cx="2291163" cy="3961536"/>
          </a:xfrm>
          <a:prstGeom prst="rect">
            <a:avLst/>
          </a:prstGeom>
        </p:spPr>
      </p:pic>
    </p:spTree>
    <p:extLst>
      <p:ext uri="{BB962C8B-B14F-4D97-AF65-F5344CB8AC3E}">
        <p14:creationId xmlns:p14="http://schemas.microsoft.com/office/powerpoint/2010/main" val="112586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46741"/>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a:ea typeface="Times New Roman"/>
                <a:cs typeface="Times New Roman"/>
                <a:sym typeface="Times New Roman"/>
              </a:rPr>
              <a:t>Implementation Details/ Screenshots of GUI</a:t>
            </a:r>
            <a:endParaRPr sz="1600" dirty="0"/>
          </a:p>
          <a:p>
            <a:pPr marL="274320" lvl="0" indent="-201930" algn="l" rtl="0">
              <a:lnSpc>
                <a:spcPct val="100000"/>
              </a:lnSpc>
              <a:spcBef>
                <a:spcPts val="240"/>
              </a:spcBef>
              <a:spcAft>
                <a:spcPts val="0"/>
              </a:spcAft>
              <a:buSzPts val="1140"/>
              <a:buNone/>
            </a:pPr>
            <a:endParaRPr lang="en-IN" sz="16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r>
              <a:rPr lang="en-US" sz="1600" dirty="0">
                <a:solidFill>
                  <a:srgbClr val="000000"/>
                </a:solidFill>
                <a:latin typeface="Times New Roman"/>
                <a:ea typeface="Times New Roman"/>
                <a:cs typeface="Times New Roman"/>
                <a:sym typeface="Times New Roman"/>
              </a:rPr>
              <a:t>Main Login:</a:t>
            </a:r>
          </a:p>
          <a:p>
            <a:pPr marL="274320" lvl="0" indent="-177800" algn="l" rtl="0">
              <a:lnSpc>
                <a:spcPct val="100000"/>
              </a:lnSpc>
              <a:spcBef>
                <a:spcPts val="320"/>
              </a:spcBef>
              <a:spcAft>
                <a:spcPts val="0"/>
              </a:spcAft>
              <a:buSzPts val="1520"/>
              <a:buNone/>
            </a:pPr>
            <a:r>
              <a:rPr lang="en-US" sz="1600" b="1" dirty="0">
                <a:latin typeface="Times New Roman"/>
                <a:ea typeface="Times New Roman"/>
                <a:cs typeface="Times New Roman"/>
                <a:sym typeface="Times New Roman"/>
              </a:rPr>
              <a:t> </a:t>
            </a: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r>
              <a:rPr lang="en-US" sz="1600" b="1" dirty="0">
                <a:latin typeface="Times New Roman"/>
                <a:ea typeface="Times New Roman"/>
                <a:cs typeface="Times New Roman"/>
                <a:sym typeface="Times New Roman"/>
              </a:rPr>
              <a:t> </a:t>
            </a:r>
            <a:endParaRPr sz="1600" b="1" dirty="0">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E0EF166D-BB8C-9D40-3FEE-996972012E3A}"/>
              </a:ext>
            </a:extLst>
          </p:cNvPr>
          <p:cNvSpPr txBox="1"/>
          <p:nvPr/>
        </p:nvSpPr>
        <p:spPr>
          <a:xfrm>
            <a:off x="3950493" y="1538062"/>
            <a:ext cx="4975622" cy="954107"/>
          </a:xfrm>
          <a:prstGeom prst="rect">
            <a:avLst/>
          </a:prstGeom>
          <a:noFill/>
        </p:spPr>
        <p:txBody>
          <a:bodyPr wrap="square">
            <a:spAutoFit/>
          </a:bodyPr>
          <a:lstStyle/>
          <a:p>
            <a:pPr marL="382270" lvl="0" indent="-285750" algn="just" rtl="0">
              <a:lnSpc>
                <a:spcPct val="100000"/>
              </a:lnSpc>
              <a:spcBef>
                <a:spcPts val="320"/>
              </a:spcBef>
              <a:spcAft>
                <a:spcPts val="0"/>
              </a:spcAft>
              <a:buSzPts val="1520"/>
              <a:buFont typeface="Arial" panose="020B0604020202020204" pitchFamily="34" charset="0"/>
              <a:buChar char="•"/>
            </a:pPr>
            <a:r>
              <a:rPr lang="en-US" dirty="0">
                <a:effectLst/>
                <a:latin typeface="Times New Roman" panose="02020603050405020304" pitchFamily="18" charset="0"/>
                <a:ea typeface="Calibri" panose="020F0502020204030204" pitchFamily="34" charset="0"/>
              </a:rPr>
              <a:t>The first page presented to the user upon opening the application, this page gives the input boxes to enter the username and password along with the login button and the exit and credit buttons.</a:t>
            </a:r>
            <a:endParaRPr lang="en-US" b="1" dirty="0">
              <a:latin typeface="Times New Roman"/>
              <a:ea typeface="Times New Roman"/>
              <a:cs typeface="Times New Roman"/>
              <a:sym typeface="Times New Roman"/>
            </a:endParaRPr>
          </a:p>
        </p:txBody>
      </p:sp>
      <p:sp>
        <p:nvSpPr>
          <p:cNvPr id="10" name="TextBox 9">
            <a:extLst>
              <a:ext uri="{FF2B5EF4-FFF2-40B4-BE49-F238E27FC236}">
                <a16:creationId xmlns:a16="http://schemas.microsoft.com/office/drawing/2014/main" id="{8E679F7A-F4A4-6AA8-6CB8-06E9305F7044}"/>
              </a:ext>
            </a:extLst>
          </p:cNvPr>
          <p:cNvSpPr txBox="1"/>
          <p:nvPr/>
        </p:nvSpPr>
        <p:spPr>
          <a:xfrm>
            <a:off x="2159579" y="4088982"/>
            <a:ext cx="940809"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a:t>
            </a:r>
            <a:endParaRPr lang="en-IN" dirty="0"/>
          </a:p>
        </p:txBody>
      </p:sp>
      <p:pic>
        <p:nvPicPr>
          <p:cNvPr id="2" name="Picture 1">
            <a:extLst>
              <a:ext uri="{FF2B5EF4-FFF2-40B4-BE49-F238E27FC236}">
                <a16:creationId xmlns:a16="http://schemas.microsoft.com/office/drawing/2014/main" id="{EE290930-3185-D57C-EC83-8ECF2A62A0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7884" y="1954261"/>
            <a:ext cx="2896916" cy="2047997"/>
          </a:xfrm>
          <a:prstGeom prst="rect">
            <a:avLst/>
          </a:prstGeom>
          <a:noFill/>
          <a:ln>
            <a:noFill/>
          </a:ln>
        </p:spPr>
      </p:pic>
      <p:sp>
        <p:nvSpPr>
          <p:cNvPr id="4" name="TextBox 3">
            <a:extLst>
              <a:ext uri="{FF2B5EF4-FFF2-40B4-BE49-F238E27FC236}">
                <a16:creationId xmlns:a16="http://schemas.microsoft.com/office/drawing/2014/main" id="{B5CA551B-D71B-5B68-D6A9-4FB18036FEB6}"/>
              </a:ext>
            </a:extLst>
          </p:cNvPr>
          <p:cNvSpPr txBox="1"/>
          <p:nvPr/>
        </p:nvSpPr>
        <p:spPr>
          <a:xfrm>
            <a:off x="4346971" y="2789060"/>
            <a:ext cx="4579144" cy="1003031"/>
          </a:xfrm>
          <a:prstGeom prst="rect">
            <a:avLst/>
          </a:prstGeom>
          <a:noFill/>
        </p:spPr>
        <p:txBody>
          <a:bodyPr wrap="square">
            <a:spAutoFit/>
          </a:bodyPr>
          <a:lstStyle/>
          <a:p>
            <a:pPr algn="just">
              <a:lnSpc>
                <a:spcPct val="107000"/>
              </a:lnSpc>
              <a:spcAft>
                <a:spcPts val="800"/>
              </a:spcAft>
            </a:pPr>
            <a:r>
              <a:rPr lang="en-US" kern="100" dirty="0">
                <a:effectLst/>
                <a:latin typeface="Times New Roman" panose="02020603050405020304" pitchFamily="18" charset="0"/>
                <a:ea typeface="Calibri" panose="020F0502020204030204" pitchFamily="34" charset="0"/>
                <a:cs typeface="Arial" panose="020B0604020202020204" pitchFamily="34" charset="0"/>
              </a:rPr>
              <a:t>There are 4 types of windows which will open following the user’s login depending on what role has been assigned the user in the DB, the 4 types of logins are Admin, HR, Manager and Employee.</a:t>
            </a:r>
            <a:endParaRPr lang="en-IN"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41851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268239" y="13429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endParaRPr dirty="0"/>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References</a:t>
            </a: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4214E5F4-A0E6-4FF6-5048-2FF47B2403CA}"/>
              </a:ext>
            </a:extLst>
          </p:cNvPr>
          <p:cNvSpPr txBox="1"/>
          <p:nvPr/>
        </p:nvSpPr>
        <p:spPr>
          <a:xfrm>
            <a:off x="321580" y="968183"/>
            <a:ext cx="8822420" cy="2209259"/>
          </a:xfrm>
          <a:prstGeom prst="rect">
            <a:avLst/>
          </a:prstGeom>
          <a:noFill/>
        </p:spPr>
        <p:txBody>
          <a:bodyPr wrap="square" rtlCol="0">
            <a:spAutoFit/>
          </a:bodyPr>
          <a:lstStyle/>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Chatgpt</a:t>
            </a:r>
            <a:r>
              <a:rPr lang="en-US" kern="100" dirty="0">
                <a:effectLst/>
                <a:latin typeface="Times New Roman" panose="02020603050405020304" pitchFamily="18" charset="0"/>
                <a:ea typeface="Calibri" panose="020F0502020204030204" pitchFamily="34" charset="0"/>
                <a:cs typeface="Arial" panose="020B0604020202020204" pitchFamily="34" charset="0"/>
              </a:rPr>
              <a:t>: Helped in bug fixing along with some help for developing new ideas.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Stackoverflow</a:t>
            </a:r>
            <a:r>
              <a:rPr lang="en-US" kern="100" dirty="0">
                <a:effectLst/>
                <a:latin typeface="Times New Roman" panose="02020603050405020304" pitchFamily="18" charset="0"/>
                <a:ea typeface="Calibri" panose="020F0502020204030204" pitchFamily="34" charset="0"/>
                <a:cs typeface="Arial" panose="020B0604020202020204" pitchFamily="34" charset="0"/>
              </a:rPr>
              <a:t>: Used in solving bugs and getting methods to solve certain issues.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Youtube</a:t>
            </a:r>
            <a:r>
              <a:rPr lang="en-US" kern="100" dirty="0">
                <a:effectLst/>
                <a:latin typeface="Times New Roman" panose="02020603050405020304" pitchFamily="18" charset="0"/>
                <a:ea typeface="Calibri" panose="020F0502020204030204" pitchFamily="34" charset="0"/>
                <a:cs typeface="Arial" panose="020B0604020202020204" pitchFamily="34" charset="0"/>
              </a:rPr>
              <a:t>: Helped in getting new ideas for the project and ways to implement them.</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Geekforgeeks</a:t>
            </a:r>
            <a:r>
              <a:rPr lang="en-US" kern="100" dirty="0">
                <a:effectLst/>
                <a:latin typeface="Times New Roman" panose="02020603050405020304" pitchFamily="18" charset="0"/>
                <a:ea typeface="Calibri" panose="020F0502020204030204" pitchFamily="34" charset="0"/>
                <a:cs typeface="Arial" panose="020B0604020202020204" pitchFamily="34" charset="0"/>
              </a:rPr>
              <a:t>: Wording for creating documentation and ppt</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en-US" kern="100" dirty="0">
                <a:effectLst/>
                <a:latin typeface="Times New Roman" panose="02020603050405020304" pitchFamily="18" charset="0"/>
                <a:ea typeface="Calibri" panose="020F0502020204030204" pitchFamily="34" charset="0"/>
                <a:cs typeface="Arial" panose="020B0604020202020204" pitchFamily="34" charset="0"/>
              </a:rPr>
              <a:t>Google: Helped in info for parts of ppt and documentation along with random bug fixes.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457200" lvl="1" algn="just"/>
            <a:endParaRPr lang="en-IN" b="0" i="0" u="none" strike="noStrike"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endParaRPr lang="en-IN" dirty="0">
              <a:latin typeface="Times New Roman" panose="02020603050405020304" pitchFamily="18" charset="0"/>
              <a:cs typeface="Times New Roman" panose="02020603050405020304" pitchFamily="18" charset="0"/>
            </a:endParaRPr>
          </a:p>
          <a:p>
            <a:pPr marL="457200" lvl="1" algn="just"/>
            <a:r>
              <a:rPr lang="en-IN" dirty="0">
                <a:latin typeface="Times New Roman" panose="02020603050405020304" pitchFamily="18" charset="0"/>
                <a:cs typeface="Times New Roman" panose="02020603050405020304" pitchFamily="18" charset="0"/>
              </a:rPr>
              <a:t> </a:t>
            </a:r>
            <a:endParaRPr lang="en-IN" b="0" i="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0729639-A0C9-6606-38CC-0EE48512926F}"/>
              </a:ext>
            </a:extLst>
          </p:cNvPr>
          <p:cNvSpPr txBox="1"/>
          <p:nvPr/>
        </p:nvSpPr>
        <p:spPr>
          <a:xfrm>
            <a:off x="176801" y="3945533"/>
            <a:ext cx="8497839" cy="52322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Github</a:t>
            </a:r>
            <a:r>
              <a:rPr lang="en-IN" dirty="0">
                <a:latin typeface="Times New Roman" panose="02020603050405020304" pitchFamily="18" charset="0"/>
                <a:cs typeface="Times New Roman" panose="02020603050405020304" pitchFamily="18" charset="0"/>
              </a:rPr>
              <a:t> Repository of this Project with the Source code, Project Report and a copy of this PPT can be found at: </a:t>
            </a:r>
            <a:br>
              <a:rPr lang="en-IN" dirty="0">
                <a:latin typeface="Times New Roman" panose="02020603050405020304" pitchFamily="18" charset="0"/>
                <a:cs typeface="Times New Roman" panose="02020603050405020304" pitchFamily="18" charset="0"/>
              </a:rPr>
            </a:br>
            <a:r>
              <a:rPr lang="en-IN" dirty="0">
                <a:hlinkClick r:id="rId3"/>
              </a:rPr>
              <a:t>ChampionSamay1644/Sem_4_Mini_Project (github.com)</a:t>
            </a:r>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824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a:spLocks noGrp="1"/>
          </p:cNvSpPr>
          <p:nvPr>
            <p:ph type="title"/>
          </p:nvPr>
        </p:nvSpPr>
        <p:spPr>
          <a:xfrm>
            <a:off x="500034" y="2071684"/>
            <a:ext cx="8229600" cy="857250"/>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5000"/>
              <a:buFont typeface="Constantia"/>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
          <p:cNvSpPr txBox="1">
            <a:spLocks noGrp="1"/>
          </p:cNvSpPr>
          <p:nvPr>
            <p:ph type="title"/>
          </p:nvPr>
        </p:nvSpPr>
        <p:spPr>
          <a:xfrm>
            <a:off x="428596" y="500048"/>
            <a:ext cx="8229600" cy="544103"/>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dirty="0">
                <a:solidFill>
                  <a:schemeClr val="tx1"/>
                </a:solidFill>
                <a:latin typeface="Times New Roman"/>
                <a:ea typeface="Times New Roman"/>
                <a:cs typeface="Times New Roman"/>
                <a:sym typeface="Times New Roman"/>
              </a:rPr>
              <a:t>Index</a:t>
            </a:r>
            <a:endParaRPr sz="4000" dirty="0">
              <a:solidFill>
                <a:schemeClr val="tx1"/>
              </a:solidFill>
            </a:endParaRPr>
          </a:p>
        </p:txBody>
      </p:sp>
      <p:sp>
        <p:nvSpPr>
          <p:cNvPr id="343" name="Google Shape;343;p2"/>
          <p:cNvSpPr txBox="1">
            <a:spLocks noGrp="1"/>
          </p:cNvSpPr>
          <p:nvPr>
            <p:ph type="body" idx="1"/>
          </p:nvPr>
        </p:nvSpPr>
        <p:spPr>
          <a:xfrm>
            <a:off x="428596" y="107155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Introduction to Topic</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Need of Project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Problem Statement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Literature survey In Tabular Format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Algorithm for Project Development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Flow-chart </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Requirement Hardware and Software</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Feasibility Study</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Methodology</a:t>
            </a: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Detail Design DFD Diagram</a:t>
            </a:r>
            <a:endParaRPr lang="en-US"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Activity Diagram</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Screenshots of GUI</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References</a:t>
            </a:r>
            <a:endParaRPr sz="1200" dirty="0">
              <a:solidFill>
                <a:schemeClr val="tx1"/>
              </a:solidFill>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802420"/>
            <a:ext cx="9144000" cy="3372406"/>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0"/>
              </a:spcBef>
              <a:spcAft>
                <a:spcPts val="0"/>
              </a:spcAft>
              <a:buSzPts val="1140"/>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Introduction</a:t>
            </a:r>
            <a:r>
              <a:rPr lang="en-US" sz="1800" b="1" dirty="0">
                <a:solidFill>
                  <a:schemeClr val="tx1"/>
                </a:solidFill>
                <a:latin typeface="Times New Roman" panose="02020603050405020304" pitchFamily="18" charset="0"/>
                <a:ea typeface="Times New Roman"/>
                <a:cs typeface="Times New Roman" panose="02020603050405020304" pitchFamily="18" charset="0"/>
                <a:sym typeface="Times New Roman"/>
              </a:rPr>
              <a:t> to Topic</a:t>
            </a:r>
          </a:p>
          <a:p>
            <a:pPr marL="120015" indent="0">
              <a:lnSpc>
                <a:spcPct val="107000"/>
              </a:lnSpc>
              <a:spcAft>
                <a:spcPts val="800"/>
              </a:spcAft>
              <a:buNone/>
            </a:pP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In the dynamic realm of gaming, effective game development practices are essential for creating engaging experiences and staying competitive. The Hangman project emerges as a comprehensive solution, blending Python technology with gaming mechanics to streamline processes, enhance player engagement, and elevate the gaming experience.</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Serving as the central hub for Hangman gameplay, this project provides a platform for word management, user interaction, and gameplay mechanics. By automating routine tasks and incorporating diverse word selections, it aims to deliver seamless and enjoyable gameplay experiences for players across different platforms.</a:t>
            </a: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As gaming continues to evolve, the Hangman project plays a pivotal role in fostering creativity, innovation, and enjoyment in the gaming community. This introduction sets the stage for exploring the intricacies and functionalities of the Hangman project, ultimately contributing to the enrichment of gaming experiences for players worldwide.</a:t>
            </a:r>
          </a:p>
          <a:p>
            <a:pPr marL="0" lvl="0" indent="0" algn="just" rtl="0">
              <a:lnSpc>
                <a:spcPct val="100000"/>
              </a:lnSpc>
              <a:spcBef>
                <a:spcPts val="0"/>
              </a:spcBef>
              <a:spcAft>
                <a:spcPts val="0"/>
              </a:spcAft>
              <a:buSzPts val="1140"/>
              <a:buNone/>
            </a:pPr>
            <a:endParaRPr sz="1600" dirty="0">
              <a:latin typeface="Times New Roman" panose="02020603050405020304" pitchFamily="18" charset="0"/>
              <a:cs typeface="Times New Roman" panose="02020603050405020304" pitchFamily="18" charset="0"/>
            </a:endParaRPr>
          </a:p>
          <a:p>
            <a:pPr marL="274320" lvl="0" indent="-201930" algn="just" rtl="0">
              <a:lnSpc>
                <a:spcPct val="100000"/>
              </a:lnSpc>
              <a:spcBef>
                <a:spcPts val="240"/>
              </a:spcBef>
              <a:spcAft>
                <a:spcPts val="0"/>
              </a:spcAft>
              <a:buSzPts val="114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just" rtl="0">
              <a:lnSpc>
                <a:spcPct val="100000"/>
              </a:lnSpc>
              <a:spcBef>
                <a:spcPts val="240"/>
              </a:spcBef>
              <a:spcAft>
                <a:spcPts val="0"/>
              </a:spcAft>
              <a:buSzPts val="114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Font typeface="Arial"/>
              <a:buNone/>
            </a:pPr>
            <a:endParaRPr sz="1200" b="1"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8509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808316"/>
            <a:ext cx="91440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Need of Project</a:t>
            </a:r>
            <a:endParaRPr lang="en-IN"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5" name="TextBox 4">
            <a:extLst>
              <a:ext uri="{FF2B5EF4-FFF2-40B4-BE49-F238E27FC236}">
                <a16:creationId xmlns:a16="http://schemas.microsoft.com/office/drawing/2014/main" id="{EC5F14AD-A5D2-A5C6-0D37-C4CF8832F25F}"/>
              </a:ext>
            </a:extLst>
          </p:cNvPr>
          <p:cNvSpPr txBox="1"/>
          <p:nvPr/>
        </p:nvSpPr>
        <p:spPr>
          <a:xfrm>
            <a:off x="0" y="1199069"/>
            <a:ext cx="9144000" cy="3005951"/>
          </a:xfrm>
          <a:prstGeom prst="rect">
            <a:avLst/>
          </a:prstGeom>
          <a:noFill/>
        </p:spPr>
        <p:txBody>
          <a:bodyPr wrap="square">
            <a:spAutoFit/>
          </a:bodyPr>
          <a:lstStyle/>
          <a:p>
            <a:pPr marL="285750" indent="-285750">
              <a:spcAft>
                <a:spcPts val="80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necessity for a Hangman Game Management System arises from the increasing demand for streamlined gaming experiences and the pivotal role gaming plays in entertainment and leisure activities. Here are key points highlighting the significance of such a system:</a:t>
            </a: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Centralized Game Management: The Hangman Game Management System acts as a centralized platform for storing game data, managing player interactions, and facilitating gameplay mechanics. By consolidating game elements and automating administrative tasks, it enhances efficiency and enables seamless gaming experiences.</a:t>
            </a: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Enhanced Player Engagement: Through intuitive user interfaces and interactive features, the system fosters player engagement and immersion in the gaming environment. Features like word selection, difficulty levels, and progress tracking contribute to an enriching gaming experience, driving player satisfaction and retention.</a:t>
            </a: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Optimized Processes: Traditional manual game management processes can be cumbersome and prone to errors. The Hangman Game Management System automates tasks such as word selection, letter masking, and scoring, streamlining gameplay and minimizing administrative overhead.</a:t>
            </a:r>
          </a:p>
          <a:p>
            <a:pPr marL="285750" indent="-285750">
              <a:spcAft>
                <a:spcPts val="80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7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38686" y="797025"/>
            <a:ext cx="9221372"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Problem Statement</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9" name="Rectangle 8">
            <a:extLst>
              <a:ext uri="{FF2B5EF4-FFF2-40B4-BE49-F238E27FC236}">
                <a16:creationId xmlns:a16="http://schemas.microsoft.com/office/drawing/2014/main" id="{9F8DD1E4-7B2A-C3A3-1F83-A4E796D35539}"/>
              </a:ext>
            </a:extLst>
          </p:cNvPr>
          <p:cNvSpPr/>
          <p:nvPr/>
        </p:nvSpPr>
        <p:spPr>
          <a:xfrm>
            <a:off x="1" y="1167618"/>
            <a:ext cx="9059594" cy="324260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0" name="Rectangle 9">
            <a:extLst>
              <a:ext uri="{FF2B5EF4-FFF2-40B4-BE49-F238E27FC236}">
                <a16:creationId xmlns:a16="http://schemas.microsoft.com/office/drawing/2014/main" id="{DB3E7344-EC78-316D-A175-C6A008AFC9C6}"/>
              </a:ext>
            </a:extLst>
          </p:cNvPr>
          <p:cNvSpPr/>
          <p:nvPr/>
        </p:nvSpPr>
        <p:spPr>
          <a:xfrm>
            <a:off x="0" y="1167618"/>
            <a:ext cx="9143999" cy="337240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A0976B2D-6590-B841-61A1-112552219595}"/>
              </a:ext>
            </a:extLst>
          </p:cNvPr>
          <p:cNvSpPr txBox="1"/>
          <p:nvPr/>
        </p:nvSpPr>
        <p:spPr>
          <a:xfrm>
            <a:off x="58030" y="1167618"/>
            <a:ext cx="9144000" cy="138499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The Hangman project addresses inefficiencies and disjointed processes within gaming development, hindering player engagement and game quality. Manual handling of tasks such as word selection, player interaction, and gameplay mechanics leads to errors, delays, and suboptimal gaming experiences. Lack of a centralized management system results in fragmented game elements, gameplay inconsistencies, and difficulty in tracking player progress. Additionally, limited communication channels and interactive features diminish player satisfaction and immersion in the gaming environment. To overcome these challenges and elevate gaming experiences, there is a critical need for the implementation of a comprehensive Hangman game management system that streamlines game development processes, ensures gameplay integrity, empowers players, and enhances overall gaming enjoyment.</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30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59374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Literature survey In Tabular Format</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9" name="Rectangle 2">
            <a:extLst>
              <a:ext uri="{FF2B5EF4-FFF2-40B4-BE49-F238E27FC236}">
                <a16:creationId xmlns:a16="http://schemas.microsoft.com/office/drawing/2014/main" id="{9C8882B3-D71E-1572-0941-C529B7ECDDA7}"/>
              </a:ext>
            </a:extLst>
          </p:cNvPr>
          <p:cNvSpPr>
            <a:spLocks noChangeArrowheads="1"/>
          </p:cNvSpPr>
          <p:nvPr/>
        </p:nvSpPr>
        <p:spPr bwMode="auto">
          <a:xfrm>
            <a:off x="140393" y="1056949"/>
            <a:ext cx="77099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effectLst/>
                <a:latin typeface="Arial" panose="020B0604020202020204" pitchFamily="34" charset="0"/>
              </a:rPr>
            </a:br>
            <a:endParaRPr kumimoji="0" lang="en-US" altLang="en-US" sz="1800" b="0" i="0" u="none" strike="noStrike" cap="none" normalizeH="0" baseline="0">
              <a:ln>
                <a:noFill/>
              </a:ln>
              <a:effectLst/>
              <a:latin typeface="Arial" panose="020B0604020202020204" pitchFamily="34" charset="0"/>
            </a:endParaRPr>
          </a:p>
        </p:txBody>
      </p:sp>
      <p:sp>
        <p:nvSpPr>
          <p:cNvPr id="11" name="Rectangle 3">
            <a:extLst>
              <a:ext uri="{FF2B5EF4-FFF2-40B4-BE49-F238E27FC236}">
                <a16:creationId xmlns:a16="http://schemas.microsoft.com/office/drawing/2014/main" id="{E48D397C-D9E6-2B34-D82A-7E92401EBCE5}"/>
              </a:ext>
            </a:extLst>
          </p:cNvPr>
          <p:cNvSpPr>
            <a:spLocks noChangeArrowheads="1"/>
          </p:cNvSpPr>
          <p:nvPr/>
        </p:nvSpPr>
        <p:spPr bwMode="auto">
          <a:xfrm>
            <a:off x="4135581" y="1450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8CA797F8-312C-67B9-6D51-E78647BEAC60}"/>
              </a:ext>
            </a:extLst>
          </p:cNvPr>
          <p:cNvGraphicFramePr>
            <a:graphicFrameLocks noGrp="1"/>
          </p:cNvGraphicFramePr>
          <p:nvPr>
            <p:extLst>
              <p:ext uri="{D42A27DB-BD31-4B8C-83A1-F6EECF244321}">
                <p14:modId xmlns:p14="http://schemas.microsoft.com/office/powerpoint/2010/main" val="2349931278"/>
              </p:ext>
            </p:extLst>
          </p:nvPr>
        </p:nvGraphicFramePr>
        <p:xfrm>
          <a:off x="0" y="1177349"/>
          <a:ext cx="9144000" cy="2255520"/>
        </p:xfrm>
        <a:graphic>
          <a:graphicData uri="http://schemas.openxmlformats.org/drawingml/2006/table">
            <a:tbl>
              <a:tblPr firstRow="1" bandRow="1">
                <a:tableStyleId>{5C22544A-7EE6-4342-B048-85BDC9FD1C3A}</a:tableStyleId>
              </a:tblPr>
              <a:tblGrid>
                <a:gridCol w="1472493">
                  <a:extLst>
                    <a:ext uri="{9D8B030D-6E8A-4147-A177-3AD203B41FA5}">
                      <a16:colId xmlns:a16="http://schemas.microsoft.com/office/drawing/2014/main" val="3798498374"/>
                    </a:ext>
                  </a:extLst>
                </a:gridCol>
                <a:gridCol w="2815027">
                  <a:extLst>
                    <a:ext uri="{9D8B030D-6E8A-4147-A177-3AD203B41FA5}">
                      <a16:colId xmlns:a16="http://schemas.microsoft.com/office/drawing/2014/main" val="3241602768"/>
                    </a:ext>
                  </a:extLst>
                </a:gridCol>
                <a:gridCol w="4856480">
                  <a:extLst>
                    <a:ext uri="{9D8B030D-6E8A-4147-A177-3AD203B41FA5}">
                      <a16:colId xmlns:a16="http://schemas.microsoft.com/office/drawing/2014/main" val="1132994098"/>
                    </a:ext>
                  </a:extLst>
                </a:gridCol>
              </a:tblGrid>
              <a:tr h="243532">
                <a:tc>
                  <a:txBody>
                    <a:bodyPr/>
                    <a:lstStyle/>
                    <a:p>
                      <a:pPr algn="ctr"/>
                      <a:r>
                        <a:rPr lang="en-IN" dirty="0"/>
                        <a:t>Year</a:t>
                      </a:r>
                    </a:p>
                  </a:txBody>
                  <a:tcPr/>
                </a:tc>
                <a:tc>
                  <a:txBody>
                    <a:bodyPr/>
                    <a:lstStyle/>
                    <a:p>
                      <a:pPr algn="ctr"/>
                      <a:r>
                        <a:rPr lang="en-IN" dirty="0"/>
                        <a:t>Associated Person/People</a:t>
                      </a:r>
                    </a:p>
                  </a:txBody>
                  <a:tcPr/>
                </a:tc>
                <a:tc>
                  <a:txBody>
                    <a:bodyPr/>
                    <a:lstStyle/>
                    <a:p>
                      <a:pPr algn="ctr"/>
                      <a:r>
                        <a:rPr lang="en-IN" dirty="0"/>
                        <a:t>State of the System</a:t>
                      </a:r>
                    </a:p>
                  </a:txBody>
                  <a:tcPr/>
                </a:tc>
                <a:extLst>
                  <a:ext uri="{0D108BD9-81ED-4DB2-BD59-A6C34878D82A}">
                    <a16:rowId xmlns:a16="http://schemas.microsoft.com/office/drawing/2014/main" val="1030773626"/>
                  </a:ext>
                </a:extLst>
              </a:tr>
              <a:tr h="226599">
                <a:tc>
                  <a:txBody>
                    <a:bodyPr/>
                    <a:lstStyle/>
                    <a:p>
                      <a:pPr algn="ctr"/>
                      <a:r>
                        <a:rPr lang="en-IN" dirty="0"/>
                        <a:t>1982</a:t>
                      </a:r>
                    </a:p>
                  </a:txBody>
                  <a:tcPr/>
                </a:tc>
                <a:tc>
                  <a:txBody>
                    <a:bodyPr/>
                    <a:lstStyle/>
                    <a:p>
                      <a:pPr algn="ctr"/>
                      <a:r>
                        <a:rPr lang="en-IN" dirty="0"/>
                        <a:t>Walker A.J.</a:t>
                      </a:r>
                    </a:p>
                  </a:txBody>
                  <a:tcPr/>
                </a:tc>
                <a:tc>
                  <a:txBody>
                    <a:bodyPr/>
                    <a:lstStyle/>
                    <a:p>
                      <a:pPr algn="ctr"/>
                      <a:r>
                        <a:rPr lang="en-IN" dirty="0"/>
                        <a:t>HRIS development: Project team guide to build effective personnel information system</a:t>
                      </a:r>
                    </a:p>
                  </a:txBody>
                  <a:tcPr/>
                </a:tc>
                <a:extLst>
                  <a:ext uri="{0D108BD9-81ED-4DB2-BD59-A6C34878D82A}">
                    <a16:rowId xmlns:a16="http://schemas.microsoft.com/office/drawing/2014/main" val="2284549313"/>
                  </a:ext>
                </a:extLst>
              </a:tr>
              <a:tr h="199505">
                <a:tc>
                  <a:txBody>
                    <a:bodyPr/>
                    <a:lstStyle/>
                    <a:p>
                      <a:pPr algn="ctr"/>
                      <a:r>
                        <a:rPr lang="en-IN" dirty="0"/>
                        <a:t>1984</a:t>
                      </a:r>
                    </a:p>
                  </a:txBody>
                  <a:tcPr/>
                </a:tc>
                <a:tc>
                  <a:txBody>
                    <a:bodyPr/>
                    <a:lstStyle/>
                    <a:p>
                      <a:pPr algn="ctr"/>
                      <a:r>
                        <a:rPr lang="en-IN" dirty="0"/>
                        <a:t>Beer et al</a:t>
                      </a:r>
                    </a:p>
                  </a:txBody>
                  <a:tcPr/>
                </a:tc>
                <a:tc>
                  <a:txBody>
                    <a:bodyPr/>
                    <a:lstStyle/>
                    <a:p>
                      <a:pPr algn="ctr"/>
                      <a:r>
                        <a:rPr lang="en-IN" dirty="0"/>
                        <a:t>Defined HRM as those involved in complex decision.</a:t>
                      </a:r>
                    </a:p>
                  </a:txBody>
                  <a:tcPr/>
                </a:tc>
                <a:extLst>
                  <a:ext uri="{0D108BD9-81ED-4DB2-BD59-A6C34878D82A}">
                    <a16:rowId xmlns:a16="http://schemas.microsoft.com/office/drawing/2014/main" val="2230137421"/>
                  </a:ext>
                </a:extLst>
              </a:tr>
              <a:tr h="246919">
                <a:tc>
                  <a:txBody>
                    <a:bodyPr/>
                    <a:lstStyle/>
                    <a:p>
                      <a:pPr algn="ctr"/>
                      <a:r>
                        <a:rPr lang="en-IN" dirty="0"/>
                        <a:t>1999</a:t>
                      </a:r>
                    </a:p>
                  </a:txBody>
                  <a:tcPr/>
                </a:tc>
                <a:tc>
                  <a:txBody>
                    <a:bodyPr/>
                    <a:lstStyle/>
                    <a:p>
                      <a:pPr algn="ctr"/>
                      <a:r>
                        <a:rPr lang="en-IN" dirty="0"/>
                        <a:t>Robert b.</a:t>
                      </a:r>
                    </a:p>
                  </a:txBody>
                  <a:tcPr/>
                </a:tc>
                <a:tc>
                  <a:txBody>
                    <a:bodyPr/>
                    <a:lstStyle/>
                    <a:p>
                      <a:pPr algn="ctr"/>
                      <a:r>
                        <a:rPr lang="en-IN" dirty="0"/>
                        <a:t>Calculating return on investment on HR</a:t>
                      </a:r>
                    </a:p>
                  </a:txBody>
                  <a:tcPr/>
                </a:tc>
                <a:extLst>
                  <a:ext uri="{0D108BD9-81ED-4DB2-BD59-A6C34878D82A}">
                    <a16:rowId xmlns:a16="http://schemas.microsoft.com/office/drawing/2014/main" val="1932421153"/>
                  </a:ext>
                </a:extLst>
              </a:tr>
              <a:tr h="0">
                <a:tc>
                  <a:txBody>
                    <a:bodyPr/>
                    <a:lstStyle/>
                    <a:p>
                      <a:pPr algn="ctr"/>
                      <a:r>
                        <a:rPr lang="en-IN" dirty="0"/>
                        <a:t>2005</a:t>
                      </a:r>
                    </a:p>
                  </a:txBody>
                  <a:tcPr/>
                </a:tc>
                <a:tc>
                  <a:txBody>
                    <a:bodyPr/>
                    <a:lstStyle/>
                    <a:p>
                      <a:pPr algn="ctr"/>
                      <a:r>
                        <a:rPr lang="en-IN" dirty="0" err="1"/>
                        <a:t>Hufelid</a:t>
                      </a:r>
                      <a:r>
                        <a:rPr lang="en-IN" dirty="0"/>
                        <a:t>, M.A</a:t>
                      </a:r>
                    </a:p>
                  </a:txBody>
                  <a:tcPr/>
                </a:tc>
                <a:tc>
                  <a:txBody>
                    <a:bodyPr/>
                    <a:lstStyle/>
                    <a:p>
                      <a:pPr algn="ctr"/>
                      <a:r>
                        <a:rPr lang="en-IN" dirty="0"/>
                        <a:t>Becker work force of cord card management Human capital to execute strategy</a:t>
                      </a:r>
                    </a:p>
                  </a:txBody>
                  <a:tcPr/>
                </a:tc>
                <a:extLst>
                  <a:ext uri="{0D108BD9-81ED-4DB2-BD59-A6C34878D82A}">
                    <a16:rowId xmlns:a16="http://schemas.microsoft.com/office/drawing/2014/main" val="605145014"/>
                  </a:ext>
                </a:extLst>
              </a:tr>
              <a:tr h="123311">
                <a:tc>
                  <a:txBody>
                    <a:bodyPr/>
                    <a:lstStyle/>
                    <a:p>
                      <a:pPr algn="ctr"/>
                      <a:r>
                        <a:rPr lang="en-IN" dirty="0"/>
                        <a:t>2006</a:t>
                      </a:r>
                    </a:p>
                  </a:txBody>
                  <a:tcPr/>
                </a:tc>
                <a:tc>
                  <a:txBody>
                    <a:bodyPr/>
                    <a:lstStyle/>
                    <a:p>
                      <a:pPr algn="ctr"/>
                      <a:r>
                        <a:rPr lang="en-IN" dirty="0" err="1"/>
                        <a:t>Behuselid</a:t>
                      </a:r>
                      <a:endParaRPr lang="en-IN" dirty="0"/>
                    </a:p>
                  </a:txBody>
                  <a:tcPr/>
                </a:tc>
                <a:tc>
                  <a:txBody>
                    <a:bodyPr/>
                    <a:lstStyle/>
                    <a:p>
                      <a:pPr algn="ctr"/>
                      <a:r>
                        <a:rPr lang="en-IN" dirty="0"/>
                        <a:t>Strategic HR management, from journal of management</a:t>
                      </a:r>
                    </a:p>
                  </a:txBody>
                  <a:tcPr/>
                </a:tc>
                <a:extLst>
                  <a:ext uri="{0D108BD9-81ED-4DB2-BD59-A6C34878D82A}">
                    <a16:rowId xmlns:a16="http://schemas.microsoft.com/office/drawing/2014/main" val="4157960921"/>
                  </a:ext>
                </a:extLst>
              </a:tr>
            </a:tbl>
          </a:graphicData>
        </a:graphic>
      </p:graphicFrame>
    </p:spTree>
    <p:extLst>
      <p:ext uri="{BB962C8B-B14F-4D97-AF65-F5344CB8AC3E}">
        <p14:creationId xmlns:p14="http://schemas.microsoft.com/office/powerpoint/2010/main" val="364616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61210"/>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Algorithm for Project Development</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3" name="TextBox 2">
            <a:extLst>
              <a:ext uri="{FF2B5EF4-FFF2-40B4-BE49-F238E27FC236}">
                <a16:creationId xmlns:a16="http://schemas.microsoft.com/office/drawing/2014/main" id="{D699D8AD-AA6D-B683-324A-719558E8F6CB}"/>
              </a:ext>
            </a:extLst>
          </p:cNvPr>
          <p:cNvSpPr txBox="1"/>
          <p:nvPr/>
        </p:nvSpPr>
        <p:spPr>
          <a:xfrm>
            <a:off x="0" y="1009884"/>
            <a:ext cx="9144000" cy="3785652"/>
          </a:xfrm>
          <a:prstGeom prst="rect">
            <a:avLst/>
          </a:prstGeom>
          <a:noFill/>
        </p:spPr>
        <p:txBody>
          <a:bodyPr wrap="square">
            <a:spAutoFit/>
          </a:bodyPr>
          <a:lstStyle/>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1</a:t>
            </a:r>
            <a:r>
              <a:rPr lang="en-US" sz="1600"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Project Initiation:</a:t>
            </a:r>
          </a:p>
          <a:p>
            <a:pPr lvl="0" algn="l" rtl="0">
              <a:lnSpc>
                <a:spcPct val="100000"/>
              </a:lnSpc>
              <a:spcBef>
                <a:spcPts val="0"/>
              </a:spcBef>
              <a:spcAft>
                <a:spcPts val="0"/>
              </a:spcAft>
              <a:buSzPts val="1400"/>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Define project Objectives: Develop a Hangman Game Management System to enhance gaming experience and     </a:t>
            </a:r>
          </a:p>
          <a:p>
            <a:pPr lvl="0" algn="l" rtl="0">
              <a:lnSpc>
                <a:spcPct val="100000"/>
              </a:lnSpc>
              <a:spcBef>
                <a:spcPts val="0"/>
              </a:spcBef>
              <a:spcAft>
                <a:spcPts val="0"/>
              </a:spcAft>
              <a:buSzPts val="1400"/>
            </a:pPr>
            <a:r>
              <a:rPr lang="en-US" dirty="0">
                <a:latin typeface="Times New Roman" panose="02020603050405020304" pitchFamily="18" charset="0"/>
                <a:cs typeface="Times New Roman" panose="02020603050405020304" pitchFamily="18" charset="0"/>
              </a:rPr>
              <a:t>                                                   streamline game development processes.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Identify key features such as word selection, player interaction, and gameplay mechanics.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Assess resources and timeline feasibility for project completion.</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2. Planning and Design :</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Design the UI architecture for Hangman game interface, including player interaction screens and game elements.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Create a database schema to store game data, including word bank, player progress, and game settings.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Establish connections between different game components, such as word selection, letter input, and game </a:t>
            </a:r>
            <a:r>
              <a:rPr lang="en-US" dirty="0" err="1">
                <a:latin typeface="Times New Roman" panose="02020603050405020304" pitchFamily="18" charset="0"/>
                <a:cs typeface="Times New Roman" panose="02020603050405020304" pitchFamily="18" charset="0"/>
              </a:rPr>
              <a:t>logi</a:t>
            </a:r>
            <a:r>
              <a:rPr lang="en-US" dirty="0">
                <a:latin typeface="Times New Roman" panose="02020603050405020304" pitchFamily="18" charset="0"/>
                <a:cs typeface="Times New Roman" panose="02020603050405020304" pitchFamily="18" charset="0"/>
              </a:rPr>
              <a:t>	</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3. Development:</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Develop core game functionality, including word selection, letter masking, and player interaction.</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Code game mechanics for player input validation, game progression, and scoring.</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Implement features for player feedback, game state management, and game over conditions.	</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4. Testing:</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Test the game for functionality, including word selection accuracy, letter masking, game logic and bugs.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Evaluate user-friendliness through player interaction testing and feedback collection.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9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0BEB5F-BD88-CA06-EBCB-730EE9B9CD2E}"/>
              </a:ext>
            </a:extLst>
          </p:cNvPr>
          <p:cNvSpPr txBox="1"/>
          <p:nvPr/>
        </p:nvSpPr>
        <p:spPr>
          <a:xfrm>
            <a:off x="0" y="1019294"/>
            <a:ext cx="9144000" cy="3754874"/>
          </a:xfrm>
          <a:prstGeom prst="rect">
            <a:avLst/>
          </a:prstGeom>
          <a:noFill/>
        </p:spPr>
        <p:txBody>
          <a:bodyPr wrap="square">
            <a:sp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5.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User Testing:</a:t>
            </a:r>
            <a:b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b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Conduct beta testing with a small group of players to gather feedback on gameplay experience.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Make improvements based on user suggestions, such as adjusting difficulty levels or refining game mechanics.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6.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Documentation: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Document game architecture, including design decisions and key features.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Create instructions for players to easily understand and operate the Hangman game.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600" b="1" dirty="0">
                <a:latin typeface="Times New Roman" panose="02020603050405020304" pitchFamily="18" charset="0"/>
                <a:ea typeface="Calibri"/>
                <a:cs typeface="Times New Roman" panose="02020603050405020304" pitchFamily="18" charset="0"/>
                <a:sym typeface="Calibri"/>
              </a:rPr>
              <a:t>7</a:t>
            </a: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Project Closure: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Verify completion of the Hangman game project and compliance with development standards.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Archive project data and records for future reference.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600" b="1" dirty="0">
                <a:latin typeface="Times New Roman" panose="02020603050405020304" pitchFamily="18" charset="0"/>
                <a:ea typeface="Calibri"/>
                <a:cs typeface="Times New Roman" panose="02020603050405020304" pitchFamily="18" charset="0"/>
                <a:sym typeface="Calibri"/>
              </a:rPr>
              <a:t>8</a:t>
            </a: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Post- Project Review:</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Evaluate Hangman game performance against initial objectives, such as enhancing player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engagement and streamlining game development.</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Identify areas for improvement and lessons learned to inform future game development projects.</a:t>
            </a:r>
            <a:endParaRPr lang="en-US" b="0" i="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IN" dirty="0"/>
          </a:p>
        </p:txBody>
      </p:sp>
      <p:sp>
        <p:nvSpPr>
          <p:cNvPr id="2" name="Google Shape;343;p2">
            <a:extLst>
              <a:ext uri="{FF2B5EF4-FFF2-40B4-BE49-F238E27FC236}">
                <a16:creationId xmlns:a16="http://schemas.microsoft.com/office/drawing/2014/main" id="{CBA9B46F-C24E-A9B7-5AC8-084D91097E28}"/>
              </a:ext>
            </a:extLst>
          </p:cNvPr>
          <p:cNvSpPr txBox="1">
            <a:spLocks/>
          </p:cNvSpPr>
          <p:nvPr/>
        </p:nvSpPr>
        <p:spPr>
          <a:xfrm>
            <a:off x="176981" y="700548"/>
            <a:ext cx="7118122" cy="81853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74320" indent="-274320" algn="just">
              <a:spcBef>
                <a:spcPts val="240"/>
              </a:spcBef>
              <a:buSzPts val="1140"/>
              <a:buFont typeface="Arial"/>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Algorithm for Project Development</a:t>
            </a:r>
          </a:p>
          <a:p>
            <a:pPr marL="274320" indent="-201930" algn="just">
              <a:spcBef>
                <a:spcPts val="240"/>
              </a:spcBef>
              <a:buSzPts val="1140"/>
            </a:pPr>
            <a:endParaRPr lang="en-US" sz="1600" b="1" dirty="0">
              <a:latin typeface="Times New Roman" panose="02020603050405020304" pitchFamily="18" charset="0"/>
              <a:ea typeface="Times New Roman"/>
              <a:cs typeface="Times New Roman" panose="02020603050405020304" pitchFamily="18" charset="0"/>
              <a:sym typeface="Times New Roman"/>
            </a:endParaRPr>
          </a:p>
          <a:p>
            <a:pPr marL="274320" indent="-177800" algn="just">
              <a:spcBef>
                <a:spcPts val="320"/>
              </a:spcBef>
              <a:buSzPts val="1520"/>
            </a:pPr>
            <a:r>
              <a:rPr lang="en-US" sz="1600" b="1" dirty="0">
                <a:latin typeface="Times New Roman" panose="02020603050405020304" pitchFamily="18" charset="0"/>
                <a:ea typeface="Times New Roman"/>
                <a:cs typeface="Times New Roman" panose="02020603050405020304" pitchFamily="18" charset="0"/>
                <a:sym typeface="Times New Roman"/>
              </a:rPr>
              <a:t>	</a:t>
            </a:r>
            <a:r>
              <a:rPr lang="en-US" b="1" dirty="0">
                <a:latin typeface="Times New Roman" panose="02020603050405020304" pitchFamily="18" charset="0"/>
                <a:ea typeface="Times New Roman"/>
                <a:cs typeface="Times New Roman" panose="02020603050405020304" pitchFamily="18" charset="0"/>
                <a:sym typeface="Times New Roman"/>
              </a:rPr>
              <a:t>					</a:t>
            </a:r>
          </a:p>
        </p:txBody>
      </p:sp>
    </p:spTree>
    <p:extLst>
      <p:ext uri="{BB962C8B-B14F-4D97-AF65-F5344CB8AC3E}">
        <p14:creationId xmlns:p14="http://schemas.microsoft.com/office/powerpoint/2010/main" val="291882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30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800" b="1" dirty="0">
                <a:latin typeface="Times New Roman" panose="02020603050405020304" pitchFamily="18" charset="0"/>
                <a:ea typeface="Times New Roman"/>
                <a:cs typeface="Times New Roman" panose="02020603050405020304" pitchFamily="18" charset="0"/>
                <a:sym typeface="Times New Roman"/>
              </a:rPr>
              <a:t>Flow-chart </a:t>
            </a:r>
            <a:endParaRPr sz="1800" b="1"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a:extLst>
              <a:ext uri="{FF2B5EF4-FFF2-40B4-BE49-F238E27FC236}">
                <a16:creationId xmlns:a16="http://schemas.microsoft.com/office/drawing/2014/main" id="{C5AA0203-3C51-F671-8A4B-B52AC7622806}"/>
              </a:ext>
            </a:extLst>
          </p:cNvPr>
          <p:cNvPicPr>
            <a:picLocks noChangeAspect="1"/>
          </p:cNvPicPr>
          <p:nvPr/>
        </p:nvPicPr>
        <p:blipFill>
          <a:blip r:embed="rId3"/>
          <a:stretch>
            <a:fillRect/>
          </a:stretch>
        </p:blipFill>
        <p:spPr>
          <a:xfrm>
            <a:off x="1524988" y="557213"/>
            <a:ext cx="3939981" cy="3936206"/>
          </a:xfrm>
          <a:prstGeom prst="rect">
            <a:avLst/>
          </a:prstGeom>
        </p:spPr>
      </p:pic>
    </p:spTree>
    <p:extLst>
      <p:ext uri="{BB962C8B-B14F-4D97-AF65-F5344CB8AC3E}">
        <p14:creationId xmlns:p14="http://schemas.microsoft.com/office/powerpoint/2010/main" val="1023183714"/>
      </p:ext>
    </p:extLst>
  </p:cSld>
  <p:clrMapOvr>
    <a:masterClrMapping/>
  </p:clrMapOvr>
</p:sld>
</file>

<file path=ppt/theme/theme1.xml><?xml version="1.0" encoding="utf-8"?>
<a:theme xmlns:a="http://schemas.openxmlformats.org/drawingml/2006/main" name="Prsnt1">
  <a:themeElements>
    <a:clrScheme name="Custom 3">
      <a:dk1>
        <a:srgbClr val="7030A0"/>
      </a:dk1>
      <a:lt1>
        <a:srgbClr val="FFFFFF"/>
      </a:lt1>
      <a:dk2>
        <a:srgbClr val="7030A0"/>
      </a:dk2>
      <a:lt2>
        <a:srgbClr val="DEF5FA"/>
      </a:lt2>
      <a:accent1>
        <a:srgbClr val="542378"/>
      </a:accent1>
      <a:accent2>
        <a:srgbClr val="B4490F"/>
      </a:accent2>
      <a:accent3>
        <a:srgbClr val="FF7401"/>
      </a:accent3>
      <a:accent4>
        <a:srgbClr val="AB73D5"/>
      </a:accent4>
      <a:accent5>
        <a:srgbClr val="8438BD"/>
      </a:accent5>
      <a:accent6>
        <a:srgbClr val="8F41C8"/>
      </a:accent6>
      <a:hlink>
        <a:srgbClr val="B4490F"/>
      </a:hlink>
      <a:folHlink>
        <a:srgbClr val="EB75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731</TotalTime>
  <Words>1711</Words>
  <Application>Microsoft Office PowerPoint</Application>
  <PresentationFormat>On-screen Show (16:9)</PresentationFormat>
  <Paragraphs>198</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Calibri</vt:lpstr>
      <vt:lpstr>Times New Roman</vt:lpstr>
      <vt:lpstr>Noto Sans Symbols</vt:lpstr>
      <vt:lpstr>Constantia</vt:lpstr>
      <vt:lpstr>Arial</vt:lpstr>
      <vt:lpstr>Prsnt1</vt:lpstr>
      <vt:lpstr>1_Custom Design</vt:lpstr>
      <vt:lpstr>EXCELSSIOR EDUCATION SOCIETY’S  K. C. COLLEGE OF ENGINEERING AND MANAGEMENT STUDIES AND RESEARCH (Affiliated to the University of Mumbai) Mith Bunder Road, Near Hume Pipe, Kopri, Thane(E)-400603</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EXCELSSIOR EDUCATION SOCIETY’S  K. C. COLLEGE OF ENGINEERING AND MANAGEMENT STUDIES AND RESEARCH (Affiliated to the University of Mumbai) Mith Bunder Road, Near Hume Pipe, Kopari, Thane(E)-400603</dc:title>
  <dc:creator>KDK</dc:creator>
  <cp:lastModifiedBy>Armaan Nakhuda</cp:lastModifiedBy>
  <cp:revision>41</cp:revision>
  <dcterms:modified xsi:type="dcterms:W3CDTF">2024-03-16T20:42:03Z</dcterms:modified>
</cp:coreProperties>
</file>