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9"/>
  </p:notesMasterIdLst>
  <p:sldIdLst>
    <p:sldId id="256" r:id="rId2"/>
    <p:sldId id="257" r:id="rId3"/>
    <p:sldId id="260" r:id="rId4"/>
    <p:sldId id="261" r:id="rId5"/>
    <p:sldId id="262" r:id="rId6"/>
    <p:sldId id="302" r:id="rId7"/>
    <p:sldId id="264" r:id="rId8"/>
    <p:sldId id="274" r:id="rId9"/>
    <p:sldId id="266" r:id="rId10"/>
    <p:sldId id="267" r:id="rId11"/>
    <p:sldId id="268" r:id="rId12"/>
    <p:sldId id="269" r:id="rId13"/>
    <p:sldId id="291" r:id="rId14"/>
    <p:sldId id="292" r:id="rId15"/>
    <p:sldId id="293" r:id="rId16"/>
    <p:sldId id="272" r:id="rId17"/>
    <p:sldId id="303" r:id="rId18"/>
    <p:sldId id="306" r:id="rId19"/>
    <p:sldId id="307" r:id="rId20"/>
    <p:sldId id="308" r:id="rId21"/>
    <p:sldId id="309" r:id="rId22"/>
    <p:sldId id="310" r:id="rId23"/>
    <p:sldId id="311" r:id="rId24"/>
    <p:sldId id="312" r:id="rId25"/>
    <p:sldId id="313" r:id="rId26"/>
    <p:sldId id="314" r:id="rId27"/>
    <p:sldId id="315" r:id="rId28"/>
    <p:sldId id="304" r:id="rId29"/>
    <p:sldId id="305" r:id="rId30"/>
    <p:sldId id="316" r:id="rId31"/>
    <p:sldId id="317" r:id="rId32"/>
    <p:sldId id="319" r:id="rId33"/>
    <p:sldId id="318" r:id="rId34"/>
    <p:sldId id="320" r:id="rId35"/>
    <p:sldId id="321" r:id="rId36"/>
    <p:sldId id="273" r:id="rId37"/>
    <p:sldId id="259" r:id="rId38"/>
  </p:sldIdLst>
  <p:sldSz cx="9144000" cy="5143500" type="screen16x9"/>
  <p:notesSz cx="6858000" cy="9144000"/>
  <p:embeddedFontLst>
    <p:embeddedFont>
      <p:font typeface="Constantia" panose="02030602050306030303" pitchFamily="18" charset="0"/>
      <p:regular r:id="rId40"/>
      <p:bold r:id="rId41"/>
      <p:italic r:id="rId42"/>
      <p:boldItalic r:id="rId43"/>
    </p:embeddedFont>
    <p:embeddedFont>
      <p:font typeface="Noto Sans Symbols" pitchFamily="2"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34" autoAdjust="0"/>
    <p:restoredTop sz="93932" autoAdjust="0"/>
  </p:normalViewPr>
  <p:slideViewPr>
    <p:cSldViewPr snapToGrid="0">
      <p:cViewPr varScale="1">
        <p:scale>
          <a:sx n="106" d="100"/>
          <a:sy n="106" d="100"/>
        </p:scale>
        <p:origin x="984" y="72"/>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56"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font" Target="fonts/font2.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Armaan4477/Hangma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Kopri,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a:t>
            </a:r>
            <a:r>
              <a:rPr lang="en-US" sz="2800" b="1" dirty="0">
                <a:solidFill>
                  <a:schemeClr val="dk1"/>
                </a:solidFill>
                <a:latin typeface="Times New Roman"/>
                <a:ea typeface="Times New Roman"/>
                <a:cs typeface="Times New Roman"/>
                <a:sym typeface="Times New Roman"/>
              </a:rPr>
              <a:t>Even</a:t>
            </a:r>
            <a:r>
              <a:rPr lang="en-US" sz="2800" b="1" i="0" u="none" strike="noStrike" cap="none" dirty="0">
                <a:solidFill>
                  <a:schemeClr val="dk1"/>
                </a:solidFill>
                <a:latin typeface="Times New Roman"/>
                <a:ea typeface="Times New Roman"/>
                <a:cs typeface="Times New Roman"/>
                <a:sym typeface="Times New Roman"/>
              </a:rPr>
              <a:t>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8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772699"/>
          </a:xfrm>
          <a:prstGeom prst="rect">
            <a:avLst/>
          </a:prstGeom>
          <a:noFill/>
        </p:spPr>
        <p:txBody>
          <a:bodyPr wrap="square">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speed:- 3mbps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speed:- 6mbps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01E407-7377-4990-3802-2FAC39BAF594}"/>
              </a:ext>
            </a:extLst>
          </p:cNvPr>
          <p:cNvSpPr txBox="1"/>
          <p:nvPr/>
        </p:nvSpPr>
        <p:spPr>
          <a:xfrm>
            <a:off x="4443103" y="1119489"/>
            <a:ext cx="4700897" cy="2389372"/>
          </a:xfrm>
          <a:prstGeom prst="rect">
            <a:avLst/>
          </a:prstGeom>
          <a:noFill/>
        </p:spPr>
        <p:txBody>
          <a:bodyPr wrap="square" rtlCol="0">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10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3.11 with firebase and PyQT5 modules installed.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p>
          <a:p>
            <a:pPr marL="342900" lvl="0" indent="-342900">
              <a:lnSpc>
                <a:spcPct val="107000"/>
              </a:lnSpc>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11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3.12.3 with firebase and PyQT5 modules installed.</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452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974710"/>
            <a:ext cx="9144000" cy="3754874"/>
          </a:xfrm>
          <a:prstGeom prst="rect">
            <a:avLst/>
          </a:prstGeom>
          <a:noFill/>
        </p:spPr>
        <p:txBody>
          <a:bodyPr wrap="square">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  Technical Feasibility: </a:t>
            </a:r>
            <a:r>
              <a:rPr lang="en-US" i="0" dirty="0">
                <a:effectLst/>
                <a:latin typeface="Times New Roman" panose="02020603050405020304" pitchFamily="18" charset="0"/>
                <a:cs typeface="Times New Roman" panose="02020603050405020304" pitchFamily="18" charset="0"/>
              </a:rPr>
              <a:t>The Hangman project requires the latest version of Python and the PyQt5 library for GUI   </a:t>
            </a:r>
          </a:p>
          <a:p>
            <a:pPr algn="just"/>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development. Additionally, access to the internet is necessary for integrating Firebase as the database backend.</a:t>
            </a:r>
          </a:p>
          <a:p>
            <a:pPr marL="228600" indent="-228600"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US" b="1" i="0" dirty="0">
                <a:effectLst/>
                <a:latin typeface="Times New Roman" panose="02020603050405020304" pitchFamily="18" charset="0"/>
                <a:cs typeface="Times New Roman" panose="02020603050405020304" pitchFamily="18" charset="0"/>
              </a:rPr>
              <a:t>Economic Feasibility: </a:t>
            </a:r>
            <a:r>
              <a:rPr lang="en-US" i="0" dirty="0">
                <a:effectLst/>
                <a:latin typeface="Times New Roman" panose="02020603050405020304" pitchFamily="18" charset="0"/>
                <a:cs typeface="Times New Roman" panose="02020603050405020304" pitchFamily="18" charset="0"/>
              </a:rPr>
              <a:t>Development costs for the Hangman project are manageable within the allocated budget as Python and PyQt5 are open-source technologies. Furthermore, Firebase offers a cost-efficient database solution with flexible pricing options.</a:t>
            </a:r>
          </a:p>
          <a:p>
            <a:pPr marL="342900" indent="-342900" algn="just">
              <a:buAutoNum type="arabicPeriod" startAt="2"/>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3"/>
            </a:pPr>
            <a:r>
              <a:rPr lang="en-US" b="1" i="0" dirty="0">
                <a:effectLst/>
                <a:latin typeface="Times New Roman" panose="02020603050405020304" pitchFamily="18" charset="0"/>
                <a:cs typeface="Times New Roman" panose="02020603050405020304" pitchFamily="18" charset="0"/>
              </a:rPr>
              <a:t>Operational Feasibility: </a:t>
            </a:r>
            <a:r>
              <a:rPr lang="en-US" i="0" dirty="0">
                <a:effectLst/>
                <a:latin typeface="Times New Roman" panose="02020603050405020304" pitchFamily="18" charset="0"/>
                <a:cs typeface="Times New Roman" panose="02020603050405020304" pitchFamily="18" charset="0"/>
              </a:rPr>
              <a:t>The Hangman project aligns with the organization's capabilities and resources, as it leverages widely used programming languages and libraries. Integration into existing operations is feasible with proper planning and implementation.</a:t>
            </a:r>
          </a:p>
          <a:p>
            <a:pPr marL="342900" indent="-342900" algn="just">
              <a:buAutoNum type="arabicPeriod" startAt="3"/>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b="1" i="0" dirty="0">
                <a:effectLst/>
                <a:latin typeface="Times New Roman" panose="02020603050405020304" pitchFamily="18" charset="0"/>
                <a:cs typeface="Times New Roman" panose="02020603050405020304" pitchFamily="18" charset="0"/>
              </a:rPr>
              <a:t>Legal and Regulatory Feasibility: </a:t>
            </a:r>
            <a:r>
              <a:rPr lang="en-US" i="0" dirty="0">
                <a:effectLst/>
                <a:latin typeface="Times New Roman" panose="02020603050405020304" pitchFamily="18" charset="0"/>
                <a:cs typeface="Times New Roman" panose="02020603050405020304" pitchFamily="18" charset="0"/>
              </a:rPr>
              <a:t>There are no significant legal barriers foreseen for the Hangman project. Compliance with relevant data protection and privacy regulations will be ensured, especially when handling user data.</a:t>
            </a:r>
          </a:p>
          <a:p>
            <a:pPr marL="342900" indent="-342900" algn="just">
              <a:buAutoNum type="arabicPeriod" startAt="4"/>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5"/>
            </a:pPr>
            <a:r>
              <a:rPr lang="en-US" b="1" i="0" dirty="0">
                <a:effectLst/>
                <a:latin typeface="Times New Roman" panose="02020603050405020304" pitchFamily="18" charset="0"/>
                <a:cs typeface="Times New Roman" panose="02020603050405020304" pitchFamily="18" charset="0"/>
              </a:rPr>
              <a:t>Scheduling and Time Feasibility:</a:t>
            </a:r>
            <a:r>
              <a:rPr lang="en-US" dirty="0">
                <a:latin typeface="Times New Roman" panose="02020603050405020304" pitchFamily="18" charset="0"/>
                <a:cs typeface="Times New Roman" panose="02020603050405020304" pitchFamily="18" charset="0"/>
              </a:rPr>
              <a:t> The project timelines allow for timely development and deployment, considering the relatively straightforward nature of the Hangman game and the availability of required resources and expertise.</a:t>
            </a:r>
          </a:p>
          <a:p>
            <a:pPr marL="342900" indent="-342900" algn="just">
              <a:buAutoNum type="arabicPeriod" startAt="5"/>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35226"/>
            <a:ext cx="9144000" cy="4173793"/>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62915" indent="-342900" algn="just">
              <a:buClrTx/>
              <a:buAutoNum type="arabicPeriod"/>
            </a:pPr>
            <a:r>
              <a:rPr lang="en-US" sz="1400" b="1" i="0" dirty="0">
                <a:solidFill>
                  <a:srgbClr val="000000"/>
                </a:solidFill>
                <a:effectLst/>
                <a:latin typeface="Times New Roman" panose="02020603050405020304" pitchFamily="18" charset="0"/>
                <a:cs typeface="Times New Roman" panose="02020603050405020304" pitchFamily="18" charset="0"/>
              </a:rPr>
              <a:t>User Interface: -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a:t>
            </a:r>
            <a:r>
              <a:rPr lang="en-US" sz="1400" i="0" dirty="0">
                <a:solidFill>
                  <a:srgbClr val="000000"/>
                </a:solidFill>
                <a:effectLst/>
                <a:latin typeface="Times New Roman" panose="02020603050405020304" pitchFamily="18" charset="0"/>
                <a:cs typeface="Times New Roman" panose="02020603050405020304" pitchFamily="18" charset="0"/>
              </a:rPr>
              <a:t>Design an intuitive GUI for the Hangman game, ensuring ease of use for players.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b. Implement a responsive and visually appealing interface that adapts to different screen sizes and devices.</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Utilize Firebase as a centralized database to securely store game data, including words and player records.</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b. Implement efficient data retrieval mechanisms to fetch game information during runtime.</a:t>
            </a:r>
            <a:endParaRPr lang="en-US" sz="1400" b="1" dirty="0">
              <a:solidFill>
                <a:srgbClr val="000000"/>
              </a:solidFill>
              <a:latin typeface="Times New Roman" panose="02020603050405020304" pitchFamily="18" charset="0"/>
              <a:cs typeface="Times New Roman" panose="02020603050405020304" pitchFamily="18" charset="0"/>
            </a:endParaRP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3. Application Logic: -</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Develop the core game functionalities, including word selection, masking, and player input processing.</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Implement features such as tracking player progress, managing lives, and determining game outcomes.</a:t>
            </a:r>
            <a:endPar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PyQt5 for GUI development, providing a robust framework for building interactive applications.</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Database: Firebase, offering a scalable and real-time cloud database solution for storing and retrieving game data efficiently.</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4349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D9BCD12-41D1-F8C2-BA58-346C7E235B9C}"/>
              </a:ext>
            </a:extLst>
          </p:cNvPr>
          <p:cNvPicPr>
            <a:picLocks noChangeAspect="1"/>
          </p:cNvPicPr>
          <p:nvPr/>
        </p:nvPicPr>
        <p:blipFill>
          <a:blip r:embed="rId3"/>
          <a:stretch>
            <a:fillRect/>
          </a:stretch>
        </p:blipFill>
        <p:spPr>
          <a:xfrm>
            <a:off x="2096812" y="1227413"/>
            <a:ext cx="4893878" cy="3099788"/>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4133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1504E78A-A7F1-B71C-6803-EB67C27DD34E}"/>
              </a:ext>
            </a:extLst>
          </p:cNvPr>
          <p:cNvPicPr>
            <a:picLocks noChangeAspect="1"/>
          </p:cNvPicPr>
          <p:nvPr/>
        </p:nvPicPr>
        <p:blipFill>
          <a:blip r:embed="rId3"/>
          <a:stretch>
            <a:fillRect/>
          </a:stretch>
        </p:blipFill>
        <p:spPr>
          <a:xfrm>
            <a:off x="1684799" y="1021486"/>
            <a:ext cx="4687607" cy="3456914"/>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622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432CEE1-E5F0-3E2F-68D8-486B57E856BC}"/>
              </a:ext>
            </a:extLst>
          </p:cNvPr>
          <p:cNvPicPr>
            <a:picLocks noChangeAspect="1"/>
          </p:cNvPicPr>
          <p:nvPr/>
        </p:nvPicPr>
        <p:blipFill>
          <a:blip r:embed="rId3"/>
          <a:stretch>
            <a:fillRect/>
          </a:stretch>
        </p:blipFill>
        <p:spPr>
          <a:xfrm>
            <a:off x="0" y="1342470"/>
            <a:ext cx="9144000" cy="2458559"/>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16576"/>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11" name="TextBox 10">
            <a:extLst>
              <a:ext uri="{FF2B5EF4-FFF2-40B4-BE49-F238E27FC236}">
                <a16:creationId xmlns:a16="http://schemas.microsoft.com/office/drawing/2014/main" id="{0B3D2487-7A3C-DA2F-A721-695FB1440B06}"/>
              </a:ext>
            </a:extLst>
          </p:cNvPr>
          <p:cNvSpPr txBox="1"/>
          <p:nvPr/>
        </p:nvSpPr>
        <p:spPr>
          <a:xfrm>
            <a:off x="4572000" y="1353437"/>
            <a:ext cx="4572000" cy="954107"/>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Figure 1:- This the main login screen for the game as shown in the figure 1 and it consists of your username and the selection of difficulty; Ranging from easy-medium-hard. By clicking on start you can enjoy playing the game.</a:t>
            </a:r>
          </a:p>
        </p:txBody>
      </p:sp>
      <p:sp>
        <p:nvSpPr>
          <p:cNvPr id="14" name="TextBox 13">
            <a:extLst>
              <a:ext uri="{FF2B5EF4-FFF2-40B4-BE49-F238E27FC236}">
                <a16:creationId xmlns:a16="http://schemas.microsoft.com/office/drawing/2014/main" id="{F7193DF9-1067-90BD-28F0-0DFE9F24C561}"/>
              </a:ext>
            </a:extLst>
          </p:cNvPr>
          <p:cNvSpPr txBox="1"/>
          <p:nvPr/>
        </p:nvSpPr>
        <p:spPr>
          <a:xfrm>
            <a:off x="1967033" y="4088982"/>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1</a:t>
            </a:r>
            <a:endParaRPr lang="en-IN" dirty="0"/>
          </a:p>
        </p:txBody>
      </p:sp>
      <p:pic>
        <p:nvPicPr>
          <p:cNvPr id="2" name="Picture 1">
            <a:extLst>
              <a:ext uri="{FF2B5EF4-FFF2-40B4-BE49-F238E27FC236}">
                <a16:creationId xmlns:a16="http://schemas.microsoft.com/office/drawing/2014/main" id="{670DED2E-6258-F66E-EF13-EDB5B2AC8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2388" y="1353437"/>
            <a:ext cx="4399612" cy="2765710"/>
          </a:xfrm>
          <a:prstGeom prst="rect">
            <a:avLst/>
          </a:prstGeom>
          <a:noFill/>
          <a:ln>
            <a:noFill/>
          </a:ln>
        </p:spPr>
      </p:pic>
      <p:sp>
        <p:nvSpPr>
          <p:cNvPr id="4" name="TextBox 3">
            <a:extLst>
              <a:ext uri="{FF2B5EF4-FFF2-40B4-BE49-F238E27FC236}">
                <a16:creationId xmlns:a16="http://schemas.microsoft.com/office/drawing/2014/main" id="{2262BE67-4A6D-3739-06C1-E58B889E5855}"/>
              </a:ext>
            </a:extLst>
          </p:cNvPr>
          <p:cNvSpPr txBox="1"/>
          <p:nvPr/>
        </p:nvSpPr>
        <p:spPr>
          <a:xfrm>
            <a:off x="78994" y="1059404"/>
            <a:ext cx="4586400" cy="311496"/>
          </a:xfrm>
          <a:prstGeom prst="rect">
            <a:avLst/>
          </a:prstGeom>
          <a:noFill/>
        </p:spPr>
        <p:txBody>
          <a:bodyPr wrap="square">
            <a:sp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Start Game Screen: -</a:t>
            </a:r>
            <a:endParaRPr lang="en-IN" sz="105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4185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1B548F-1296-862D-F70E-12B31E9BC867}"/>
              </a:ext>
            </a:extLst>
          </p:cNvPr>
          <p:cNvSpPr txBox="1"/>
          <p:nvPr/>
        </p:nvSpPr>
        <p:spPr>
          <a:xfrm>
            <a:off x="0" y="747852"/>
            <a:ext cx="4579200" cy="311496"/>
          </a:xfrm>
          <a:prstGeom prst="rect">
            <a:avLst/>
          </a:prstGeom>
          <a:noFill/>
        </p:spPr>
        <p:txBody>
          <a:bodyPr wrap="square">
            <a:sp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Main Game Screen: -</a:t>
            </a:r>
            <a:endParaRPr lang="en-IN" sz="105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1A77AAE-B6EF-0C1A-4A06-3AD0DF52CF9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093469"/>
            <a:ext cx="5221638" cy="3111331"/>
          </a:xfrm>
          <a:prstGeom prst="rect">
            <a:avLst/>
          </a:prstGeom>
          <a:noFill/>
          <a:ln>
            <a:noFill/>
          </a:ln>
        </p:spPr>
      </p:pic>
      <p:sp>
        <p:nvSpPr>
          <p:cNvPr id="6" name="TextBox 5">
            <a:extLst>
              <a:ext uri="{FF2B5EF4-FFF2-40B4-BE49-F238E27FC236}">
                <a16:creationId xmlns:a16="http://schemas.microsoft.com/office/drawing/2014/main" id="{6AA9EC9D-8B23-771B-BD3E-BE4423851FE2}"/>
              </a:ext>
            </a:extLst>
          </p:cNvPr>
          <p:cNvSpPr txBox="1"/>
          <p:nvPr/>
        </p:nvSpPr>
        <p:spPr>
          <a:xfrm>
            <a:off x="5221638" y="1093469"/>
            <a:ext cx="3922362" cy="2246769"/>
          </a:xfrm>
          <a:prstGeom prst="rect">
            <a:avLst/>
          </a:prstGeom>
          <a:noFill/>
        </p:spPr>
        <p:txBody>
          <a:bodyPr wrap="square">
            <a:spAutoFit/>
          </a:bodyPr>
          <a:lstStyle/>
          <a:p>
            <a:pPr algn="just"/>
            <a:r>
              <a:rPr lang="en-IN" sz="1400" dirty="0">
                <a:effectLst/>
                <a:latin typeface="Times New Roman" panose="02020603050405020304" pitchFamily="18" charset="0"/>
                <a:ea typeface="Times New Roman" panose="02020603050405020304" pitchFamily="18" charset="0"/>
              </a:rPr>
              <a:t>In figure 2: - As we can see here, we have the main screen for the game which involves our username on the right corner; and has all the letters from A-Z to guess the word to fill in the blank characters above. To the bottom-left we have a count of remaining lives to complete the game. In this interface all buttons have separate functions respectively. The Model without the stickman shown is the default state for the adaptive images based on the game state.</a:t>
            </a:r>
            <a:endParaRPr lang="en-IN" sz="12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6130AC4-2A5C-E86C-EFD0-A3769F1436AB}"/>
              </a:ext>
            </a:extLst>
          </p:cNvPr>
          <p:cNvSpPr txBox="1"/>
          <p:nvPr/>
        </p:nvSpPr>
        <p:spPr>
          <a:xfrm>
            <a:off x="2205658" y="4204800"/>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a:t>
            </a:r>
            <a:endParaRPr lang="en-IN" dirty="0"/>
          </a:p>
        </p:txBody>
      </p:sp>
    </p:spTree>
    <p:extLst>
      <p:ext uri="{BB962C8B-B14F-4D97-AF65-F5344CB8AC3E}">
        <p14:creationId xmlns:p14="http://schemas.microsoft.com/office/powerpoint/2010/main" val="40600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955E1-9D33-A4E0-F47D-388A2B6EFBA7}"/>
              </a:ext>
            </a:extLst>
          </p:cNvPr>
          <p:cNvSpPr txBox="1"/>
          <p:nvPr/>
        </p:nvSpPr>
        <p:spPr>
          <a:xfrm>
            <a:off x="0" y="735312"/>
            <a:ext cx="4579200" cy="307777"/>
          </a:xfrm>
          <a:prstGeom prst="rect">
            <a:avLst/>
          </a:prstGeom>
          <a:noFill/>
        </p:spPr>
        <p:txBody>
          <a:bodyPr wrap="square">
            <a:spAutoFit/>
          </a:bodyPr>
          <a:lstStyle/>
          <a:p>
            <a:r>
              <a:rPr lang="en-IN" sz="1400" dirty="0">
                <a:effectLst/>
                <a:latin typeface="Calibri" panose="020F0502020204030204" pitchFamily="34" charset="0"/>
                <a:ea typeface="Calibri" panose="020F0502020204030204" pitchFamily="34" charset="0"/>
                <a:cs typeface="Arial" panose="020B0604020202020204" pitchFamily="34" charset="0"/>
              </a:rPr>
              <a:t>Losing Screen: -</a:t>
            </a:r>
            <a:endParaRPr lang="en-IN" dirty="0"/>
          </a:p>
        </p:txBody>
      </p:sp>
      <p:pic>
        <p:nvPicPr>
          <p:cNvPr id="4" name="Picture 3">
            <a:extLst>
              <a:ext uri="{FF2B5EF4-FFF2-40B4-BE49-F238E27FC236}">
                <a16:creationId xmlns:a16="http://schemas.microsoft.com/office/drawing/2014/main" id="{B00D844B-FCD7-1C34-531E-E39777CEABE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498" y="1043089"/>
            <a:ext cx="5480291" cy="3110400"/>
          </a:xfrm>
          <a:prstGeom prst="rect">
            <a:avLst/>
          </a:prstGeom>
          <a:noFill/>
          <a:ln>
            <a:noFill/>
          </a:ln>
        </p:spPr>
      </p:pic>
      <p:sp>
        <p:nvSpPr>
          <p:cNvPr id="6" name="TextBox 5">
            <a:extLst>
              <a:ext uri="{FF2B5EF4-FFF2-40B4-BE49-F238E27FC236}">
                <a16:creationId xmlns:a16="http://schemas.microsoft.com/office/drawing/2014/main" id="{E26D50A2-B566-B67A-ED50-B6AC9B8D2CBB}"/>
              </a:ext>
            </a:extLst>
          </p:cNvPr>
          <p:cNvSpPr txBox="1"/>
          <p:nvPr/>
        </p:nvSpPr>
        <p:spPr>
          <a:xfrm>
            <a:off x="5576790" y="1043089"/>
            <a:ext cx="3567210" cy="954107"/>
          </a:xfrm>
          <a:prstGeom prst="rect">
            <a:avLst/>
          </a:prstGeom>
          <a:noFill/>
        </p:spPr>
        <p:txBody>
          <a:bodyPr wrap="square">
            <a:spAutoFit/>
          </a:bodyPr>
          <a:lstStyle/>
          <a:p>
            <a:pPr algn="just"/>
            <a:r>
              <a:rPr lang="en-IN" sz="1400" dirty="0">
                <a:effectLst/>
                <a:latin typeface="Times New Roman" panose="02020603050405020304" pitchFamily="18" charset="0"/>
                <a:ea typeface="Times New Roman" panose="02020603050405020304" pitchFamily="18" charset="0"/>
              </a:rPr>
              <a:t>In Figure 3:- If you select an incorrect letter here, in that case you would lose 1 life and a head would appear on the  right corner of the screen.</a:t>
            </a:r>
            <a:endParaRPr lang="en-IN" sz="12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7BBE5079-3FCA-A07F-E38F-2793BCE95232}"/>
              </a:ext>
            </a:extLst>
          </p:cNvPr>
          <p:cNvSpPr txBox="1"/>
          <p:nvPr/>
        </p:nvSpPr>
        <p:spPr>
          <a:xfrm>
            <a:off x="2431482" y="4153489"/>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3</a:t>
            </a:r>
            <a:endParaRPr lang="en-IN" dirty="0"/>
          </a:p>
        </p:txBody>
      </p:sp>
    </p:spTree>
    <p:extLst>
      <p:ext uri="{BB962C8B-B14F-4D97-AF65-F5344CB8AC3E}">
        <p14:creationId xmlns:p14="http://schemas.microsoft.com/office/powerpoint/2010/main" val="83662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18129E-AC29-2E96-C892-A395BA2805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90" y="1016550"/>
            <a:ext cx="5702177" cy="3110400"/>
          </a:xfrm>
          <a:prstGeom prst="rect">
            <a:avLst/>
          </a:prstGeom>
          <a:noFill/>
          <a:ln>
            <a:noFill/>
          </a:ln>
        </p:spPr>
      </p:pic>
      <p:sp>
        <p:nvSpPr>
          <p:cNvPr id="4" name="TextBox 3">
            <a:extLst>
              <a:ext uri="{FF2B5EF4-FFF2-40B4-BE49-F238E27FC236}">
                <a16:creationId xmlns:a16="http://schemas.microsoft.com/office/drawing/2014/main" id="{4370D98F-ACA1-E5FD-A4F5-691BBBA0535B}"/>
              </a:ext>
            </a:extLst>
          </p:cNvPr>
          <p:cNvSpPr txBox="1"/>
          <p:nvPr/>
        </p:nvSpPr>
        <p:spPr>
          <a:xfrm>
            <a:off x="5765266" y="1016550"/>
            <a:ext cx="3378733"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4:- If you select 2 incorrect letters, you would lose 2 lives and head along-with body would appear.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0441A728-CF9E-7FDF-46DA-93AE90DD1103}"/>
              </a:ext>
            </a:extLst>
          </p:cNvPr>
          <p:cNvSpPr txBox="1"/>
          <p:nvPr/>
        </p:nvSpPr>
        <p:spPr>
          <a:xfrm>
            <a:off x="2509017" y="4126950"/>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4</a:t>
            </a:r>
            <a:endParaRPr lang="en-IN" dirty="0"/>
          </a:p>
        </p:txBody>
      </p:sp>
    </p:spTree>
    <p:extLst>
      <p:ext uri="{BB962C8B-B14F-4D97-AF65-F5344CB8AC3E}">
        <p14:creationId xmlns:p14="http://schemas.microsoft.com/office/powerpoint/2010/main" val="223848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cs typeface="Times New Roman" panose="02020603050405020304" pitchFamily="18" charset="0"/>
                <a:sym typeface="Times New Roman"/>
              </a:rPr>
              <a:t>Database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D15A46-8F79-C759-E0C4-F691A328903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000" y="870545"/>
            <a:ext cx="5519951" cy="3110400"/>
          </a:xfrm>
          <a:prstGeom prst="rect">
            <a:avLst/>
          </a:prstGeom>
          <a:noFill/>
          <a:ln>
            <a:noFill/>
          </a:ln>
        </p:spPr>
      </p:pic>
      <p:sp>
        <p:nvSpPr>
          <p:cNvPr id="4" name="TextBox 3">
            <a:extLst>
              <a:ext uri="{FF2B5EF4-FFF2-40B4-BE49-F238E27FC236}">
                <a16:creationId xmlns:a16="http://schemas.microsoft.com/office/drawing/2014/main" id="{75EA3B0D-DD74-EF0A-ADE8-085080542C42}"/>
              </a:ext>
            </a:extLst>
          </p:cNvPr>
          <p:cNvSpPr txBox="1"/>
          <p:nvPr/>
        </p:nvSpPr>
        <p:spPr>
          <a:xfrm>
            <a:off x="5555951" y="870545"/>
            <a:ext cx="3588049"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5:- If you make 3 incorrect selection, you lose 3 lives and appearance of head-body-and a right hand would be seen.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E879833E-DB5E-DABE-9FDB-2742F164601A}"/>
              </a:ext>
            </a:extLst>
          </p:cNvPr>
          <p:cNvSpPr txBox="1"/>
          <p:nvPr/>
        </p:nvSpPr>
        <p:spPr>
          <a:xfrm>
            <a:off x="2390814" y="3980945"/>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5</a:t>
            </a:r>
            <a:endParaRPr lang="en-IN" dirty="0"/>
          </a:p>
        </p:txBody>
      </p:sp>
    </p:spTree>
    <p:extLst>
      <p:ext uri="{BB962C8B-B14F-4D97-AF65-F5344CB8AC3E}">
        <p14:creationId xmlns:p14="http://schemas.microsoft.com/office/powerpoint/2010/main" val="796887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CC6BC-3DCE-BE3A-5814-C9C21739B7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525" y="878105"/>
            <a:ext cx="5486976" cy="3110400"/>
          </a:xfrm>
          <a:prstGeom prst="rect">
            <a:avLst/>
          </a:prstGeom>
          <a:noFill/>
          <a:ln>
            <a:noFill/>
          </a:ln>
        </p:spPr>
      </p:pic>
      <p:sp>
        <p:nvSpPr>
          <p:cNvPr id="4" name="TextBox 3">
            <a:extLst>
              <a:ext uri="{FF2B5EF4-FFF2-40B4-BE49-F238E27FC236}">
                <a16:creationId xmlns:a16="http://schemas.microsoft.com/office/drawing/2014/main" id="{461027ED-22FE-076A-1256-68D902D5DB13}"/>
              </a:ext>
            </a:extLst>
          </p:cNvPr>
          <p:cNvSpPr txBox="1"/>
          <p:nvPr/>
        </p:nvSpPr>
        <p:spPr>
          <a:xfrm>
            <a:off x="5551501" y="878105"/>
            <a:ext cx="3592499"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6:- If you make 4 incorrect selection, you lose 4 lives and appearance of head-body-and both hands would be seen.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E9BAE464-19DF-67CF-69B3-286CC7D814FC}"/>
              </a:ext>
            </a:extLst>
          </p:cNvPr>
          <p:cNvSpPr txBox="1"/>
          <p:nvPr/>
        </p:nvSpPr>
        <p:spPr>
          <a:xfrm>
            <a:off x="2402852" y="3988505"/>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6</a:t>
            </a:r>
            <a:endParaRPr lang="en-IN" dirty="0"/>
          </a:p>
        </p:txBody>
      </p:sp>
    </p:spTree>
    <p:extLst>
      <p:ext uri="{BB962C8B-B14F-4D97-AF65-F5344CB8AC3E}">
        <p14:creationId xmlns:p14="http://schemas.microsoft.com/office/powerpoint/2010/main" val="40626331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3E2BA-B0C3-61D7-41B5-8D7752ED925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556" y="942905"/>
            <a:ext cx="5527744" cy="3110400"/>
          </a:xfrm>
          <a:prstGeom prst="rect">
            <a:avLst/>
          </a:prstGeom>
          <a:noFill/>
          <a:ln>
            <a:noFill/>
          </a:ln>
        </p:spPr>
      </p:pic>
      <p:sp>
        <p:nvSpPr>
          <p:cNvPr id="4" name="TextBox 3">
            <a:extLst>
              <a:ext uri="{FF2B5EF4-FFF2-40B4-BE49-F238E27FC236}">
                <a16:creationId xmlns:a16="http://schemas.microsoft.com/office/drawing/2014/main" id="{94256FFE-29BE-3BCE-1E4A-86F74CD0A626}"/>
              </a:ext>
            </a:extLst>
          </p:cNvPr>
          <p:cNvSpPr txBox="1"/>
          <p:nvPr/>
        </p:nvSpPr>
        <p:spPr>
          <a:xfrm>
            <a:off x="5587300" y="942905"/>
            <a:ext cx="3556700" cy="1003031"/>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7: - If you make 5 incorrect selections, you lose 5 lives and appearance of head-body-both hands-and a leg would be seen.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450E5137-D24D-1360-98CB-A1397A7CBAD6}"/>
              </a:ext>
            </a:extLst>
          </p:cNvPr>
          <p:cNvSpPr txBox="1"/>
          <p:nvPr/>
        </p:nvSpPr>
        <p:spPr>
          <a:xfrm>
            <a:off x="2418267" y="4046706"/>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7</a:t>
            </a:r>
            <a:endParaRPr lang="en-IN" dirty="0"/>
          </a:p>
        </p:txBody>
      </p:sp>
    </p:spTree>
    <p:extLst>
      <p:ext uri="{BB962C8B-B14F-4D97-AF65-F5344CB8AC3E}">
        <p14:creationId xmlns:p14="http://schemas.microsoft.com/office/powerpoint/2010/main" val="404627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2CED8B-068D-4EF4-D51C-2746C9ACCF2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995" y="892505"/>
            <a:ext cx="5484302" cy="3110400"/>
          </a:xfrm>
          <a:prstGeom prst="rect">
            <a:avLst/>
          </a:prstGeom>
          <a:noFill/>
          <a:ln>
            <a:noFill/>
          </a:ln>
        </p:spPr>
      </p:pic>
      <p:sp>
        <p:nvSpPr>
          <p:cNvPr id="4" name="TextBox 3">
            <a:extLst>
              <a:ext uri="{FF2B5EF4-FFF2-40B4-BE49-F238E27FC236}">
                <a16:creationId xmlns:a16="http://schemas.microsoft.com/office/drawing/2014/main" id="{1A1C3CA2-10C0-7508-A3BB-DC3A170EE640}"/>
              </a:ext>
            </a:extLst>
          </p:cNvPr>
          <p:cNvSpPr txBox="1"/>
          <p:nvPr/>
        </p:nvSpPr>
        <p:spPr>
          <a:xfrm>
            <a:off x="5557297" y="892505"/>
            <a:ext cx="3586703" cy="772519"/>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8: - If you make 6 incorrect selections, you lose 6 lives and appearance of head-body-both hands-both legs would be seen.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A95FF8E3-878D-271A-FA6E-EC491D29E1B9}"/>
              </a:ext>
            </a:extLst>
          </p:cNvPr>
          <p:cNvSpPr txBox="1"/>
          <p:nvPr/>
        </p:nvSpPr>
        <p:spPr>
          <a:xfrm>
            <a:off x="2409985" y="4002905"/>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8</a:t>
            </a:r>
            <a:endParaRPr lang="en-IN" dirty="0"/>
          </a:p>
        </p:txBody>
      </p:sp>
    </p:spTree>
    <p:extLst>
      <p:ext uri="{BB962C8B-B14F-4D97-AF65-F5344CB8AC3E}">
        <p14:creationId xmlns:p14="http://schemas.microsoft.com/office/powerpoint/2010/main" val="969890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E0B1FB-62C9-CB3C-4000-F804C1EC352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376" y="897420"/>
            <a:ext cx="5546754" cy="3110400"/>
          </a:xfrm>
          <a:prstGeom prst="rect">
            <a:avLst/>
          </a:prstGeom>
          <a:noFill/>
          <a:ln>
            <a:noFill/>
          </a:ln>
        </p:spPr>
      </p:pic>
      <p:sp>
        <p:nvSpPr>
          <p:cNvPr id="4" name="TextBox 3">
            <a:extLst>
              <a:ext uri="{FF2B5EF4-FFF2-40B4-BE49-F238E27FC236}">
                <a16:creationId xmlns:a16="http://schemas.microsoft.com/office/drawing/2014/main" id="{4CEA7401-6343-F16E-7B35-527E387ABF01}"/>
              </a:ext>
            </a:extLst>
          </p:cNvPr>
          <p:cNvSpPr txBox="1"/>
          <p:nvPr/>
        </p:nvSpPr>
        <p:spPr>
          <a:xfrm>
            <a:off x="5612130" y="897420"/>
            <a:ext cx="3531870" cy="1233543"/>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a:t>
            </a:r>
            <a:r>
              <a:rPr lang="en-US" kern="100" dirty="0">
                <a:latin typeface="Times New Roman" panose="02020603050405020304" pitchFamily="18" charset="0"/>
                <a:ea typeface="Calibri" panose="020F0502020204030204" pitchFamily="34" charset="0"/>
                <a:cs typeface="Arial" panose="020B0604020202020204" pitchFamily="34" charset="0"/>
              </a:rPr>
              <a:t>9</a:t>
            </a:r>
            <a:r>
              <a:rPr lang="en-US" sz="1400" kern="100" dirty="0">
                <a:effectLst/>
                <a:latin typeface="Times New Roman" panose="02020603050405020304" pitchFamily="18" charset="0"/>
                <a:ea typeface="Calibri" panose="020F0502020204030204" pitchFamily="34" charset="0"/>
                <a:cs typeface="Arial" panose="020B0604020202020204" pitchFamily="34" charset="0"/>
              </a:rPr>
              <a:t>: - If you make all letters incorrect you lose all lives making the hangman completely dead which would be seen on the top right corner, and you would be displayed the losing toast along with the answer.</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5BAAF05C-C1E3-DB08-CBA9-93E9E1C74929}"/>
              </a:ext>
            </a:extLst>
          </p:cNvPr>
          <p:cNvSpPr txBox="1"/>
          <p:nvPr/>
        </p:nvSpPr>
        <p:spPr>
          <a:xfrm>
            <a:off x="2433592" y="4007820"/>
            <a:ext cx="810322"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9</a:t>
            </a:r>
            <a:endParaRPr lang="en-IN" dirty="0"/>
          </a:p>
        </p:txBody>
      </p:sp>
    </p:spTree>
    <p:extLst>
      <p:ext uri="{BB962C8B-B14F-4D97-AF65-F5344CB8AC3E}">
        <p14:creationId xmlns:p14="http://schemas.microsoft.com/office/powerpoint/2010/main" val="1451810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3741D5-F92F-E8A6-27D4-90D97988847E}"/>
              </a:ext>
            </a:extLst>
          </p:cNvPr>
          <p:cNvSpPr txBox="1"/>
          <p:nvPr/>
        </p:nvSpPr>
        <p:spPr>
          <a:xfrm>
            <a:off x="0" y="762252"/>
            <a:ext cx="4579200" cy="311496"/>
          </a:xfrm>
          <a:prstGeom prst="rect">
            <a:avLst/>
          </a:prstGeom>
          <a:noFill/>
        </p:spPr>
        <p:txBody>
          <a:bodyPr wrap="square">
            <a:sp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Winning Screen: -</a:t>
            </a:r>
            <a:endParaRPr lang="en-IN" sz="105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20AD366-F639-A940-ABDA-C2510427197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16" y="1073748"/>
            <a:ext cx="5533090" cy="3110400"/>
          </a:xfrm>
          <a:prstGeom prst="rect">
            <a:avLst/>
          </a:prstGeom>
          <a:noFill/>
          <a:ln>
            <a:noFill/>
          </a:ln>
        </p:spPr>
      </p:pic>
      <p:sp>
        <p:nvSpPr>
          <p:cNvPr id="6" name="TextBox 5">
            <a:extLst>
              <a:ext uri="{FF2B5EF4-FFF2-40B4-BE49-F238E27FC236}">
                <a16:creationId xmlns:a16="http://schemas.microsoft.com/office/drawing/2014/main" id="{CF9D515C-C2C8-B88F-74A5-1570AAC430A8}"/>
              </a:ext>
            </a:extLst>
          </p:cNvPr>
          <p:cNvSpPr txBox="1"/>
          <p:nvPr/>
        </p:nvSpPr>
        <p:spPr>
          <a:xfrm>
            <a:off x="5604506" y="1073748"/>
            <a:ext cx="3539494" cy="954107"/>
          </a:xfrm>
          <a:prstGeom prst="rect">
            <a:avLst/>
          </a:prstGeom>
          <a:noFill/>
        </p:spPr>
        <p:txBody>
          <a:bodyPr wrap="square">
            <a:spAutoFit/>
          </a:bodyPr>
          <a:lstStyle/>
          <a:p>
            <a:pPr algn="just"/>
            <a:r>
              <a:rPr lang="en-IN" sz="1400" dirty="0">
                <a:effectLst/>
                <a:latin typeface="Times New Roman" panose="02020603050405020304" pitchFamily="18" charset="0"/>
                <a:ea typeface="Times New Roman" panose="02020603050405020304" pitchFamily="18" charset="0"/>
              </a:rPr>
              <a:t>In Figure 10: - If you guessed correctly one by one and fill in the asterisk, you won’t lose any lives and be able to see the word. The count of lives will be changed to – “You Won!!!”.</a:t>
            </a:r>
            <a:endParaRPr lang="en-IN" sz="12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DBCB94F8-0CAA-CCA6-0435-48EF5E7CB3A0}"/>
              </a:ext>
            </a:extLst>
          </p:cNvPr>
          <p:cNvSpPr txBox="1"/>
          <p:nvPr/>
        </p:nvSpPr>
        <p:spPr>
          <a:xfrm>
            <a:off x="2401961" y="4184148"/>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10</a:t>
            </a:r>
            <a:endParaRPr lang="en-IN" dirty="0"/>
          </a:p>
        </p:txBody>
      </p:sp>
    </p:spTree>
    <p:extLst>
      <p:ext uri="{BB962C8B-B14F-4D97-AF65-F5344CB8AC3E}">
        <p14:creationId xmlns:p14="http://schemas.microsoft.com/office/powerpoint/2010/main" val="101545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C83031-880B-247F-EFA4-AC00FFE40621}"/>
              </a:ext>
            </a:extLst>
          </p:cNvPr>
          <p:cNvSpPr txBox="1"/>
          <p:nvPr/>
        </p:nvSpPr>
        <p:spPr>
          <a:xfrm>
            <a:off x="0" y="769452"/>
            <a:ext cx="4579200" cy="311496"/>
          </a:xfrm>
          <a:prstGeom prst="rect">
            <a:avLst/>
          </a:prstGeom>
          <a:noFill/>
        </p:spPr>
        <p:txBody>
          <a:bodyPr wrap="square">
            <a:sp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Give Up: -</a:t>
            </a:r>
            <a:endParaRPr lang="en-IN" sz="105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BE7F239-F10F-F349-A751-743BD041AE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762" y="1080948"/>
            <a:ext cx="5536887" cy="3110400"/>
          </a:xfrm>
          <a:prstGeom prst="rect">
            <a:avLst/>
          </a:prstGeom>
          <a:noFill/>
          <a:ln>
            <a:noFill/>
          </a:ln>
        </p:spPr>
      </p:pic>
      <p:sp>
        <p:nvSpPr>
          <p:cNvPr id="6" name="TextBox 5">
            <a:extLst>
              <a:ext uri="{FF2B5EF4-FFF2-40B4-BE49-F238E27FC236}">
                <a16:creationId xmlns:a16="http://schemas.microsoft.com/office/drawing/2014/main" id="{15EE3453-1A5F-0B12-554D-230940F1DA59}"/>
              </a:ext>
            </a:extLst>
          </p:cNvPr>
          <p:cNvSpPr txBox="1"/>
          <p:nvPr/>
        </p:nvSpPr>
        <p:spPr>
          <a:xfrm>
            <a:off x="5616648" y="1080948"/>
            <a:ext cx="3527351" cy="1332416"/>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11: - If you click on the give up option you loose and you would be displayed the word on the option of life count along with “you lose” statement.</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a:p>
            <a:r>
              <a:rPr lang="en-IN" sz="14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
        <p:nvSpPr>
          <p:cNvPr id="7" name="TextBox 6">
            <a:extLst>
              <a:ext uri="{FF2B5EF4-FFF2-40B4-BE49-F238E27FC236}">
                <a16:creationId xmlns:a16="http://schemas.microsoft.com/office/drawing/2014/main" id="{95BE282B-2F75-02DD-8D7E-63396D67ACD9}"/>
              </a:ext>
            </a:extLst>
          </p:cNvPr>
          <p:cNvSpPr txBox="1"/>
          <p:nvPr/>
        </p:nvSpPr>
        <p:spPr>
          <a:xfrm>
            <a:off x="2412205" y="4185096"/>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11</a:t>
            </a:r>
            <a:endParaRPr lang="en-IN" dirty="0"/>
          </a:p>
        </p:txBody>
      </p:sp>
    </p:spTree>
    <p:extLst>
      <p:ext uri="{BB962C8B-B14F-4D97-AF65-F5344CB8AC3E}">
        <p14:creationId xmlns:p14="http://schemas.microsoft.com/office/powerpoint/2010/main" val="3869224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4551D-68F9-EF01-493C-D1836E8B9BA6}"/>
              </a:ext>
            </a:extLst>
          </p:cNvPr>
          <p:cNvSpPr txBox="1"/>
          <p:nvPr/>
        </p:nvSpPr>
        <p:spPr>
          <a:xfrm>
            <a:off x="-7200" y="755052"/>
            <a:ext cx="4579200" cy="311496"/>
          </a:xfrm>
          <a:prstGeom prst="rect">
            <a:avLst/>
          </a:prstGeom>
          <a:noFill/>
        </p:spPr>
        <p:txBody>
          <a:bodyPr wrap="square">
            <a:spAutoFit/>
          </a:bodyPr>
          <a:lstStyle/>
          <a:p>
            <a:pPr>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Restart Game: -</a:t>
            </a:r>
            <a:endParaRPr lang="en-IN" sz="105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9BC2B1D2-A098-5C1D-339C-607BD21753B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400" y="1059053"/>
            <a:ext cx="5524402" cy="3110400"/>
          </a:xfrm>
          <a:prstGeom prst="rect">
            <a:avLst/>
          </a:prstGeom>
          <a:noFill/>
          <a:ln>
            <a:noFill/>
          </a:ln>
        </p:spPr>
      </p:pic>
      <p:sp>
        <p:nvSpPr>
          <p:cNvPr id="6" name="TextBox 5">
            <a:extLst>
              <a:ext uri="{FF2B5EF4-FFF2-40B4-BE49-F238E27FC236}">
                <a16:creationId xmlns:a16="http://schemas.microsoft.com/office/drawing/2014/main" id="{CAA8F773-C2C9-04D6-4117-967C3AF09A23}"/>
              </a:ext>
            </a:extLst>
          </p:cNvPr>
          <p:cNvSpPr txBox="1"/>
          <p:nvPr/>
        </p:nvSpPr>
        <p:spPr>
          <a:xfrm>
            <a:off x="5574802" y="1066548"/>
            <a:ext cx="3569198" cy="1233543"/>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Figure 12: - When you click on restart game you would see that the game begins again from the beginning and there would be a new word to guess with resetting the life count and the hangman animation.</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622D516A-119A-C763-A82A-BF452AAD707D}"/>
              </a:ext>
            </a:extLst>
          </p:cNvPr>
          <p:cNvSpPr txBox="1"/>
          <p:nvPr/>
        </p:nvSpPr>
        <p:spPr>
          <a:xfrm>
            <a:off x="2401961" y="4184148"/>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12</a:t>
            </a:r>
            <a:endParaRPr lang="en-IN" dirty="0"/>
          </a:p>
        </p:txBody>
      </p:sp>
    </p:spTree>
    <p:extLst>
      <p:ext uri="{BB962C8B-B14F-4D97-AF65-F5344CB8AC3E}">
        <p14:creationId xmlns:p14="http://schemas.microsoft.com/office/powerpoint/2010/main" val="1532978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CBCE7A-8F3A-8768-1B4D-A915885A5395}"/>
              </a:ext>
            </a:extLst>
          </p:cNvPr>
          <p:cNvSpPr txBox="1"/>
          <p:nvPr/>
        </p:nvSpPr>
        <p:spPr>
          <a:xfrm>
            <a:off x="-7200" y="778512"/>
            <a:ext cx="4579200"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Add Word: - </a:t>
            </a:r>
            <a:endParaRPr lang="en-IN" sz="11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BF8A867-8869-F355-04C9-31C0839856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69520" y="670243"/>
            <a:ext cx="2098179" cy="1360157"/>
          </a:xfrm>
          <a:prstGeom prst="rect">
            <a:avLst/>
          </a:prstGeom>
          <a:noFill/>
          <a:ln>
            <a:noFill/>
          </a:ln>
        </p:spPr>
      </p:pic>
      <p:pic>
        <p:nvPicPr>
          <p:cNvPr id="6" name="Picture 5">
            <a:extLst>
              <a:ext uri="{FF2B5EF4-FFF2-40B4-BE49-F238E27FC236}">
                <a16:creationId xmlns:a16="http://schemas.microsoft.com/office/drawing/2014/main" id="{621A1BEB-672F-F286-A0F3-55FADCE40C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9686" y="670243"/>
            <a:ext cx="2100281" cy="1344917"/>
          </a:xfrm>
          <a:prstGeom prst="rect">
            <a:avLst/>
          </a:prstGeom>
          <a:noFill/>
          <a:ln>
            <a:noFill/>
          </a:ln>
        </p:spPr>
      </p:pic>
      <p:sp>
        <p:nvSpPr>
          <p:cNvPr id="8" name="TextBox 7">
            <a:extLst>
              <a:ext uri="{FF2B5EF4-FFF2-40B4-BE49-F238E27FC236}">
                <a16:creationId xmlns:a16="http://schemas.microsoft.com/office/drawing/2014/main" id="{92BA1B9C-8AEC-A960-3E50-BB92CECF85FA}"/>
              </a:ext>
            </a:extLst>
          </p:cNvPr>
          <p:cNvSpPr txBox="1"/>
          <p:nvPr/>
        </p:nvSpPr>
        <p:spPr>
          <a:xfrm>
            <a:off x="4678232" y="2663796"/>
            <a:ext cx="4465768" cy="1233543"/>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the above Figures: - In figure 13 if you click on the option add the word you get a pop-up as shown in figure 14 to add an additional work. After you add the word into the database you see the pop-up of success as indicated in Figure 15.</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97F4E36A-BB8E-9652-5CBC-37FAF78165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960" y="1086289"/>
            <a:ext cx="4562573" cy="2580538"/>
          </a:xfrm>
          <a:prstGeom prst="rect">
            <a:avLst/>
          </a:prstGeom>
          <a:noFill/>
          <a:ln>
            <a:noFill/>
          </a:ln>
        </p:spPr>
      </p:pic>
      <p:sp>
        <p:nvSpPr>
          <p:cNvPr id="10" name="TextBox 9">
            <a:extLst>
              <a:ext uri="{FF2B5EF4-FFF2-40B4-BE49-F238E27FC236}">
                <a16:creationId xmlns:a16="http://schemas.microsoft.com/office/drawing/2014/main" id="{1F5DCF00-483F-2913-9602-774FD8310FD9}"/>
              </a:ext>
            </a:extLst>
          </p:cNvPr>
          <p:cNvSpPr txBox="1"/>
          <p:nvPr/>
        </p:nvSpPr>
        <p:spPr>
          <a:xfrm>
            <a:off x="1846400" y="3666827"/>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13</a:t>
            </a:r>
            <a:endParaRPr lang="en-IN" dirty="0"/>
          </a:p>
        </p:txBody>
      </p:sp>
      <p:sp>
        <p:nvSpPr>
          <p:cNvPr id="11" name="TextBox 10">
            <a:extLst>
              <a:ext uri="{FF2B5EF4-FFF2-40B4-BE49-F238E27FC236}">
                <a16:creationId xmlns:a16="http://schemas.microsoft.com/office/drawing/2014/main" id="{1FF62FA0-5A96-6D86-BBF7-9C84684B1B32}"/>
              </a:ext>
            </a:extLst>
          </p:cNvPr>
          <p:cNvSpPr txBox="1"/>
          <p:nvPr/>
        </p:nvSpPr>
        <p:spPr>
          <a:xfrm>
            <a:off x="5382609" y="1995624"/>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14</a:t>
            </a:r>
            <a:endParaRPr lang="en-IN" dirty="0"/>
          </a:p>
        </p:txBody>
      </p:sp>
      <p:sp>
        <p:nvSpPr>
          <p:cNvPr id="12" name="TextBox 11">
            <a:extLst>
              <a:ext uri="{FF2B5EF4-FFF2-40B4-BE49-F238E27FC236}">
                <a16:creationId xmlns:a16="http://schemas.microsoft.com/office/drawing/2014/main" id="{27D39839-7B09-EAFF-E635-7363D9F15B88}"/>
              </a:ext>
            </a:extLst>
          </p:cNvPr>
          <p:cNvSpPr txBox="1"/>
          <p:nvPr/>
        </p:nvSpPr>
        <p:spPr>
          <a:xfrm>
            <a:off x="7573826" y="1996464"/>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15</a:t>
            </a:r>
            <a:endParaRPr lang="en-IN" dirty="0"/>
          </a:p>
        </p:txBody>
      </p:sp>
    </p:spTree>
    <p:extLst>
      <p:ext uri="{BB962C8B-B14F-4D97-AF65-F5344CB8AC3E}">
        <p14:creationId xmlns:p14="http://schemas.microsoft.com/office/powerpoint/2010/main" val="2665697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C99F2E-5B3B-00C5-EA84-F16757A010AB}"/>
              </a:ext>
            </a:extLst>
          </p:cNvPr>
          <p:cNvSpPr txBox="1"/>
          <p:nvPr/>
        </p:nvSpPr>
        <p:spPr>
          <a:xfrm>
            <a:off x="0" y="771312"/>
            <a:ext cx="4579200" cy="307777"/>
          </a:xfrm>
          <a:prstGeom prst="rect">
            <a:avLst/>
          </a:prstGeom>
          <a:noFill/>
        </p:spPr>
        <p:txBody>
          <a:bodyPr wrap="square">
            <a:spAutoFit/>
          </a:bodyPr>
          <a:lstStyle/>
          <a:p>
            <a:r>
              <a:rPr lang="en-IN" sz="1400" dirty="0">
                <a:effectLst/>
                <a:latin typeface="Times New Roman" panose="02020603050405020304" pitchFamily="18" charset="0"/>
                <a:ea typeface="Times New Roman" panose="02020603050405020304" pitchFamily="18" charset="0"/>
              </a:rPr>
              <a:t>Remove Word: - </a:t>
            </a:r>
            <a:endParaRPr lang="en-IN" sz="11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D1C79426-C633-F7F9-E3A0-724FC65C7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45" y="1079089"/>
            <a:ext cx="5462827" cy="3089711"/>
          </a:xfrm>
          <a:prstGeom prst="rect">
            <a:avLst/>
          </a:prstGeom>
          <a:noFill/>
          <a:ln>
            <a:noFill/>
          </a:ln>
        </p:spPr>
      </p:pic>
      <p:pic>
        <p:nvPicPr>
          <p:cNvPr id="6" name="Picture 5">
            <a:extLst>
              <a:ext uri="{FF2B5EF4-FFF2-40B4-BE49-F238E27FC236}">
                <a16:creationId xmlns:a16="http://schemas.microsoft.com/office/drawing/2014/main" id="{6F79F580-3579-7147-89F3-4A3A09C2F69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5150" y="1079089"/>
            <a:ext cx="2406806" cy="1318511"/>
          </a:xfrm>
          <a:prstGeom prst="rect">
            <a:avLst/>
          </a:prstGeom>
          <a:noFill/>
          <a:ln>
            <a:noFill/>
          </a:ln>
        </p:spPr>
      </p:pic>
      <p:sp>
        <p:nvSpPr>
          <p:cNvPr id="8" name="TextBox 7">
            <a:extLst>
              <a:ext uri="{FF2B5EF4-FFF2-40B4-BE49-F238E27FC236}">
                <a16:creationId xmlns:a16="http://schemas.microsoft.com/office/drawing/2014/main" id="{78F67D63-AC6E-CA00-9012-636579C9CBD5}"/>
              </a:ext>
            </a:extLst>
          </p:cNvPr>
          <p:cNvSpPr txBox="1"/>
          <p:nvPr/>
        </p:nvSpPr>
        <p:spPr>
          <a:xfrm>
            <a:off x="5549072" y="2830868"/>
            <a:ext cx="3594928" cy="1464055"/>
          </a:xfrm>
          <a:prstGeom prst="rect">
            <a:avLst/>
          </a:prstGeom>
          <a:noFill/>
        </p:spPr>
        <p:txBody>
          <a:bodyPr wrap="square">
            <a:spAutoFit/>
          </a:bodyPr>
          <a:lstStyle/>
          <a:p>
            <a:pPr algn="just">
              <a:lnSpc>
                <a:spcPct val="107000"/>
              </a:lnSpc>
              <a:spcAft>
                <a:spcPts val="800"/>
              </a:spcAft>
            </a:pPr>
            <a:r>
              <a:rPr lang="en-US" sz="1400" kern="100" dirty="0">
                <a:effectLst/>
                <a:latin typeface="Times New Roman" panose="02020603050405020304" pitchFamily="18" charset="0"/>
                <a:ea typeface="Calibri" panose="020F0502020204030204" pitchFamily="34" charset="0"/>
                <a:cs typeface="Arial" panose="020B0604020202020204" pitchFamily="34" charset="0"/>
              </a:rPr>
              <a:t>In above Figures: - In figure 16 if you click on “remove current word” option it will remove the current word from the database with the pop-up displaying it (as shown in figure 17) and the game will restart with new lives and new word to guess.</a:t>
            </a:r>
            <a:endParaRPr lang="en-IN" sz="11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Box 8">
            <a:extLst>
              <a:ext uri="{FF2B5EF4-FFF2-40B4-BE49-F238E27FC236}">
                <a16:creationId xmlns:a16="http://schemas.microsoft.com/office/drawing/2014/main" id="{997E5B9E-7A1A-7639-3B16-BD41A505AE75}"/>
              </a:ext>
            </a:extLst>
          </p:cNvPr>
          <p:cNvSpPr txBox="1"/>
          <p:nvPr/>
        </p:nvSpPr>
        <p:spPr>
          <a:xfrm>
            <a:off x="2381658" y="4132800"/>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16</a:t>
            </a:r>
            <a:endParaRPr lang="en-IN" dirty="0"/>
          </a:p>
        </p:txBody>
      </p:sp>
      <p:sp>
        <p:nvSpPr>
          <p:cNvPr id="10" name="TextBox 9">
            <a:extLst>
              <a:ext uri="{FF2B5EF4-FFF2-40B4-BE49-F238E27FC236}">
                <a16:creationId xmlns:a16="http://schemas.microsoft.com/office/drawing/2014/main" id="{F405F43E-9EF7-4207-5B7D-8C8A4A9753DE}"/>
              </a:ext>
            </a:extLst>
          </p:cNvPr>
          <p:cNvSpPr txBox="1"/>
          <p:nvPr/>
        </p:nvSpPr>
        <p:spPr>
          <a:xfrm>
            <a:off x="6602553" y="2397600"/>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17</a:t>
            </a:r>
            <a:endParaRPr lang="en-IN" dirty="0"/>
          </a:p>
        </p:txBody>
      </p:sp>
    </p:spTree>
    <p:extLst>
      <p:ext uri="{BB962C8B-B14F-4D97-AF65-F5344CB8AC3E}">
        <p14:creationId xmlns:p14="http://schemas.microsoft.com/office/powerpoint/2010/main" val="1025900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120015" indent="0">
              <a:lnSpc>
                <a:spcPct val="107000"/>
              </a:lnSpc>
              <a:spcAft>
                <a:spcPts val="800"/>
              </a:spcAft>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r>
              <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the dynamic realm of gaming, effective game development practices are essential for creating engaging experiences and staying competitive. The Hangman project emerges as a comprehensive solution, blending Python technology with gaming mechanics to streamline processes, enhance player engagement, and elevate the gaming experience.</a:t>
            </a:r>
            <a:endParaRPr lang="en-IN"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buFont typeface="Arial" panose="020B0604020202020204" pitchFamily="34" charset="0"/>
              <a:buChar char="•"/>
            </a:pPr>
            <a:r>
              <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Serving as the central hub for Hangman gameplay, this project provides a platform for word management, user interaction, and gameplay mechanics. By automating routine tasks and incorporating diverse word selections, it aims to deliver seamless and enjoyable gameplay experiences for players across different platforms.</a:t>
            </a:r>
          </a:p>
          <a:p>
            <a:pPr algn="just">
              <a:lnSpc>
                <a:spcPct val="107000"/>
              </a:lnSpc>
              <a:spcAft>
                <a:spcPts val="800"/>
              </a:spcAft>
              <a:buFont typeface="Arial" panose="020B0604020202020204" pitchFamily="34" charset="0"/>
              <a:buChar char="•"/>
            </a:pPr>
            <a:r>
              <a:rPr lang="en-US"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gaming continues to evolve, the Hangman project plays a pivotal role in fostering creativity, innovation, and enjoyment in the gaming community. This introduction sets the stage for exploring the intricacies and functionalities of the Hangman project, ultimately contributing to the enrichment of gaming experiences for players worldwide.</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13DFF4-73FA-96CE-F867-BE6F371F5ECB}"/>
              </a:ext>
            </a:extLst>
          </p:cNvPr>
          <p:cNvSpPr txBox="1"/>
          <p:nvPr/>
        </p:nvSpPr>
        <p:spPr>
          <a:xfrm>
            <a:off x="0" y="723431"/>
            <a:ext cx="4579200" cy="1818447"/>
          </a:xfrm>
          <a:prstGeom prst="rect">
            <a:avLst/>
          </a:prstGeom>
          <a:noFill/>
        </p:spPr>
        <p:txBody>
          <a:bodyPr wrap="square">
            <a:spAutoFit/>
          </a:bodyPr>
          <a:lstStyle/>
          <a:p>
            <a:pPr marL="274320" lvl="0" indent="-274320" algn="l" rtl="0">
              <a:lnSpc>
                <a:spcPct val="100000"/>
              </a:lnSpc>
              <a:spcBef>
                <a:spcPts val="240"/>
              </a:spcBef>
              <a:spcAft>
                <a:spcPts val="0"/>
              </a:spcAft>
              <a:buSzPts val="1140"/>
              <a:buChar char="⚫"/>
            </a:pPr>
            <a:r>
              <a:rPr lang="en-US" b="1" dirty="0">
                <a:latin typeface="Times New Roman"/>
                <a:ea typeface="Times New Roman"/>
                <a:cs typeface="Times New Roman"/>
                <a:sym typeface="Times New Roman"/>
              </a:rPr>
              <a:t>Database</a:t>
            </a:r>
            <a:endParaRPr lang="en-US" sz="14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lang="en-US" sz="14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4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4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4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4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400" b="1" dirty="0">
                <a:latin typeface="Times New Roman"/>
                <a:ea typeface="Times New Roman"/>
                <a:cs typeface="Times New Roman"/>
                <a:sym typeface="Times New Roman"/>
              </a:rPr>
              <a:t> </a:t>
            </a:r>
          </a:p>
        </p:txBody>
      </p:sp>
      <p:sp>
        <p:nvSpPr>
          <p:cNvPr id="5" name="TextBox 4">
            <a:extLst>
              <a:ext uri="{FF2B5EF4-FFF2-40B4-BE49-F238E27FC236}">
                <a16:creationId xmlns:a16="http://schemas.microsoft.com/office/drawing/2014/main" id="{3AE76086-0D10-46B9-4F6B-5BB3A453ACB4}"/>
              </a:ext>
            </a:extLst>
          </p:cNvPr>
          <p:cNvSpPr txBox="1"/>
          <p:nvPr/>
        </p:nvSpPr>
        <p:spPr>
          <a:xfrm>
            <a:off x="4046400" y="1115410"/>
            <a:ext cx="5097600" cy="1384995"/>
          </a:xfrm>
          <a:prstGeom prst="rect">
            <a:avLst/>
          </a:prstGeom>
          <a:noFill/>
        </p:spPr>
        <p:txBody>
          <a:bodyPr wrap="square">
            <a:spAutoFit/>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Figure 18: - </a:t>
            </a:r>
            <a:r>
              <a:rPr lang="en-US" dirty="0">
                <a:effectLst/>
                <a:latin typeface="Times New Roman" panose="02020603050405020304" pitchFamily="18" charset="0"/>
                <a:ea typeface="Calibri" panose="020F0502020204030204" pitchFamily="34" charset="0"/>
                <a:cs typeface="Times New Roman" panose="02020603050405020304" pitchFamily="18" charset="0"/>
              </a:rPr>
              <a:t>This is the complete structure of Database of Hangman Game which is made in </a:t>
            </a:r>
            <a:r>
              <a:rPr lang="en-US" b="0" i="0" dirty="0">
                <a:effectLst/>
                <a:latin typeface="Times New Roman" panose="02020603050405020304" pitchFamily="18" charset="0"/>
                <a:cs typeface="Times New Roman" panose="02020603050405020304" pitchFamily="18" charset="0"/>
              </a:rPr>
              <a:t>Firebase Realtime Database. Firebase Realtime Database is a NoSQL database that stores data as JSON objects. Unlike relational databases, Firebase Realtime Database does not use tables with rows and columns. Instead, it uses a hierarchical structure of keys and values.</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DC2B87B-2557-22D7-92B3-E567F6FB9168}"/>
              </a:ext>
            </a:extLst>
          </p:cNvPr>
          <p:cNvPicPr>
            <a:picLocks noChangeAspect="1"/>
          </p:cNvPicPr>
          <p:nvPr/>
        </p:nvPicPr>
        <p:blipFill rotWithShape="1">
          <a:blip r:embed="rId2"/>
          <a:srcRect r="39632"/>
          <a:stretch/>
        </p:blipFill>
        <p:spPr>
          <a:xfrm>
            <a:off x="86400" y="1115410"/>
            <a:ext cx="3960000" cy="3008899"/>
          </a:xfrm>
          <a:prstGeom prst="rect">
            <a:avLst/>
          </a:prstGeom>
        </p:spPr>
      </p:pic>
      <p:sp>
        <p:nvSpPr>
          <p:cNvPr id="8" name="TextBox 7">
            <a:extLst>
              <a:ext uri="{FF2B5EF4-FFF2-40B4-BE49-F238E27FC236}">
                <a16:creationId xmlns:a16="http://schemas.microsoft.com/office/drawing/2014/main" id="{59711A5A-46CA-EC6D-44DB-1E8F518C8D2C}"/>
              </a:ext>
            </a:extLst>
          </p:cNvPr>
          <p:cNvSpPr txBox="1"/>
          <p:nvPr/>
        </p:nvSpPr>
        <p:spPr>
          <a:xfrm>
            <a:off x="1630400" y="4124309"/>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18</a:t>
            </a:r>
            <a:endParaRPr lang="en-IN" dirty="0"/>
          </a:p>
        </p:txBody>
      </p:sp>
    </p:spTree>
    <p:extLst>
      <p:ext uri="{BB962C8B-B14F-4D97-AF65-F5344CB8AC3E}">
        <p14:creationId xmlns:p14="http://schemas.microsoft.com/office/powerpoint/2010/main" val="3812978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A54420-E1AF-FCD8-DFCE-5D343394ABA8}"/>
              </a:ext>
            </a:extLst>
          </p:cNvPr>
          <p:cNvPicPr>
            <a:picLocks noChangeAspect="1"/>
          </p:cNvPicPr>
          <p:nvPr/>
        </p:nvPicPr>
        <p:blipFill>
          <a:blip r:embed="rId2"/>
          <a:stretch>
            <a:fillRect/>
          </a:stretch>
        </p:blipFill>
        <p:spPr>
          <a:xfrm>
            <a:off x="76600" y="921600"/>
            <a:ext cx="4300212" cy="3009600"/>
          </a:xfrm>
          <a:prstGeom prst="rect">
            <a:avLst/>
          </a:prstGeom>
        </p:spPr>
      </p:pic>
      <p:sp>
        <p:nvSpPr>
          <p:cNvPr id="4" name="TextBox 3">
            <a:extLst>
              <a:ext uri="{FF2B5EF4-FFF2-40B4-BE49-F238E27FC236}">
                <a16:creationId xmlns:a16="http://schemas.microsoft.com/office/drawing/2014/main" id="{7D217C58-BD90-A57E-1371-C185CE374CCF}"/>
              </a:ext>
            </a:extLst>
          </p:cNvPr>
          <p:cNvSpPr txBox="1"/>
          <p:nvPr/>
        </p:nvSpPr>
        <p:spPr>
          <a:xfrm>
            <a:off x="4376812" y="921600"/>
            <a:ext cx="4767188" cy="738664"/>
          </a:xfrm>
          <a:prstGeom prst="rect">
            <a:avLst/>
          </a:prstGeom>
          <a:noFill/>
        </p:spPr>
        <p:txBody>
          <a:bodyPr wrap="square">
            <a:spAutoFit/>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Figure 19: - </a:t>
            </a:r>
            <a:r>
              <a:rPr lang="en-IN" dirty="0" err="1">
                <a:latin typeface="Times New Roman" panose="02020603050405020304" pitchFamily="18" charset="0"/>
                <a:cs typeface="Times New Roman" panose="02020603050405020304" pitchFamily="18" charset="0"/>
              </a:rPr>
              <a:t>easy_words</a:t>
            </a:r>
            <a:r>
              <a:rPr lang="en-IN" dirty="0">
                <a:latin typeface="Times New Roman" panose="02020603050405020304" pitchFamily="18" charset="0"/>
                <a:cs typeface="Times New Roman" panose="02020603050405020304" pitchFamily="18" charset="0"/>
              </a:rPr>
              <a:t> contains words that are used by the easy difficulty option in the game, it consist of all the words that are 5 letters or less.</a:t>
            </a:r>
          </a:p>
        </p:txBody>
      </p:sp>
      <p:sp>
        <p:nvSpPr>
          <p:cNvPr id="5" name="TextBox 4">
            <a:extLst>
              <a:ext uri="{FF2B5EF4-FFF2-40B4-BE49-F238E27FC236}">
                <a16:creationId xmlns:a16="http://schemas.microsoft.com/office/drawing/2014/main" id="{A52B3F0A-6124-E13A-B8FE-A42DEFEBEACC}"/>
              </a:ext>
            </a:extLst>
          </p:cNvPr>
          <p:cNvSpPr txBox="1"/>
          <p:nvPr/>
        </p:nvSpPr>
        <p:spPr>
          <a:xfrm>
            <a:off x="1790706" y="3931200"/>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a:t>
            </a:r>
            <a:r>
              <a:rPr lang="en-US" dirty="0">
                <a:latin typeface="Times New Roman" panose="02020603050405020304" pitchFamily="18" charset="0"/>
                <a:ea typeface="Calibri" panose="020F0502020204030204" pitchFamily="34" charset="0"/>
              </a:rPr>
              <a:t>19</a:t>
            </a:r>
            <a:endParaRPr lang="en-IN" dirty="0"/>
          </a:p>
        </p:txBody>
      </p:sp>
    </p:spTree>
    <p:extLst>
      <p:ext uri="{BB962C8B-B14F-4D97-AF65-F5344CB8AC3E}">
        <p14:creationId xmlns:p14="http://schemas.microsoft.com/office/powerpoint/2010/main" val="1694322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F940D-B10B-EB56-AECC-7D4C7C8C378D}"/>
              </a:ext>
            </a:extLst>
          </p:cNvPr>
          <p:cNvPicPr>
            <a:picLocks noChangeAspect="1"/>
          </p:cNvPicPr>
          <p:nvPr/>
        </p:nvPicPr>
        <p:blipFill>
          <a:blip r:embed="rId2"/>
          <a:stretch>
            <a:fillRect/>
          </a:stretch>
        </p:blipFill>
        <p:spPr>
          <a:xfrm>
            <a:off x="240185" y="812341"/>
            <a:ext cx="3441918" cy="3009600"/>
          </a:xfrm>
          <a:prstGeom prst="rect">
            <a:avLst/>
          </a:prstGeom>
        </p:spPr>
      </p:pic>
      <p:sp>
        <p:nvSpPr>
          <p:cNvPr id="4" name="TextBox 3">
            <a:extLst>
              <a:ext uri="{FF2B5EF4-FFF2-40B4-BE49-F238E27FC236}">
                <a16:creationId xmlns:a16="http://schemas.microsoft.com/office/drawing/2014/main" id="{1F9669E0-ACB3-2DB0-585E-B09E1248DF19}"/>
              </a:ext>
            </a:extLst>
          </p:cNvPr>
          <p:cNvSpPr txBox="1"/>
          <p:nvPr/>
        </p:nvSpPr>
        <p:spPr>
          <a:xfrm>
            <a:off x="3682102" y="812341"/>
            <a:ext cx="5461897" cy="738664"/>
          </a:xfrm>
          <a:prstGeom prst="rect">
            <a:avLst/>
          </a:prstGeom>
          <a:noFill/>
        </p:spPr>
        <p:txBody>
          <a:bodyPr wrap="square">
            <a:spAutoFit/>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Figure 20: - </a:t>
            </a:r>
            <a:r>
              <a:rPr lang="en-IN" dirty="0" err="1">
                <a:latin typeface="Times New Roman" panose="02020603050405020304" pitchFamily="18" charset="0"/>
                <a:cs typeface="Times New Roman" panose="02020603050405020304" pitchFamily="18" charset="0"/>
              </a:rPr>
              <a:t>medium_words</a:t>
            </a:r>
            <a:r>
              <a:rPr lang="en-IN" dirty="0">
                <a:latin typeface="Times New Roman" panose="02020603050405020304" pitchFamily="18" charset="0"/>
                <a:cs typeface="Times New Roman" panose="02020603050405020304" pitchFamily="18" charset="0"/>
              </a:rPr>
              <a:t> contains words that are used by the medium difficulty option in the game, it consist of all the words that are 5 to 8 letters in length.</a:t>
            </a:r>
          </a:p>
        </p:txBody>
      </p:sp>
      <p:sp>
        <p:nvSpPr>
          <p:cNvPr id="5" name="TextBox 4">
            <a:extLst>
              <a:ext uri="{FF2B5EF4-FFF2-40B4-BE49-F238E27FC236}">
                <a16:creationId xmlns:a16="http://schemas.microsoft.com/office/drawing/2014/main" id="{8B496B55-71F9-EE1F-719B-3C62555640EE}"/>
              </a:ext>
            </a:extLst>
          </p:cNvPr>
          <p:cNvSpPr txBox="1"/>
          <p:nvPr/>
        </p:nvSpPr>
        <p:spPr>
          <a:xfrm>
            <a:off x="1525144" y="3821941"/>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20</a:t>
            </a:r>
            <a:endParaRPr lang="en-IN" dirty="0"/>
          </a:p>
        </p:txBody>
      </p:sp>
    </p:spTree>
    <p:extLst>
      <p:ext uri="{BB962C8B-B14F-4D97-AF65-F5344CB8AC3E}">
        <p14:creationId xmlns:p14="http://schemas.microsoft.com/office/powerpoint/2010/main" val="26091522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052973-F28D-FE63-83C0-62DE53DB836E}"/>
              </a:ext>
            </a:extLst>
          </p:cNvPr>
          <p:cNvSpPr txBox="1"/>
          <p:nvPr/>
        </p:nvSpPr>
        <p:spPr>
          <a:xfrm>
            <a:off x="3181420" y="851573"/>
            <a:ext cx="5962580" cy="523220"/>
          </a:xfrm>
          <a:prstGeom prst="rect">
            <a:avLst/>
          </a:prstGeom>
          <a:noFill/>
        </p:spPr>
        <p:txBody>
          <a:bodyPr wrap="square">
            <a:spAutoFit/>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Figure 21: - </a:t>
            </a:r>
            <a:r>
              <a:rPr lang="en-IN" dirty="0" err="1">
                <a:latin typeface="Times New Roman" panose="02020603050405020304" pitchFamily="18" charset="0"/>
                <a:cs typeface="Times New Roman" panose="02020603050405020304" pitchFamily="18" charset="0"/>
              </a:rPr>
              <a:t>hard_words</a:t>
            </a:r>
            <a:r>
              <a:rPr lang="en-IN" dirty="0">
                <a:latin typeface="Times New Roman" panose="02020603050405020304" pitchFamily="18" charset="0"/>
                <a:cs typeface="Times New Roman" panose="02020603050405020304" pitchFamily="18" charset="0"/>
              </a:rPr>
              <a:t> contains words that are used by the hard difficulty option in the game, it consist of all the words that are 9 letters or more.</a:t>
            </a:r>
          </a:p>
        </p:txBody>
      </p:sp>
      <p:pic>
        <p:nvPicPr>
          <p:cNvPr id="4" name="Picture 3">
            <a:extLst>
              <a:ext uri="{FF2B5EF4-FFF2-40B4-BE49-F238E27FC236}">
                <a16:creationId xmlns:a16="http://schemas.microsoft.com/office/drawing/2014/main" id="{0D0134F3-2092-542F-BA0B-489FAA44E46D}"/>
              </a:ext>
            </a:extLst>
          </p:cNvPr>
          <p:cNvPicPr>
            <a:picLocks noChangeAspect="1"/>
          </p:cNvPicPr>
          <p:nvPr/>
        </p:nvPicPr>
        <p:blipFill>
          <a:blip r:embed="rId2"/>
          <a:stretch>
            <a:fillRect/>
          </a:stretch>
        </p:blipFill>
        <p:spPr>
          <a:xfrm>
            <a:off x="120918" y="851573"/>
            <a:ext cx="3060502" cy="3009600"/>
          </a:xfrm>
          <a:prstGeom prst="rect">
            <a:avLst/>
          </a:prstGeom>
        </p:spPr>
      </p:pic>
      <p:sp>
        <p:nvSpPr>
          <p:cNvPr id="5" name="TextBox 4">
            <a:extLst>
              <a:ext uri="{FF2B5EF4-FFF2-40B4-BE49-F238E27FC236}">
                <a16:creationId xmlns:a16="http://schemas.microsoft.com/office/drawing/2014/main" id="{F61F1885-0723-CB47-B216-C94CBB8D9C8E}"/>
              </a:ext>
            </a:extLst>
          </p:cNvPr>
          <p:cNvSpPr txBox="1"/>
          <p:nvPr/>
        </p:nvSpPr>
        <p:spPr>
          <a:xfrm>
            <a:off x="1215169" y="3861173"/>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21</a:t>
            </a:r>
            <a:endParaRPr lang="en-IN" dirty="0"/>
          </a:p>
        </p:txBody>
      </p:sp>
    </p:spTree>
    <p:extLst>
      <p:ext uri="{BB962C8B-B14F-4D97-AF65-F5344CB8AC3E}">
        <p14:creationId xmlns:p14="http://schemas.microsoft.com/office/powerpoint/2010/main" val="14069748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A36A3-E876-24B2-DB1B-2E11CDBABD19}"/>
              </a:ext>
            </a:extLst>
          </p:cNvPr>
          <p:cNvPicPr>
            <a:picLocks noChangeAspect="1"/>
          </p:cNvPicPr>
          <p:nvPr/>
        </p:nvPicPr>
        <p:blipFill>
          <a:blip r:embed="rId2"/>
          <a:stretch>
            <a:fillRect/>
          </a:stretch>
        </p:blipFill>
        <p:spPr>
          <a:xfrm>
            <a:off x="206577" y="1021633"/>
            <a:ext cx="4117005" cy="1339968"/>
          </a:xfrm>
          <a:prstGeom prst="rect">
            <a:avLst/>
          </a:prstGeom>
        </p:spPr>
      </p:pic>
      <p:sp>
        <p:nvSpPr>
          <p:cNvPr id="4" name="TextBox 3">
            <a:extLst>
              <a:ext uri="{FF2B5EF4-FFF2-40B4-BE49-F238E27FC236}">
                <a16:creationId xmlns:a16="http://schemas.microsoft.com/office/drawing/2014/main" id="{7D2DF500-3F14-3BDA-AA42-A6671928B3A8}"/>
              </a:ext>
            </a:extLst>
          </p:cNvPr>
          <p:cNvSpPr txBox="1"/>
          <p:nvPr/>
        </p:nvSpPr>
        <p:spPr>
          <a:xfrm>
            <a:off x="4323582" y="1021633"/>
            <a:ext cx="4820418" cy="954107"/>
          </a:xfrm>
          <a:prstGeom prst="rect">
            <a:avLst/>
          </a:prstGeom>
          <a:noFill/>
        </p:spPr>
        <p:txBody>
          <a:bodyPr wrap="square">
            <a:spAutoFit/>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Figure 22: - </a:t>
            </a:r>
            <a:r>
              <a:rPr lang="en-IN" dirty="0" err="1">
                <a:latin typeface="Times New Roman" panose="02020603050405020304" pitchFamily="18" charset="0"/>
                <a:cs typeface="Times New Roman" panose="02020603050405020304" pitchFamily="18" charset="0"/>
              </a:rPr>
              <a:t>Total_words</a:t>
            </a:r>
            <a:r>
              <a:rPr lang="en-IN" dirty="0">
                <a:latin typeface="Times New Roman" panose="02020603050405020304" pitchFamily="18" charset="0"/>
                <a:cs typeface="Times New Roman" panose="02020603050405020304" pitchFamily="18" charset="0"/>
              </a:rPr>
              <a:t> keeps the respective count of the words currently in the list, it is separated by the different stacks we are using for the words. This count is used to determine a random word for the game.</a:t>
            </a:r>
          </a:p>
        </p:txBody>
      </p:sp>
      <p:sp>
        <p:nvSpPr>
          <p:cNvPr id="5" name="TextBox 4">
            <a:extLst>
              <a:ext uri="{FF2B5EF4-FFF2-40B4-BE49-F238E27FC236}">
                <a16:creationId xmlns:a16="http://schemas.microsoft.com/office/drawing/2014/main" id="{F7231264-93D0-8EB4-E52D-A37A345BA431}"/>
              </a:ext>
            </a:extLst>
          </p:cNvPr>
          <p:cNvSpPr txBox="1"/>
          <p:nvPr/>
        </p:nvSpPr>
        <p:spPr>
          <a:xfrm>
            <a:off x="1829079" y="2368802"/>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22</a:t>
            </a:r>
            <a:endParaRPr lang="en-IN" dirty="0"/>
          </a:p>
        </p:txBody>
      </p:sp>
    </p:spTree>
    <p:extLst>
      <p:ext uri="{BB962C8B-B14F-4D97-AF65-F5344CB8AC3E}">
        <p14:creationId xmlns:p14="http://schemas.microsoft.com/office/powerpoint/2010/main" val="1596031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753800-895C-EDC2-8310-356546DAEBDE}"/>
              </a:ext>
            </a:extLst>
          </p:cNvPr>
          <p:cNvPicPr>
            <a:picLocks noChangeAspect="1"/>
          </p:cNvPicPr>
          <p:nvPr/>
        </p:nvPicPr>
        <p:blipFill>
          <a:blip r:embed="rId2"/>
          <a:stretch>
            <a:fillRect/>
          </a:stretch>
        </p:blipFill>
        <p:spPr>
          <a:xfrm>
            <a:off x="225608" y="860569"/>
            <a:ext cx="3286995" cy="1976231"/>
          </a:xfrm>
          <a:prstGeom prst="rect">
            <a:avLst/>
          </a:prstGeom>
        </p:spPr>
      </p:pic>
      <p:sp>
        <p:nvSpPr>
          <p:cNvPr id="4" name="TextBox 3">
            <a:extLst>
              <a:ext uri="{FF2B5EF4-FFF2-40B4-BE49-F238E27FC236}">
                <a16:creationId xmlns:a16="http://schemas.microsoft.com/office/drawing/2014/main" id="{1402A45E-02BC-9C63-F031-EF19B40C8E1C}"/>
              </a:ext>
            </a:extLst>
          </p:cNvPr>
          <p:cNvSpPr txBox="1"/>
          <p:nvPr/>
        </p:nvSpPr>
        <p:spPr>
          <a:xfrm>
            <a:off x="3512603" y="860569"/>
            <a:ext cx="5631398" cy="954107"/>
          </a:xfrm>
          <a:prstGeom prst="rect">
            <a:avLst/>
          </a:prstGeom>
          <a:noFill/>
        </p:spPr>
        <p:txBody>
          <a:bodyPr wrap="square">
            <a:spAutoFit/>
          </a:bodyPr>
          <a:lstStyle/>
          <a:p>
            <a:pPr algn="just"/>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In Figure 23: - </a:t>
            </a:r>
            <a:r>
              <a:rPr lang="en-IN" dirty="0" err="1">
                <a:latin typeface="Times New Roman" panose="02020603050405020304" pitchFamily="18" charset="0"/>
                <a:cs typeface="Times New Roman" panose="02020603050405020304" pitchFamily="18" charset="0"/>
              </a:rPr>
              <a:t>empty_spaces</a:t>
            </a:r>
            <a:r>
              <a:rPr lang="en-IN" dirty="0">
                <a:latin typeface="Times New Roman" panose="02020603050405020304" pitchFamily="18" charset="0"/>
                <a:cs typeface="Times New Roman" panose="02020603050405020304" pitchFamily="18" charset="0"/>
              </a:rPr>
              <a:t> keeps a track of all the words and index values that were removed using the remove word feature in the application. It segregates itself based on which word was removed from which specific difficulty.</a:t>
            </a:r>
          </a:p>
        </p:txBody>
      </p:sp>
      <p:sp>
        <p:nvSpPr>
          <p:cNvPr id="5" name="TextBox 4">
            <a:extLst>
              <a:ext uri="{FF2B5EF4-FFF2-40B4-BE49-F238E27FC236}">
                <a16:creationId xmlns:a16="http://schemas.microsoft.com/office/drawing/2014/main" id="{9131BE36-5034-01FE-75DA-CA0FDC200A51}"/>
              </a:ext>
            </a:extLst>
          </p:cNvPr>
          <p:cNvSpPr txBox="1"/>
          <p:nvPr/>
        </p:nvSpPr>
        <p:spPr>
          <a:xfrm>
            <a:off x="1433105" y="2836800"/>
            <a:ext cx="872000" cy="307777"/>
          </a:xfrm>
          <a:prstGeom prst="rect">
            <a:avLst/>
          </a:prstGeom>
          <a:noFill/>
        </p:spPr>
        <p:txBody>
          <a:bodyPr wrap="square">
            <a:spAutoFit/>
          </a:bodyPr>
          <a:lstStyle/>
          <a:p>
            <a:r>
              <a:rPr lang="en-US" sz="1400" dirty="0">
                <a:effectLst/>
                <a:latin typeface="Times New Roman" panose="02020603050405020304" pitchFamily="18" charset="0"/>
                <a:ea typeface="Calibri" panose="020F0502020204030204" pitchFamily="34" charset="0"/>
              </a:rPr>
              <a:t>Figure 23</a:t>
            </a:r>
            <a:endParaRPr lang="en-IN" dirty="0"/>
          </a:p>
        </p:txBody>
      </p:sp>
    </p:spTree>
    <p:extLst>
      <p:ext uri="{BB962C8B-B14F-4D97-AF65-F5344CB8AC3E}">
        <p14:creationId xmlns:p14="http://schemas.microsoft.com/office/powerpoint/2010/main" val="2287390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321580" y="968183"/>
            <a:ext cx="8822420" cy="2209259"/>
          </a:xfrm>
          <a:prstGeom prst="rect">
            <a:avLst/>
          </a:prstGeom>
          <a:noFill/>
        </p:spPr>
        <p:txBody>
          <a:bodyPr wrap="square" rtlCol="0">
            <a:spAutoFit/>
          </a:bodyPr>
          <a:lstStyle/>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bug fixing along with some help for developing new ideas.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Stackoverflow</a:t>
            </a:r>
            <a:r>
              <a:rPr lang="en-US" kern="100" dirty="0">
                <a:effectLst/>
                <a:latin typeface="Times New Roman" panose="02020603050405020304" pitchFamily="18" charset="0"/>
                <a:ea typeface="Calibri" panose="020F0502020204030204" pitchFamily="34" charset="0"/>
                <a:cs typeface="Arial" panose="020B0604020202020204" pitchFamily="34" charset="0"/>
              </a:rPr>
              <a:t>: Used in solving bugs and getting methods to solve certain issues.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Youtube</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getting new ideas for the project and ways to implement them.</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Geekforgeeks</a:t>
            </a:r>
            <a:r>
              <a:rPr lang="en-US" kern="100" dirty="0">
                <a:effectLst/>
                <a:latin typeface="Times New Roman" panose="02020603050405020304" pitchFamily="18" charset="0"/>
                <a:ea typeface="Calibri" panose="020F0502020204030204" pitchFamily="34" charset="0"/>
                <a:cs typeface="Arial" panose="020B0604020202020204" pitchFamily="34" charset="0"/>
              </a:rPr>
              <a:t>: Wording for creating documentation and ppt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Arial" panose="020B0604020202020204" pitchFamily="34" charset="0"/>
              </a:rPr>
              <a:t>Google: Helped in info for parts of ppt and documentation along with random bug fixes.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dirty="0">
                <a:hlinkClick r:id="rId3"/>
              </a:rPr>
              <a:t>Armaan4477/Hangman: Python </a:t>
            </a:r>
            <a:r>
              <a:rPr lang="en-IN" dirty="0" err="1">
                <a:hlinkClick r:id="rId3"/>
              </a:rPr>
              <a:t>sem</a:t>
            </a:r>
            <a:r>
              <a:rPr lang="en-IN" dirty="0">
                <a:hlinkClick r:id="rId3"/>
              </a:rPr>
              <a:t> 4 mini project (github.com)</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005951"/>
          </a:xfrm>
          <a:prstGeom prst="rect">
            <a:avLst/>
          </a:prstGeom>
          <a:noFill/>
        </p:spPr>
        <p:txBody>
          <a:bodyPr wrap="square">
            <a:spAutoFit/>
          </a:bodyPr>
          <a:lstStyle/>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necessity for a Hangman Game Management System arises from the increasing demand for streamlined gaming experiences and the pivotal role gaming plays in entertainment and leisure activities. Here are key points highlighting the significance of such a system:</a:t>
            </a:r>
          </a:p>
          <a:p>
            <a:pPr marL="285750" indent="-285750" algn="just">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Game Management: The Hangman Game Management System acts as a centralized platform for storing game data, managing player interactions, and facilitating gameplay mechanics. By consolidating game elements and automating administrative tasks, it enhances efficiency and enables seamless gaming experiences.</a:t>
            </a:r>
          </a:p>
          <a:p>
            <a:pPr marL="285750" indent="-285750" algn="just">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Enhanced Player Engagement: Through intuitive user interfaces and interactive features, the system fosters player engagement and immersion in the gaming environment. Features like word selection, difficulty levels, and progress tracking contribute to an enriching gaming experience, driving player satisfaction and retention.</a:t>
            </a:r>
          </a:p>
          <a:p>
            <a:pPr marL="285750" indent="-285750" algn="just">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Optimized Processes: Traditional manual game management processes can be cumbersome and prone to errors. The Hangman Game Management System automates tasks such as word selection, letter masking, and scoring, streamlining gameplay and minimizing administrative overhead.</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0" y="1167618"/>
            <a:ext cx="9144000" cy="1384995"/>
          </a:xfrm>
          <a:prstGeom prst="rect">
            <a:avLst/>
          </a:prstGeom>
          <a:noFill/>
        </p:spPr>
        <p:txBody>
          <a:bodyPr wrap="square" rtlCol="0">
            <a:spAutoFit/>
          </a:bodyPr>
          <a:lstStyle/>
          <a:p>
            <a:pPr algn="just"/>
            <a:r>
              <a:rPr lang="en-US" sz="1200" dirty="0">
                <a:latin typeface="Times New Roman" panose="02020603050405020304" pitchFamily="18" charset="0"/>
                <a:cs typeface="Times New Roman" panose="02020603050405020304" pitchFamily="18" charset="0"/>
              </a:rPr>
              <a:t>The Hangman project addresses inefficiencies and disjointed processes within gaming development, hindering player engagement and game quality. Manual handling of tasks such as word selection, player interaction, and gameplay mechanics leads to errors, delays, and suboptimal gaming experiences. Lack of a centralized management system results in fragmented game elements, gameplay inconsistencies, and difficulty in tracking player progress. Additionally, limited communication channels and interactive features diminish player satisfaction and immersion in the gaming environment. To overcome these challenges and elevate gaming experiences, there is a critical need for the implementation of a comprehensive Hangman game management system that streamlines game development processes, ensures gameplay integrity, empowers players, and enhances overall gaming enjoyment.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E08C34F-558F-685D-1D99-430D78655A0F}"/>
              </a:ext>
            </a:extLst>
          </p:cNvPr>
          <p:cNvGraphicFramePr>
            <a:graphicFrameLocks noGrp="1"/>
          </p:cNvGraphicFramePr>
          <p:nvPr>
            <p:extLst>
              <p:ext uri="{D42A27DB-BD31-4B8C-83A1-F6EECF244321}">
                <p14:modId xmlns:p14="http://schemas.microsoft.com/office/powerpoint/2010/main" val="2305597327"/>
              </p:ext>
            </p:extLst>
          </p:nvPr>
        </p:nvGraphicFramePr>
        <p:xfrm>
          <a:off x="0" y="1028690"/>
          <a:ext cx="9144000" cy="3479046"/>
        </p:xfrm>
        <a:graphic>
          <a:graphicData uri="http://schemas.openxmlformats.org/drawingml/2006/table">
            <a:tbl>
              <a:tblPr>
                <a:tableStyleId>{2D5ABB26-0587-4C30-8999-92F81FD0307C}</a:tableStyleId>
              </a:tblPr>
              <a:tblGrid>
                <a:gridCol w="1339200">
                  <a:extLst>
                    <a:ext uri="{9D8B030D-6E8A-4147-A177-3AD203B41FA5}">
                      <a16:colId xmlns:a16="http://schemas.microsoft.com/office/drawing/2014/main" val="225140826"/>
                    </a:ext>
                  </a:extLst>
                </a:gridCol>
                <a:gridCol w="2239200">
                  <a:extLst>
                    <a:ext uri="{9D8B030D-6E8A-4147-A177-3AD203B41FA5}">
                      <a16:colId xmlns:a16="http://schemas.microsoft.com/office/drawing/2014/main" val="3898222287"/>
                    </a:ext>
                  </a:extLst>
                </a:gridCol>
                <a:gridCol w="2440800">
                  <a:extLst>
                    <a:ext uri="{9D8B030D-6E8A-4147-A177-3AD203B41FA5}">
                      <a16:colId xmlns:a16="http://schemas.microsoft.com/office/drawing/2014/main" val="1274896602"/>
                    </a:ext>
                  </a:extLst>
                </a:gridCol>
                <a:gridCol w="3124800">
                  <a:extLst>
                    <a:ext uri="{9D8B030D-6E8A-4147-A177-3AD203B41FA5}">
                      <a16:colId xmlns:a16="http://schemas.microsoft.com/office/drawing/2014/main" val="3136109874"/>
                    </a:ext>
                  </a:extLst>
                </a:gridCol>
              </a:tblGrid>
              <a:tr h="194336">
                <a:tc>
                  <a:txBody>
                    <a:bodyPr/>
                    <a:lstStyle/>
                    <a:p>
                      <a:pPr algn="ctr" fontAlgn="b"/>
                      <a:r>
                        <a:rPr lang="en-IN" sz="1000" b="1">
                          <a:effectLst/>
                        </a:rPr>
                        <a:t>Year</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Author(s)</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dirty="0">
                          <a:effectLst/>
                        </a:rPr>
                        <a:t>Title</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000" b="1">
                          <a:effectLst/>
                        </a:rPr>
                        <a:t>State of the System</a:t>
                      </a:r>
                    </a:p>
                  </a:txBody>
                  <a:tcPr marL="26200" marR="26200" marT="13100" marB="131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1920552"/>
                  </a:ext>
                </a:extLst>
              </a:tr>
              <a:tr h="432991">
                <a:tc>
                  <a:txBody>
                    <a:bodyPr/>
                    <a:lstStyle/>
                    <a:p>
                      <a:pPr algn="ctr" fontAlgn="base"/>
                      <a:r>
                        <a:rPr lang="en-IN" sz="1000">
                          <a:effectLst/>
                        </a:rPr>
                        <a:t>1894</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"Origins of Hangman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Describes the historical roots of Hangman as a pen-and-paper guessing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8636850"/>
                  </a:ext>
                </a:extLst>
              </a:tr>
              <a:tr h="360164">
                <a:tc>
                  <a:txBody>
                    <a:bodyPr/>
                    <a:lstStyle/>
                    <a:p>
                      <a:pPr algn="ctr" fontAlgn="base"/>
                      <a:r>
                        <a:rPr lang="en-IN" sz="1000">
                          <a:effectLst/>
                        </a:rPr>
                        <a:t>1930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Edgar Bergen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"Popularization of Hangman"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Mentions Hangman's rise in popularity as a leisure activity.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702913"/>
                  </a:ext>
                </a:extLst>
              </a:tr>
              <a:tr h="432991">
                <a:tc>
                  <a:txBody>
                    <a:bodyPr/>
                    <a:lstStyle/>
                    <a:p>
                      <a:pPr algn="ctr" fontAlgn="base"/>
                      <a:r>
                        <a:rPr lang="en-IN" sz="1000">
                          <a:effectLst/>
                        </a:rPr>
                        <a:t>1960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William A. Fay</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in Print"</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becomes a common feature in newspapers and puzzle books.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832913"/>
                  </a:ext>
                </a:extLst>
              </a:tr>
              <a:tr h="432340">
                <a:tc>
                  <a:txBody>
                    <a:bodyPr/>
                    <a:lstStyle/>
                    <a:p>
                      <a:pPr algn="ctr" fontAlgn="base"/>
                      <a:r>
                        <a:rPr lang="en-IN" sz="1000">
                          <a:effectLst/>
                        </a:rPr>
                        <a:t>1975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A Classic Word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Hangman gains recognition as a classic word game for all ages.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6338668"/>
                  </a:ext>
                </a:extLst>
              </a:tr>
              <a:tr h="329204">
                <a:tc>
                  <a:txBody>
                    <a:bodyPr/>
                    <a:lstStyle/>
                    <a:p>
                      <a:pPr algn="ctr" fontAlgn="base"/>
                      <a:r>
                        <a:rPr lang="en-IN" sz="1000">
                          <a:effectLst/>
                        </a:rPr>
                        <a:t>1990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Unknown</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Entering the Digital Era"</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Introduction of Hangman as a computer-based game.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5634283"/>
                  </a:ext>
                </a:extLst>
              </a:tr>
              <a:tr h="432340">
                <a:tc>
                  <a:txBody>
                    <a:bodyPr/>
                    <a:lstStyle/>
                    <a:p>
                      <a:pPr algn="ctr" fontAlgn="base"/>
                      <a:r>
                        <a:rPr lang="en-IN" sz="1000">
                          <a:effectLst/>
                        </a:rPr>
                        <a:t>1995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Tech Innovators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"Digital Hangman Applications"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Proliferation of Hangman software on personal computers.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511984"/>
                  </a:ext>
                </a:extLst>
              </a:tr>
              <a:tr h="432340">
                <a:tc>
                  <a:txBody>
                    <a:bodyPr/>
                    <a:lstStyle/>
                    <a:p>
                      <a:pPr algn="ctr" fontAlgn="base"/>
                      <a:r>
                        <a:rPr lang="en-IN" sz="1000">
                          <a:effectLst/>
                        </a:rPr>
                        <a:t>2005</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dirty="0">
                          <a:effectLst/>
                        </a:rPr>
                        <a:t>Online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Goes Online"</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a:effectLst/>
                        </a:rPr>
                        <a:t>Transition of Hangman to web-based platforms and multiplayer modes.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73634"/>
                  </a:ext>
                </a:extLst>
              </a:tr>
              <a:tr h="432340">
                <a:tc>
                  <a:txBody>
                    <a:bodyPr/>
                    <a:lstStyle/>
                    <a:p>
                      <a:pPr algn="ctr" fontAlgn="base"/>
                      <a:r>
                        <a:rPr lang="en-IN" sz="1000">
                          <a:effectLst/>
                        </a:rPr>
                        <a:t>2010</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Mobile Developers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IN" sz="1000">
                          <a:effectLst/>
                        </a:rPr>
                        <a:t>"Hangman on Mobile Devices"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en-US" sz="1000" dirty="0">
                          <a:effectLst/>
                        </a:rPr>
                        <a:t>Advent of Hangman mobile apps for iOS and Android platforms.</a:t>
                      </a:r>
                    </a:p>
                  </a:txBody>
                  <a:tcPr marL="26200" marR="26200" marT="13100" marB="13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678269"/>
                  </a:ext>
                </a:extLst>
              </a:tr>
            </a:tbl>
          </a:graphicData>
        </a:graphic>
      </p:graphicFrame>
      <p:sp>
        <p:nvSpPr>
          <p:cNvPr id="5" name="TextBox 4">
            <a:extLst>
              <a:ext uri="{FF2B5EF4-FFF2-40B4-BE49-F238E27FC236}">
                <a16:creationId xmlns:a16="http://schemas.microsoft.com/office/drawing/2014/main" id="{9696DFAC-F8F1-7725-FE44-DE31DF93E8B4}"/>
              </a:ext>
            </a:extLst>
          </p:cNvPr>
          <p:cNvSpPr txBox="1"/>
          <p:nvPr/>
        </p:nvSpPr>
        <p:spPr>
          <a:xfrm>
            <a:off x="73800" y="720912"/>
            <a:ext cx="4582800" cy="307777"/>
          </a:xfrm>
          <a:prstGeom prst="rect">
            <a:avLst/>
          </a:prstGeom>
          <a:noFill/>
        </p:spPr>
        <p:txBody>
          <a:bodyPr wrap="square">
            <a:spAutoFit/>
          </a:bodyPr>
          <a:lstStyle/>
          <a:p>
            <a:pPr marL="274320" lvl="0" indent="-274320" algn="l" rtl="0">
              <a:lnSpc>
                <a:spcPct val="100000"/>
              </a:lnSpc>
              <a:spcBef>
                <a:spcPts val="240"/>
              </a:spcBef>
              <a:spcAft>
                <a:spcPts val="0"/>
              </a:spcAft>
              <a:buSzPts val="1140"/>
              <a:buChar char="⚫"/>
            </a:pPr>
            <a:r>
              <a:rPr lang="en-US" sz="14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045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09884"/>
            <a:ext cx="9144000" cy="378565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Project Initiation:</a:t>
            </a:r>
          </a:p>
          <a:p>
            <a:pPr lvl="0" algn="l" rtl="0">
              <a:lnSpc>
                <a:spcPct val="100000"/>
              </a:lnSpc>
              <a:spcBef>
                <a:spcPts val="0"/>
              </a:spcBef>
              <a:spcAft>
                <a:spcPts val="0"/>
              </a:spcAft>
              <a:buSzPts val="1400"/>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Define project Objectives: Develop a Hangman Game Management System to enhance gaming experience and     </a:t>
            </a:r>
          </a:p>
          <a:p>
            <a:pPr lvl="0" algn="l" rtl="0">
              <a:lnSpc>
                <a:spcPct val="100000"/>
              </a:lnSpc>
              <a:spcBef>
                <a:spcPts val="0"/>
              </a:spcBef>
              <a:spcAft>
                <a:spcPts val="0"/>
              </a:spcAft>
              <a:buSzPts val="1400"/>
            </a:pPr>
            <a:r>
              <a:rPr lang="en-US" dirty="0">
                <a:latin typeface="Times New Roman" panose="02020603050405020304" pitchFamily="18" charset="0"/>
                <a:cs typeface="Times New Roman" panose="02020603050405020304" pitchFamily="18" charset="0"/>
              </a:rPr>
              <a:t>                                                   streamline game development processes.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Identify key features such as word selection, player interaction, and gameplay mechanics.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Assess resources and timeline feasibility for project completion.</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Hangman game interface, including player interaction screens and game elements.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schema to store game data, including word bank, player progress, and game settings.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Establish connections between different game components, such as word selection, letter input, and game logic</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Develop core game functionality, including word selection, letter masking, and player interaction.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game mechanics for player input validation, game progression, and scoring.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features for player feedback, game state management, and game over conditions.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game for functionality, including word selection accuracy, letter masking, game logic and bugs.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Evaluate user-friendliness through player interaction testing and feedback collection.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76981" y="700548"/>
            <a:ext cx="7118122" cy="818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					</a:t>
            </a:r>
          </a:p>
        </p:txBody>
      </p:sp>
      <p:sp>
        <p:nvSpPr>
          <p:cNvPr id="4" name="TextBox 3">
            <a:extLst>
              <a:ext uri="{FF2B5EF4-FFF2-40B4-BE49-F238E27FC236}">
                <a16:creationId xmlns:a16="http://schemas.microsoft.com/office/drawing/2014/main" id="{7F215720-DFDC-7702-728E-9F6ADC3BDBDD}"/>
              </a:ext>
            </a:extLst>
          </p:cNvPr>
          <p:cNvSpPr txBox="1"/>
          <p:nvPr/>
        </p:nvSpPr>
        <p:spPr>
          <a:xfrm>
            <a:off x="-176981" y="1109815"/>
            <a:ext cx="9144000" cy="3108543"/>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b="1" dirty="0">
                <a:latin typeface="Times New Roman" panose="02020603050405020304" pitchFamily="18" charset="0"/>
                <a:ea typeface="Calibri"/>
                <a:cs typeface="Times New Roman" panose="02020603050405020304" pitchFamily="18" charset="0"/>
                <a:sym typeface="Calibri"/>
              </a:rPr>
              <a:t>5</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Development:</a:t>
            </a:r>
            <a:b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Develop the program in order for it to receive, store or update data.</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dirty="0">
                <a:latin typeface="Times New Roman" panose="02020603050405020304" pitchFamily="18" charset="0"/>
                <a:ea typeface="Calibri"/>
                <a:cs typeface="Times New Roman" panose="02020603050405020304" pitchFamily="18" charset="0"/>
                <a:sym typeface="Calibri"/>
              </a:rPr>
              <a:t>	</a:t>
            </a: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 Make improvements based on user suggestions.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7. 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 Documentation app architecture, design decisions and key features.</a:t>
            </a:r>
            <a:b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 Create instructions for user to easily operate.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8. 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 Verify project completion and compliance with standards.</a:t>
            </a:r>
            <a:b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b. Archive project data and records.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9. 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 Evaluate project performance against objectives.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a:t>
            </a:r>
          </a:p>
          <a:p>
            <a:pPr algn="just">
              <a:buFont typeface="+mj-lt"/>
              <a:buAutoNum type="arabicPeriod"/>
            </a:pP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Flow-chart </a:t>
            </a:r>
            <a:endParaRPr sz="1800" b="1"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5AA0203-3C51-F671-8A4B-B52AC7622806}"/>
              </a:ext>
            </a:extLst>
          </p:cNvPr>
          <p:cNvPicPr>
            <a:picLocks noChangeAspect="1"/>
          </p:cNvPicPr>
          <p:nvPr/>
        </p:nvPicPr>
        <p:blipFill>
          <a:blip r:embed="rId3"/>
          <a:stretch>
            <a:fillRect/>
          </a:stretch>
        </p:blipFill>
        <p:spPr>
          <a:xfrm>
            <a:off x="1524988" y="557213"/>
            <a:ext cx="3939981" cy="3936206"/>
          </a:xfrm>
          <a:prstGeom prst="rect">
            <a:avLst/>
          </a:prstGeom>
        </p:spPr>
      </p:pic>
    </p:spTree>
    <p:extLst>
      <p:ext uri="{BB962C8B-B14F-4D97-AF65-F5344CB8AC3E}">
        <p14:creationId xmlns:p14="http://schemas.microsoft.com/office/powerpoint/2010/main" val="1023183714"/>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910</TotalTime>
  <Words>2622</Words>
  <Application>Microsoft Office PowerPoint</Application>
  <PresentationFormat>On-screen Show (16:9)</PresentationFormat>
  <Paragraphs>258</Paragraphs>
  <Slides>37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Noto Sans Symbols</vt:lpstr>
      <vt:lpstr>Calibri</vt:lpstr>
      <vt:lpstr>Constantia</vt:lpstr>
      <vt:lpstr>Times New Roman</vt:lpstr>
      <vt:lpstr>Prsnt1</vt:lpstr>
      <vt:lpstr>EXCELSSIOR EDUCATION SOCIETY’S  K. C. COLLEGE OF ENGINEERING AND MANAGEMENT STUDIES AND RESEARCH (Affiliated to the University of Mumbai) Mith Bunder Road, Near Hume Pipe, Kopri,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63</cp:revision>
  <dcterms:modified xsi:type="dcterms:W3CDTF">2024-04-17T20:21:50Z</dcterms:modified>
</cp:coreProperties>
</file>