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 id="2147483686" r:id="rId4"/>
  </p:sldMasterIdLst>
  <p:notesMasterIdLst>
    <p:notesMasterId r:id="rId19"/>
  </p:notesMasterIdLst>
  <p:sldIdLst>
    <p:sldId id="256" r:id="rId5"/>
    <p:sldId id="257" r:id="rId6"/>
    <p:sldId id="260" r:id="rId7"/>
    <p:sldId id="261" r:id="rId8"/>
    <p:sldId id="262" r:id="rId9"/>
    <p:sldId id="263" r:id="rId10"/>
    <p:sldId id="264" r:id="rId11"/>
    <p:sldId id="267" r:id="rId12"/>
    <p:sldId id="268" r:id="rId13"/>
    <p:sldId id="269" r:id="rId14"/>
    <p:sldId id="270" r:id="rId15"/>
    <p:sldId id="265" r:id="rId16"/>
    <p:sldId id="266" r:id="rId17"/>
    <p:sldId id="259" r:id="rId18"/>
  </p:sldIdLst>
  <p:sldSz cx="9144000" cy="5143500" type="screen16x9"/>
  <p:notesSz cx="6858000" cy="9144000"/>
  <p:embeddedFontLst>
    <p:embeddedFont>
      <p:font typeface="Agency FB" panose="020B0503020202020204" pitchFamily="34" charset="0"/>
      <p:regular r:id="rId20"/>
      <p:bold r:id="rId21"/>
    </p:embeddedFont>
    <p:embeddedFont>
      <p:font typeface="Calibri" panose="020F0502020204030204" pitchFamily="34" charset="0"/>
      <p:regular r:id="rId22"/>
      <p:bold r:id="rId23"/>
      <p:italic r:id="rId24"/>
      <p:boldItalic r:id="rId25"/>
    </p:embeddedFont>
    <p:embeddedFont>
      <p:font typeface="Constantia" panose="020306020503060303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113" d="100"/>
          <a:sy n="113" d="100"/>
        </p:scale>
        <p:origin x="629" y="120"/>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maan Nakhuda" userId="e828e8a1aaec9ecb" providerId="LiveId" clId="{29737CC5-15B8-4613-B404-A29B399079F5}"/>
    <pc:docChg chg="undo redo custSel addSld modSld">
      <pc:chgData name="Armaan Nakhuda" userId="e828e8a1aaec9ecb" providerId="LiveId" clId="{29737CC5-15B8-4613-B404-A29B399079F5}" dt="2023-10-31T12:43:50.714" v="443" actId="20577"/>
      <pc:docMkLst>
        <pc:docMk/>
      </pc:docMkLst>
      <pc:sldChg chg="modSp add mod">
        <pc:chgData name="Armaan Nakhuda" userId="e828e8a1aaec9ecb" providerId="LiveId" clId="{29737CC5-15B8-4613-B404-A29B399079F5}" dt="2023-10-31T12:43:50.714" v="443" actId="20577"/>
        <pc:sldMkLst>
          <pc:docMk/>
          <pc:sldMk cId="0" sldId="257"/>
        </pc:sldMkLst>
        <pc:spChg chg="mod">
          <ac:chgData name="Armaan Nakhuda" userId="e828e8a1aaec9ecb" providerId="LiveId" clId="{29737CC5-15B8-4613-B404-A29B399079F5}" dt="2023-10-31T12:43:50.714" v="443" actId="20577"/>
          <ac:spMkLst>
            <pc:docMk/>
            <pc:sldMk cId="0" sldId="257"/>
            <ac:spMk id="343" creationId="{00000000-0000-0000-0000-000000000000}"/>
          </ac:spMkLst>
        </pc:spChg>
      </pc:sldChg>
      <pc:sldChg chg="modSp mod">
        <pc:chgData name="Armaan Nakhuda" userId="e828e8a1aaec9ecb" providerId="LiveId" clId="{29737CC5-15B8-4613-B404-A29B399079F5}" dt="2023-10-31T12:38:31.436" v="246" actId="20577"/>
        <pc:sldMkLst>
          <pc:docMk/>
          <pc:sldMk cId="0" sldId="259"/>
        </pc:sldMkLst>
        <pc:spChg chg="mod">
          <ac:chgData name="Armaan Nakhuda" userId="e828e8a1aaec9ecb" providerId="LiveId" clId="{29737CC5-15B8-4613-B404-A29B399079F5}" dt="2023-10-31T12:38:31.436" v="246" actId="20577"/>
          <ac:spMkLst>
            <pc:docMk/>
            <pc:sldMk cId="0" sldId="259"/>
            <ac:spMk id="2" creationId="{60699F96-1D02-5F44-DC4B-D1D8A0DA0EF3}"/>
          </ac:spMkLst>
        </pc:spChg>
      </pc:sldChg>
      <pc:sldChg chg="modSp mod">
        <pc:chgData name="Armaan Nakhuda" userId="e828e8a1aaec9ecb" providerId="LiveId" clId="{29737CC5-15B8-4613-B404-A29B399079F5}" dt="2023-10-31T12:11:27.336" v="18" actId="14100"/>
        <pc:sldMkLst>
          <pc:docMk/>
          <pc:sldMk cId="2650411486" sldId="264"/>
        </pc:sldMkLst>
        <pc:spChg chg="mod">
          <ac:chgData name="Armaan Nakhuda" userId="e828e8a1aaec9ecb" providerId="LiveId" clId="{29737CC5-15B8-4613-B404-A29B399079F5}" dt="2023-10-31T12:11:27.336" v="18" actId="14100"/>
          <ac:spMkLst>
            <pc:docMk/>
            <pc:sldMk cId="2650411486" sldId="264"/>
            <ac:spMk id="4" creationId="{BC2357EA-D5D7-3305-870A-0D98CB33D058}"/>
          </ac:spMkLst>
        </pc:spChg>
        <pc:picChg chg="mod">
          <ac:chgData name="Armaan Nakhuda" userId="e828e8a1aaec9ecb" providerId="LiveId" clId="{29737CC5-15B8-4613-B404-A29B399079F5}" dt="2023-10-31T12:11:02.194" v="3" actId="1076"/>
          <ac:picMkLst>
            <pc:docMk/>
            <pc:sldMk cId="2650411486" sldId="264"/>
            <ac:picMk id="2" creationId="{B5CD956A-56E4-416B-BFD2-90062F5D9F46}"/>
          </ac:picMkLst>
        </pc:picChg>
      </pc:sldChg>
      <pc:sldChg chg="modSp mod">
        <pc:chgData name="Armaan Nakhuda" userId="e828e8a1aaec9ecb" providerId="LiveId" clId="{29737CC5-15B8-4613-B404-A29B399079F5}" dt="2023-10-31T12:38:08.674" v="239" actId="20577"/>
        <pc:sldMkLst>
          <pc:docMk/>
          <pc:sldMk cId="3722501989" sldId="266"/>
        </pc:sldMkLst>
        <pc:spChg chg="mod">
          <ac:chgData name="Armaan Nakhuda" userId="e828e8a1aaec9ecb" providerId="LiveId" clId="{29737CC5-15B8-4613-B404-A29B399079F5}" dt="2023-10-31T12:38:08.674" v="239" actId="20577"/>
          <ac:spMkLst>
            <pc:docMk/>
            <pc:sldMk cId="3722501989" sldId="266"/>
            <ac:spMk id="5" creationId="{C863383F-6E3C-1066-9FF7-20D2881A02A2}"/>
          </ac:spMkLst>
        </pc:spChg>
      </pc:sldChg>
      <pc:sldChg chg="modSp mod">
        <pc:chgData name="Armaan Nakhuda" userId="e828e8a1aaec9ecb" providerId="LiveId" clId="{29737CC5-15B8-4613-B404-A29B399079F5}" dt="2023-10-31T12:13:06.193" v="106" actId="1038"/>
        <pc:sldMkLst>
          <pc:docMk/>
          <pc:sldMk cId="877879960" sldId="267"/>
        </pc:sldMkLst>
        <pc:spChg chg="mod">
          <ac:chgData name="Armaan Nakhuda" userId="e828e8a1aaec9ecb" providerId="LiveId" clId="{29737CC5-15B8-4613-B404-A29B399079F5}" dt="2023-10-31T12:12:39.914" v="32" actId="1076"/>
          <ac:spMkLst>
            <pc:docMk/>
            <pc:sldMk cId="877879960" sldId="267"/>
            <ac:spMk id="3" creationId="{68349E1F-398E-DFDB-FA4F-FDC9A358373F}"/>
          </ac:spMkLst>
        </pc:spChg>
        <pc:spChg chg="mod">
          <ac:chgData name="Armaan Nakhuda" userId="e828e8a1aaec9ecb" providerId="LiveId" clId="{29737CC5-15B8-4613-B404-A29B399079F5}" dt="2023-10-31T12:11:46.803" v="26" actId="20577"/>
          <ac:spMkLst>
            <pc:docMk/>
            <pc:sldMk cId="877879960" sldId="267"/>
            <ac:spMk id="6" creationId="{7DCCDBE7-D7DC-1FC1-40BF-173D26CA10CE}"/>
          </ac:spMkLst>
        </pc:spChg>
        <pc:picChg chg="mod">
          <ac:chgData name="Armaan Nakhuda" userId="e828e8a1aaec9ecb" providerId="LiveId" clId="{29737CC5-15B8-4613-B404-A29B399079F5}" dt="2023-10-31T12:12:35.184" v="31" actId="1076"/>
          <ac:picMkLst>
            <pc:docMk/>
            <pc:sldMk cId="877879960" sldId="267"/>
            <ac:picMk id="2" creationId="{D1D17E1A-23B1-FA28-959C-4BB0ABF76F07}"/>
          </ac:picMkLst>
        </pc:picChg>
        <pc:picChg chg="mod">
          <ac:chgData name="Armaan Nakhuda" userId="e828e8a1aaec9ecb" providerId="LiveId" clId="{29737CC5-15B8-4613-B404-A29B399079F5}" dt="2023-10-31T12:12:48.349" v="34" actId="14100"/>
          <ac:picMkLst>
            <pc:docMk/>
            <pc:sldMk cId="877879960" sldId="267"/>
            <ac:picMk id="4" creationId="{E9CFCDF7-AEEE-B373-5730-BC75C6480B87}"/>
          </ac:picMkLst>
        </pc:picChg>
        <pc:picChg chg="mod">
          <ac:chgData name="Armaan Nakhuda" userId="e828e8a1aaec9ecb" providerId="LiveId" clId="{29737CC5-15B8-4613-B404-A29B399079F5}" dt="2023-10-31T12:13:06.193" v="106" actId="1038"/>
          <ac:picMkLst>
            <pc:docMk/>
            <pc:sldMk cId="877879960" sldId="267"/>
            <ac:picMk id="5" creationId="{3AA57968-B727-CB03-DDA6-9E784129A2C4}"/>
          </ac:picMkLst>
        </pc:picChg>
      </pc:sldChg>
      <pc:sldChg chg="modSp mod">
        <pc:chgData name="Armaan Nakhuda" userId="e828e8a1aaec9ecb" providerId="LiveId" clId="{29737CC5-15B8-4613-B404-A29B399079F5}" dt="2023-10-31T12:14:43.259" v="148" actId="123"/>
        <pc:sldMkLst>
          <pc:docMk/>
          <pc:sldMk cId="3277472956" sldId="268"/>
        </pc:sldMkLst>
        <pc:spChg chg="mod">
          <ac:chgData name="Armaan Nakhuda" userId="e828e8a1aaec9ecb" providerId="LiveId" clId="{29737CC5-15B8-4613-B404-A29B399079F5}" dt="2023-10-31T12:14:43.259" v="148" actId="123"/>
          <ac:spMkLst>
            <pc:docMk/>
            <pc:sldMk cId="3277472956" sldId="268"/>
            <ac:spMk id="4" creationId="{37CC2F45-294C-55FE-BBDD-F7ACF3B3603A}"/>
          </ac:spMkLst>
        </pc:spChg>
        <pc:picChg chg="mod">
          <ac:chgData name="Armaan Nakhuda" userId="e828e8a1aaec9ecb" providerId="LiveId" clId="{29737CC5-15B8-4613-B404-A29B399079F5}" dt="2023-10-31T12:13:56.615" v="137" actId="1037"/>
          <ac:picMkLst>
            <pc:docMk/>
            <pc:sldMk cId="3277472956" sldId="268"/>
            <ac:picMk id="2" creationId="{1AC2E635-9CF1-980B-D82A-1DCFB5115782}"/>
          </ac:picMkLst>
        </pc:picChg>
        <pc:picChg chg="mod">
          <ac:chgData name="Armaan Nakhuda" userId="e828e8a1aaec9ecb" providerId="LiveId" clId="{29737CC5-15B8-4613-B404-A29B399079F5}" dt="2023-10-31T12:13:53.566" v="132" actId="1037"/>
          <ac:picMkLst>
            <pc:docMk/>
            <pc:sldMk cId="3277472956" sldId="268"/>
            <ac:picMk id="3" creationId="{FCF2B13C-5A24-E645-D75B-FD891EED808F}"/>
          </ac:picMkLst>
        </pc:picChg>
      </pc:sldChg>
      <pc:sldChg chg="modSp mod">
        <pc:chgData name="Armaan Nakhuda" userId="e828e8a1aaec9ecb" providerId="LiveId" clId="{29737CC5-15B8-4613-B404-A29B399079F5}" dt="2023-10-31T12:39:36.117" v="258" actId="14100"/>
        <pc:sldMkLst>
          <pc:docMk/>
          <pc:sldMk cId="841814772" sldId="269"/>
        </pc:sldMkLst>
        <pc:spChg chg="mod">
          <ac:chgData name="Armaan Nakhuda" userId="e828e8a1aaec9ecb" providerId="LiveId" clId="{29737CC5-15B8-4613-B404-A29B399079F5}" dt="2023-10-31T12:38:51.554" v="249" actId="1076"/>
          <ac:spMkLst>
            <pc:docMk/>
            <pc:sldMk cId="841814772" sldId="269"/>
            <ac:spMk id="3" creationId="{FD489C70-305A-651E-6F40-D08010A3BCA6}"/>
          </ac:spMkLst>
        </pc:spChg>
        <pc:picChg chg="mod">
          <ac:chgData name="Armaan Nakhuda" userId="e828e8a1aaec9ecb" providerId="LiveId" clId="{29737CC5-15B8-4613-B404-A29B399079F5}" dt="2023-10-31T12:39:36.117" v="258" actId="14100"/>
          <ac:picMkLst>
            <pc:docMk/>
            <pc:sldMk cId="841814772" sldId="269"/>
            <ac:picMk id="2" creationId="{77614801-6A6E-5C3A-B88F-45BB49C155B9}"/>
          </ac:picMkLst>
        </pc:picChg>
        <pc:picChg chg="mod">
          <ac:chgData name="Armaan Nakhuda" userId="e828e8a1aaec9ecb" providerId="LiveId" clId="{29737CC5-15B8-4613-B404-A29B399079F5}" dt="2023-10-31T12:39:21.727" v="256" actId="1076"/>
          <ac:picMkLst>
            <pc:docMk/>
            <pc:sldMk cId="841814772" sldId="269"/>
            <ac:picMk id="4" creationId="{0F5210CC-6182-C95C-8F54-071934F82472}"/>
          </ac:picMkLst>
        </pc:picChg>
      </pc:sldChg>
      <pc:sldChg chg="modSp mod">
        <pc:chgData name="Armaan Nakhuda" userId="e828e8a1aaec9ecb" providerId="LiveId" clId="{29737CC5-15B8-4613-B404-A29B399079F5}" dt="2023-10-31T12:37:32.943" v="156" actId="1076"/>
        <pc:sldMkLst>
          <pc:docMk/>
          <pc:sldMk cId="1146313589" sldId="270"/>
        </pc:sldMkLst>
        <pc:spChg chg="mod">
          <ac:chgData name="Armaan Nakhuda" userId="e828e8a1aaec9ecb" providerId="LiveId" clId="{29737CC5-15B8-4613-B404-A29B399079F5}" dt="2023-10-31T12:37:15.026" v="151" actId="1076"/>
          <ac:spMkLst>
            <pc:docMk/>
            <pc:sldMk cId="1146313589" sldId="270"/>
            <ac:spMk id="3" creationId="{D88709B7-56FE-364C-36AF-E502B0E3B4CC}"/>
          </ac:spMkLst>
        </pc:spChg>
        <pc:picChg chg="mod">
          <ac:chgData name="Armaan Nakhuda" userId="e828e8a1aaec9ecb" providerId="LiveId" clId="{29737CC5-15B8-4613-B404-A29B399079F5}" dt="2023-10-31T12:37:32.943" v="156" actId="1076"/>
          <ac:picMkLst>
            <pc:docMk/>
            <pc:sldMk cId="1146313589" sldId="270"/>
            <ac:picMk id="2" creationId="{221EAD34-0360-6CB2-404D-A95F5AF45B8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07" name="Google Shape;107;p1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3" name="Google Shape;113;p2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19" name="Google Shape;119;p2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2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2"/>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25" name="Google Shape;125;p22"/>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26" name="Google Shape;126;p2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3"/>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32" name="Google Shape;132;p23"/>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33" name="Google Shape;133;p23"/>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34" name="Google Shape;134;p23"/>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35" name="Google Shape;135;p2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2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2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
        <p:cNvGrpSpPr/>
        <p:nvPr/>
      </p:nvGrpSpPr>
      <p:grpSpPr>
        <a:xfrm>
          <a:off x="0" y="0"/>
          <a:ext cx="0" cy="0"/>
          <a:chOff x="0" y="0"/>
          <a:chExt cx="0" cy="0"/>
        </a:xfrm>
      </p:grpSpPr>
      <p:sp>
        <p:nvSpPr>
          <p:cNvPr id="144" name="Google Shape;144;p2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2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26"/>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0" name="Google Shape;150;p26"/>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1" name="Google Shape;151;p2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2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27"/>
          <p:cNvSpPr>
            <a:spLocks noGrp="1"/>
          </p:cNvSpPr>
          <p:nvPr>
            <p:ph type="pic" idx="2"/>
          </p:nvPr>
        </p:nvSpPr>
        <p:spPr>
          <a:xfrm>
            <a:off x="1792288" y="460375"/>
            <a:ext cx="5486400" cy="3086100"/>
          </a:xfrm>
          <a:prstGeom prst="rect">
            <a:avLst/>
          </a:prstGeom>
          <a:noFill/>
          <a:ln>
            <a:noFill/>
          </a:ln>
        </p:spPr>
      </p:sp>
      <p:sp>
        <p:nvSpPr>
          <p:cNvPr id="157" name="Google Shape;157;p27"/>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8" name="Google Shape;158;p2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2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2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28"/>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64" name="Google Shape;164;p2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9"/>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0" name="Google Shape;170;p2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2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2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9"/>
        <p:cNvGrpSpPr/>
        <p:nvPr/>
      </p:nvGrpSpPr>
      <p:grpSpPr>
        <a:xfrm>
          <a:off x="0" y="0"/>
          <a:ext cx="0" cy="0"/>
          <a:chOff x="0" y="0"/>
          <a:chExt cx="0" cy="0"/>
        </a:xfrm>
      </p:grpSpPr>
      <p:sp>
        <p:nvSpPr>
          <p:cNvPr id="180" name="Google Shape;180;p31"/>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31"/>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2" name="Google Shape;182;p3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4" name="Google Shape;184;p3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2"/>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8" name="Google Shape;188;p3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3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3"/>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94" name="Google Shape;194;p3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3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4"/>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00" name="Google Shape;200;p34"/>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01" name="Google Shape;201;p3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3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3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35"/>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07" name="Google Shape;207;p35"/>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08" name="Google Shape;208;p35"/>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09" name="Google Shape;209;p35"/>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10" name="Google Shape;210;p3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3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3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3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3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3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8"/>
        <p:cNvGrpSpPr/>
        <p:nvPr/>
      </p:nvGrpSpPr>
      <p:grpSpPr>
        <a:xfrm>
          <a:off x="0" y="0"/>
          <a:ext cx="0" cy="0"/>
          <a:chOff x="0" y="0"/>
          <a:chExt cx="0" cy="0"/>
        </a:xfrm>
      </p:grpSpPr>
      <p:sp>
        <p:nvSpPr>
          <p:cNvPr id="219" name="Google Shape;219;p3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3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3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38"/>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225" name="Google Shape;225;p38"/>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26" name="Google Shape;226;p3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3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8" name="Google Shape;228;p3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39"/>
          <p:cNvSpPr>
            <a:spLocks noGrp="1"/>
          </p:cNvSpPr>
          <p:nvPr>
            <p:ph type="pic" idx="2"/>
          </p:nvPr>
        </p:nvSpPr>
        <p:spPr>
          <a:xfrm>
            <a:off x="1792288" y="460375"/>
            <a:ext cx="5486400" cy="3086100"/>
          </a:xfrm>
          <a:prstGeom prst="rect">
            <a:avLst/>
          </a:prstGeom>
          <a:noFill/>
          <a:ln>
            <a:noFill/>
          </a:ln>
        </p:spPr>
      </p:sp>
      <p:sp>
        <p:nvSpPr>
          <p:cNvPr id="232" name="Google Shape;232;p39"/>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233" name="Google Shape;233;p3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3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3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6"/>
        <p:cNvGrpSpPr/>
        <p:nvPr/>
      </p:nvGrpSpPr>
      <p:grpSpPr>
        <a:xfrm>
          <a:off x="0" y="0"/>
          <a:ext cx="0" cy="0"/>
          <a:chOff x="0" y="0"/>
          <a:chExt cx="0" cy="0"/>
        </a:xfrm>
      </p:grpSpPr>
      <p:sp>
        <p:nvSpPr>
          <p:cNvPr id="237" name="Google Shape;237;p4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40"/>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39" name="Google Shape;239;p4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4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4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1"/>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5" name="Google Shape;245;p4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4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4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4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1" name="Google Shape;251;p4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1" name="Google Shape;101;p1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2" name="Google Shape;102;p1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75" name="Google Shape;175;p3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76" name="Google Shape;176;p3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3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rmaan4477/Quiz-Gam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a:latin typeface="Times New Roman"/>
                <a:ea typeface="Times New Roman"/>
                <a:cs typeface="Times New Roman"/>
                <a:sym typeface="Times New Roman"/>
              </a:rPr>
              <a:t>EXCELSSIOR EDUCATION SOCIETY’S </a:t>
            </a:r>
            <a:br>
              <a:rPr lang="en-US" sz="4400"/>
            </a:br>
            <a:r>
              <a:rPr lang="en-US" sz="2800"/>
              <a:t>K. C. COLLEGE OF ENGINEERING AND MANAGEMENT STUDIES AND RESEARCH</a:t>
            </a:r>
            <a:br>
              <a:rPr lang="en-US" sz="4400"/>
            </a:br>
            <a:r>
              <a:rPr lang="en-US" sz="1600">
                <a:latin typeface="Times New Roman"/>
                <a:ea typeface="Times New Roman"/>
                <a:cs typeface="Times New Roman"/>
                <a:sym typeface="Times New Roman"/>
              </a:rPr>
              <a:t>(Affiliated to the University of Mumbai)</a:t>
            </a:r>
            <a:br>
              <a:rPr lang="en-US" sz="1600">
                <a:latin typeface="Times New Roman"/>
                <a:ea typeface="Times New Roman"/>
                <a:cs typeface="Times New Roman"/>
                <a:sym typeface="Times New Roman"/>
              </a:rPr>
            </a:br>
            <a:r>
              <a:rPr lang="en-US" sz="1600">
                <a:latin typeface="Times New Roman"/>
                <a:ea typeface="Times New Roman"/>
                <a:cs typeface="Times New Roman"/>
                <a:sym typeface="Times New Roman"/>
              </a:rPr>
              <a:t>Mith Bunder Road, Near Hume Pipe, Kopari, Thane(E)-400603</a:t>
            </a:r>
            <a:endParaRPr sz="440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(Odd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614801-6A6E-5C3A-B88F-45BB49C155B9}"/>
              </a:ext>
            </a:extLst>
          </p:cNvPr>
          <p:cNvPicPr>
            <a:picLocks noChangeAspect="1"/>
          </p:cNvPicPr>
          <p:nvPr/>
        </p:nvPicPr>
        <p:blipFill>
          <a:blip r:embed="rId2"/>
          <a:stretch>
            <a:fillRect/>
          </a:stretch>
        </p:blipFill>
        <p:spPr>
          <a:xfrm>
            <a:off x="1664946" y="546042"/>
            <a:ext cx="5722668" cy="1404106"/>
          </a:xfrm>
          <a:prstGeom prst="rect">
            <a:avLst/>
          </a:prstGeom>
        </p:spPr>
      </p:pic>
      <p:sp>
        <p:nvSpPr>
          <p:cNvPr id="3" name="TextBox 2">
            <a:extLst>
              <a:ext uri="{FF2B5EF4-FFF2-40B4-BE49-F238E27FC236}">
                <a16:creationId xmlns:a16="http://schemas.microsoft.com/office/drawing/2014/main" id="{FD489C70-305A-651E-6F40-D08010A3BCA6}"/>
              </a:ext>
            </a:extLst>
          </p:cNvPr>
          <p:cNvSpPr txBox="1"/>
          <p:nvPr/>
        </p:nvSpPr>
        <p:spPr>
          <a:xfrm>
            <a:off x="0" y="1950148"/>
            <a:ext cx="9144000" cy="954107"/>
          </a:xfrm>
          <a:prstGeom prst="rect">
            <a:avLst/>
          </a:prstGeom>
          <a:noFill/>
        </p:spPr>
        <p:txBody>
          <a:bodyPr wrap="square" rtlCol="0">
            <a:spAutoFit/>
          </a:bodyPr>
          <a:lstStyle/>
          <a:p>
            <a:r>
              <a:rPr lang="en-US" dirty="0">
                <a:solidFill>
                  <a:schemeClr val="accent4">
                    <a:lumMod val="75000"/>
                  </a:schemeClr>
                </a:solidFill>
                <a:latin typeface="Constantia" panose="02030602050306030303" pitchFamily="18" charset="0"/>
              </a:rPr>
              <a:t>The 50-50 lifeline button disables 2 random wrong options giving the user only 2 options to choose from, this is an one </a:t>
            </a:r>
          </a:p>
          <a:p>
            <a:r>
              <a:rPr lang="en-US" dirty="0">
                <a:solidFill>
                  <a:schemeClr val="accent4">
                    <a:lumMod val="75000"/>
                  </a:schemeClr>
                </a:solidFill>
                <a:latin typeface="Constantia" panose="02030602050306030303" pitchFamily="18" charset="0"/>
              </a:rPr>
              <a:t>Time use button after which it will be disabled for rest of the quiz</a:t>
            </a:r>
            <a:endParaRPr lang="en-IN" dirty="0">
              <a:solidFill>
                <a:schemeClr val="accent4">
                  <a:lumMod val="75000"/>
                </a:schemeClr>
              </a:solidFill>
              <a:latin typeface="Constantia" panose="02030602050306030303" pitchFamily="18" charset="0"/>
            </a:endParaRPr>
          </a:p>
          <a:p>
            <a:endParaRPr lang="en-IN" dirty="0"/>
          </a:p>
        </p:txBody>
      </p:sp>
      <p:pic>
        <p:nvPicPr>
          <p:cNvPr id="4" name="Picture 3">
            <a:extLst>
              <a:ext uri="{FF2B5EF4-FFF2-40B4-BE49-F238E27FC236}">
                <a16:creationId xmlns:a16="http://schemas.microsoft.com/office/drawing/2014/main" id="{0F5210CC-6182-C95C-8F54-071934F82472}"/>
              </a:ext>
            </a:extLst>
          </p:cNvPr>
          <p:cNvPicPr>
            <a:picLocks noChangeAspect="1"/>
          </p:cNvPicPr>
          <p:nvPr/>
        </p:nvPicPr>
        <p:blipFill>
          <a:blip r:embed="rId3"/>
          <a:stretch>
            <a:fillRect/>
          </a:stretch>
        </p:blipFill>
        <p:spPr>
          <a:xfrm>
            <a:off x="1679350" y="2655720"/>
            <a:ext cx="5693860" cy="1181016"/>
          </a:xfrm>
          <a:prstGeom prst="rect">
            <a:avLst/>
          </a:prstGeom>
        </p:spPr>
      </p:pic>
      <p:sp>
        <p:nvSpPr>
          <p:cNvPr id="5" name="TextBox 4">
            <a:extLst>
              <a:ext uri="{FF2B5EF4-FFF2-40B4-BE49-F238E27FC236}">
                <a16:creationId xmlns:a16="http://schemas.microsoft.com/office/drawing/2014/main" id="{5C0866B8-ED6F-DBBC-420F-48820DD3A065}"/>
              </a:ext>
            </a:extLst>
          </p:cNvPr>
          <p:cNvSpPr txBox="1"/>
          <p:nvPr/>
        </p:nvSpPr>
        <p:spPr>
          <a:xfrm>
            <a:off x="112542" y="3836736"/>
            <a:ext cx="8827476" cy="954107"/>
          </a:xfrm>
          <a:prstGeom prst="rect">
            <a:avLst/>
          </a:prstGeom>
          <a:noFill/>
        </p:spPr>
        <p:txBody>
          <a:bodyPr wrap="square" rtlCol="0">
            <a:spAutoFit/>
          </a:bodyPr>
          <a:lstStyle/>
          <a:p>
            <a:pPr algn="ctr"/>
            <a:r>
              <a:rPr lang="en-IN" dirty="0">
                <a:solidFill>
                  <a:schemeClr val="accent4">
                    <a:lumMod val="75000"/>
                  </a:schemeClr>
                </a:solidFill>
                <a:latin typeface="Constantia" panose="02030602050306030303" pitchFamily="18" charset="0"/>
              </a:rPr>
              <a:t>The Ask the computer Lifeline has a 80% chance of giving the user the right answer and a 20% chance of the wrong answer, </a:t>
            </a:r>
          </a:p>
          <a:p>
            <a:pPr algn="ctr"/>
            <a:r>
              <a:rPr lang="en-IN" dirty="0">
                <a:solidFill>
                  <a:schemeClr val="accent4">
                    <a:lumMod val="75000"/>
                  </a:schemeClr>
                </a:solidFill>
                <a:latin typeface="Constantia" panose="02030602050306030303" pitchFamily="18" charset="0"/>
              </a:rPr>
              <a:t>This is also an one time use button after which it will be disabled for rest of the quiz</a:t>
            </a:r>
          </a:p>
          <a:p>
            <a:endParaRPr lang="en-IN" dirty="0"/>
          </a:p>
        </p:txBody>
      </p:sp>
    </p:spTree>
    <p:extLst>
      <p:ext uri="{BB962C8B-B14F-4D97-AF65-F5344CB8AC3E}">
        <p14:creationId xmlns:p14="http://schemas.microsoft.com/office/powerpoint/2010/main" val="84181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1EAD34-0360-6CB2-404D-A95F5AF45B81}"/>
              </a:ext>
            </a:extLst>
          </p:cNvPr>
          <p:cNvPicPr>
            <a:picLocks noChangeAspect="1"/>
          </p:cNvPicPr>
          <p:nvPr/>
        </p:nvPicPr>
        <p:blipFill>
          <a:blip r:embed="rId2"/>
          <a:stretch>
            <a:fillRect/>
          </a:stretch>
        </p:blipFill>
        <p:spPr>
          <a:xfrm>
            <a:off x="2059117" y="546134"/>
            <a:ext cx="5025765" cy="3358953"/>
          </a:xfrm>
          <a:prstGeom prst="rect">
            <a:avLst/>
          </a:prstGeom>
        </p:spPr>
      </p:pic>
      <p:sp>
        <p:nvSpPr>
          <p:cNvPr id="3" name="TextBox 2">
            <a:extLst>
              <a:ext uri="{FF2B5EF4-FFF2-40B4-BE49-F238E27FC236}">
                <a16:creationId xmlns:a16="http://schemas.microsoft.com/office/drawing/2014/main" id="{D88709B7-56FE-364C-36AF-E502B0E3B4CC}"/>
              </a:ext>
            </a:extLst>
          </p:cNvPr>
          <p:cNvSpPr txBox="1"/>
          <p:nvPr/>
        </p:nvSpPr>
        <p:spPr>
          <a:xfrm>
            <a:off x="98473" y="3905087"/>
            <a:ext cx="8834511" cy="738664"/>
          </a:xfrm>
          <a:prstGeom prst="rect">
            <a:avLst/>
          </a:prstGeom>
          <a:noFill/>
        </p:spPr>
        <p:txBody>
          <a:bodyPr wrap="square" rtlCol="0">
            <a:spAutoFit/>
          </a:bodyPr>
          <a:lstStyle/>
          <a:p>
            <a:pPr algn="ctr"/>
            <a:r>
              <a:rPr lang="en-US" dirty="0">
                <a:solidFill>
                  <a:schemeClr val="accent4">
                    <a:lumMod val="75000"/>
                  </a:schemeClr>
                </a:solidFill>
                <a:latin typeface="Constantia" panose="02030602050306030303" pitchFamily="18" charset="0"/>
              </a:rPr>
              <a:t>The Summary/Results screen which shows the overall right answers, time taken by the user for each question, </a:t>
            </a:r>
          </a:p>
          <a:p>
            <a:pPr algn="ctr"/>
            <a:r>
              <a:rPr lang="en-US" dirty="0">
                <a:solidFill>
                  <a:schemeClr val="accent4">
                    <a:lumMod val="75000"/>
                  </a:schemeClr>
                </a:solidFill>
                <a:latin typeface="Constantia" panose="02030602050306030303" pitchFamily="18" charset="0"/>
              </a:rPr>
              <a:t>the option chosen by the user, the current answer a</a:t>
            </a:r>
            <a:r>
              <a:rPr lang="en-IN" dirty="0" err="1">
                <a:solidFill>
                  <a:schemeClr val="accent4">
                    <a:lumMod val="75000"/>
                  </a:schemeClr>
                </a:solidFill>
                <a:latin typeface="Constantia" panose="02030602050306030303" pitchFamily="18" charset="0"/>
              </a:rPr>
              <a:t>nd</a:t>
            </a:r>
            <a:r>
              <a:rPr lang="en-IN" dirty="0">
                <a:solidFill>
                  <a:schemeClr val="accent4">
                    <a:lumMod val="75000"/>
                  </a:schemeClr>
                </a:solidFill>
                <a:latin typeface="Constantia" panose="02030602050306030303" pitchFamily="18" charset="0"/>
              </a:rPr>
              <a:t> if the user choose the right answer or not.</a:t>
            </a:r>
          </a:p>
          <a:p>
            <a:endParaRPr lang="en-IN" dirty="0"/>
          </a:p>
        </p:txBody>
      </p:sp>
    </p:spTree>
    <p:extLst>
      <p:ext uri="{BB962C8B-B14F-4D97-AF65-F5344CB8AC3E}">
        <p14:creationId xmlns:p14="http://schemas.microsoft.com/office/powerpoint/2010/main" val="114631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C80B-5A40-803B-20BC-F728B12EFD65}"/>
              </a:ext>
            </a:extLst>
          </p:cNvPr>
          <p:cNvSpPr>
            <a:spLocks noGrp="1"/>
          </p:cNvSpPr>
          <p:nvPr>
            <p:ph type="title"/>
          </p:nvPr>
        </p:nvSpPr>
        <p:spPr>
          <a:xfrm>
            <a:off x="457200" y="528066"/>
            <a:ext cx="8229600" cy="1406242"/>
          </a:xfrm>
        </p:spPr>
        <p:txBody>
          <a:bodyPr>
            <a:normAutofit fontScale="90000"/>
          </a:bodyPr>
          <a:lstStyle/>
          <a:p>
            <a:r>
              <a:rPr lang="en-US" sz="5400" b="1" dirty="0"/>
              <a:t>Future scope of the project</a:t>
            </a:r>
            <a:br>
              <a:rPr lang="en-IN" dirty="0"/>
            </a:br>
            <a:endParaRPr lang="en-IN" dirty="0"/>
          </a:p>
        </p:txBody>
      </p:sp>
      <p:sp>
        <p:nvSpPr>
          <p:cNvPr id="3" name="Text Placeholder 2">
            <a:extLst>
              <a:ext uri="{FF2B5EF4-FFF2-40B4-BE49-F238E27FC236}">
                <a16:creationId xmlns:a16="http://schemas.microsoft.com/office/drawing/2014/main" id="{E16740DD-9354-463F-9F53-C02337FB528D}"/>
              </a:ext>
            </a:extLst>
          </p:cNvPr>
          <p:cNvSpPr>
            <a:spLocks noGrp="1"/>
          </p:cNvSpPr>
          <p:nvPr>
            <p:ph type="body" idx="1"/>
          </p:nvPr>
        </p:nvSpPr>
        <p:spPr>
          <a:xfrm>
            <a:off x="0" y="1451610"/>
            <a:ext cx="8686800" cy="3291840"/>
          </a:xfrm>
        </p:spPr>
        <p:txBody>
          <a:bodyPr>
            <a:normAutofit/>
          </a:bodyPr>
          <a:lstStyle/>
          <a:p>
            <a:pPr marL="285750" indent="-285750">
              <a:buFont typeface="Arial" panose="020B0604020202020204" pitchFamily="34" charset="0"/>
              <a:buChar char="•"/>
            </a:pPr>
            <a:r>
              <a:rPr lang="en-US" sz="1200" dirty="0"/>
              <a:t>The future scope of the project involves implementing several enhancements to enrich the user experience:</a:t>
            </a:r>
          </a:p>
          <a:p>
            <a:endParaRPr lang="en-US" sz="1200" dirty="0"/>
          </a:p>
          <a:p>
            <a:pPr marL="342900" indent="-342900">
              <a:buFont typeface="+mj-lt"/>
              <a:buAutoNum type="arabicPeriod"/>
            </a:pPr>
            <a:r>
              <a:rPr lang="en-US" sz="1200" dirty="0"/>
              <a:t>Database Integration: Integrate a database feature to empower users with the option to add their own questions, fostering a dynamic and user-driven content environment.</a:t>
            </a:r>
          </a:p>
          <a:p>
            <a:pPr marL="342900" indent="-342900">
              <a:buFont typeface="+mj-lt"/>
              <a:buAutoNum type="arabicPeriod"/>
            </a:pPr>
            <a:r>
              <a:rPr lang="en-US" sz="1200" dirty="0"/>
              <a:t>Expanded Lifelines: Enhance the game's interactivity by incorporating additional lifelines, providing players with more strategic options and increasing the overall engagement of the gaming experience.</a:t>
            </a:r>
          </a:p>
          <a:p>
            <a:pPr marL="342900" indent="-342900">
              <a:buFont typeface="+mj-lt"/>
              <a:buAutoNum type="arabicPeriod"/>
            </a:pPr>
            <a:r>
              <a:rPr lang="en-US" sz="1200" dirty="0"/>
              <a:t>Diverse Game Modes: Introduce various game modes catering to different levels of difficulty, offering players a broader range of challenges to choose from and ensuring the game's adaptability to diverse skill sets.</a:t>
            </a:r>
          </a:p>
          <a:p>
            <a:pPr marL="342900" indent="-342900">
              <a:buFont typeface="+mj-lt"/>
              <a:buAutoNum type="arabicPeriod"/>
            </a:pPr>
            <a:r>
              <a:rPr lang="en-US" sz="1200" dirty="0"/>
              <a:t>Improved GUI: Elevate the graphical user interface (GUI) to make it more visually appealing and user-friendly, enhancing the overall aesthetics and usability of the application.</a:t>
            </a:r>
            <a:endParaRPr lang="en-IN" sz="1200" dirty="0"/>
          </a:p>
          <a:p>
            <a:pPr marL="120015" indent="0">
              <a:buNone/>
            </a:pPr>
            <a:endParaRPr lang="en-IN" sz="1600" dirty="0"/>
          </a:p>
        </p:txBody>
      </p:sp>
    </p:spTree>
    <p:extLst>
      <p:ext uri="{BB962C8B-B14F-4D97-AF65-F5344CB8AC3E}">
        <p14:creationId xmlns:p14="http://schemas.microsoft.com/office/powerpoint/2010/main" val="137278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272F7-C537-6CEC-9868-D40650143453}"/>
              </a:ext>
            </a:extLst>
          </p:cNvPr>
          <p:cNvSpPr txBox="1"/>
          <p:nvPr/>
        </p:nvSpPr>
        <p:spPr>
          <a:xfrm>
            <a:off x="1139483" y="645793"/>
            <a:ext cx="6267157" cy="523220"/>
          </a:xfrm>
          <a:prstGeom prst="rect">
            <a:avLst/>
          </a:prstGeom>
          <a:noFill/>
        </p:spPr>
        <p:txBody>
          <a:bodyPr wrap="square" rtlCol="0">
            <a:spAutoFit/>
          </a:bodyPr>
          <a:lstStyle/>
          <a:p>
            <a:pPr algn="ctr"/>
            <a:r>
              <a:rPr lang="en-IN" sz="2800" dirty="0">
                <a:solidFill>
                  <a:schemeClr val="accent4">
                    <a:lumMod val="75000"/>
                  </a:schemeClr>
                </a:solidFill>
                <a:latin typeface="Constantia" panose="02030602050306030303" pitchFamily="18" charset="0"/>
              </a:rPr>
              <a:t>Conclusions</a:t>
            </a:r>
          </a:p>
        </p:txBody>
      </p:sp>
      <p:sp>
        <p:nvSpPr>
          <p:cNvPr id="3" name="TextBox 2">
            <a:extLst>
              <a:ext uri="{FF2B5EF4-FFF2-40B4-BE49-F238E27FC236}">
                <a16:creationId xmlns:a16="http://schemas.microsoft.com/office/drawing/2014/main" id="{3219C40B-05C9-54DF-1980-2B18C1FADBCA}"/>
              </a:ext>
            </a:extLst>
          </p:cNvPr>
          <p:cNvSpPr txBox="1"/>
          <p:nvPr/>
        </p:nvSpPr>
        <p:spPr>
          <a:xfrm>
            <a:off x="154745" y="1107458"/>
            <a:ext cx="8778240" cy="1046440"/>
          </a:xfrm>
          <a:prstGeom prst="rect">
            <a:avLst/>
          </a:prstGeom>
          <a:noFill/>
        </p:spPr>
        <p:txBody>
          <a:bodyPr wrap="square" rtlCol="0">
            <a:spAutoFit/>
          </a:bodyPr>
          <a:lstStyle/>
          <a:p>
            <a:pPr algn="ctr"/>
            <a:r>
              <a:rPr lang="en-US" sz="1600" dirty="0">
                <a:solidFill>
                  <a:schemeClr val="accent4">
                    <a:lumMod val="75000"/>
                  </a:schemeClr>
                </a:solidFill>
                <a:latin typeface="Constantia" panose="02030602050306030303" pitchFamily="18" charset="0"/>
              </a:rPr>
              <a:t>This is a Quiz game based on the java coding language using the inbuilt GUI functions like swing and </a:t>
            </a:r>
            <a:r>
              <a:rPr lang="en-US" sz="1600" dirty="0" err="1">
                <a:solidFill>
                  <a:schemeClr val="accent4">
                    <a:lumMod val="75000"/>
                  </a:schemeClr>
                </a:solidFill>
                <a:latin typeface="Constantia" panose="02030602050306030303" pitchFamily="18" charset="0"/>
              </a:rPr>
              <a:t>Jframe</a:t>
            </a:r>
            <a:r>
              <a:rPr lang="en-US" sz="1600" dirty="0">
                <a:solidFill>
                  <a:schemeClr val="accent4">
                    <a:lumMod val="75000"/>
                  </a:schemeClr>
                </a:solidFill>
                <a:latin typeface="Constantia" panose="02030602050306030303" pitchFamily="18" charset="0"/>
              </a:rPr>
              <a:t> to get a interactive app to the end user while having future scope of making the project bigger as mentioned in the previous slides.</a:t>
            </a:r>
          </a:p>
          <a:p>
            <a:endParaRPr lang="en-IN" dirty="0"/>
          </a:p>
        </p:txBody>
      </p:sp>
      <p:sp>
        <p:nvSpPr>
          <p:cNvPr id="4" name="TextBox 3">
            <a:extLst>
              <a:ext uri="{FF2B5EF4-FFF2-40B4-BE49-F238E27FC236}">
                <a16:creationId xmlns:a16="http://schemas.microsoft.com/office/drawing/2014/main" id="{934ABA33-2A12-1C58-499C-22CBB1317497}"/>
              </a:ext>
            </a:extLst>
          </p:cNvPr>
          <p:cNvSpPr txBox="1"/>
          <p:nvPr/>
        </p:nvSpPr>
        <p:spPr>
          <a:xfrm>
            <a:off x="2820572" y="1955409"/>
            <a:ext cx="2841674" cy="954107"/>
          </a:xfrm>
          <a:prstGeom prst="rect">
            <a:avLst/>
          </a:prstGeom>
          <a:noFill/>
        </p:spPr>
        <p:txBody>
          <a:bodyPr wrap="square" rtlCol="0">
            <a:spAutoFit/>
          </a:bodyPr>
          <a:lstStyle/>
          <a:p>
            <a:pPr algn="ctr"/>
            <a:r>
              <a:rPr lang="en-IN" sz="2800" dirty="0">
                <a:solidFill>
                  <a:schemeClr val="accent4">
                    <a:lumMod val="75000"/>
                  </a:schemeClr>
                </a:solidFill>
                <a:latin typeface="Constantia" panose="02030602050306030303" pitchFamily="18" charset="0"/>
              </a:rPr>
              <a:t>References</a:t>
            </a:r>
            <a:br>
              <a:rPr lang="en-IN" dirty="0"/>
            </a:br>
            <a:endParaRPr lang="en-IN" dirty="0"/>
          </a:p>
          <a:p>
            <a:endParaRPr lang="en-IN" dirty="0"/>
          </a:p>
        </p:txBody>
      </p:sp>
      <p:sp>
        <p:nvSpPr>
          <p:cNvPr id="5" name="TextBox 4">
            <a:extLst>
              <a:ext uri="{FF2B5EF4-FFF2-40B4-BE49-F238E27FC236}">
                <a16:creationId xmlns:a16="http://schemas.microsoft.com/office/drawing/2014/main" id="{C863383F-6E3C-1066-9FF7-20D2881A02A2}"/>
              </a:ext>
            </a:extLst>
          </p:cNvPr>
          <p:cNvSpPr txBox="1"/>
          <p:nvPr/>
        </p:nvSpPr>
        <p:spPr>
          <a:xfrm>
            <a:off x="218049" y="2571750"/>
            <a:ext cx="8714936" cy="1046440"/>
          </a:xfrm>
          <a:prstGeom prst="rect">
            <a:avLst/>
          </a:prstGeom>
          <a:noFill/>
        </p:spPr>
        <p:txBody>
          <a:bodyPr wrap="square" rtlCol="0">
            <a:spAutoFit/>
          </a:bodyPr>
          <a:lstStyle/>
          <a:p>
            <a:pPr algn="ctr"/>
            <a:r>
              <a:rPr lang="en-IN" sz="1600" dirty="0">
                <a:solidFill>
                  <a:schemeClr val="accent4">
                    <a:lumMod val="75000"/>
                  </a:schemeClr>
                </a:solidFill>
                <a:latin typeface="Constantia" panose="02030602050306030303" pitchFamily="18" charset="0"/>
              </a:rPr>
              <a:t>Used </a:t>
            </a:r>
            <a:r>
              <a:rPr lang="en-IN" sz="1600" dirty="0" err="1">
                <a:solidFill>
                  <a:schemeClr val="accent4">
                    <a:lumMod val="75000"/>
                  </a:schemeClr>
                </a:solidFill>
                <a:latin typeface="Constantia" panose="02030602050306030303" pitchFamily="18" charset="0"/>
              </a:rPr>
              <a:t>Chatgpt</a:t>
            </a:r>
            <a:r>
              <a:rPr lang="en-IN" sz="1600" dirty="0">
                <a:solidFill>
                  <a:schemeClr val="accent4">
                    <a:lumMod val="75000"/>
                  </a:schemeClr>
                </a:solidFill>
                <a:latin typeface="Constantia" panose="02030602050306030303" pitchFamily="18" charset="0"/>
              </a:rPr>
              <a:t> to give a better Grammatical format for the wording</a:t>
            </a:r>
          </a:p>
          <a:p>
            <a:pPr algn="ctr"/>
            <a:r>
              <a:rPr lang="en-IN" sz="1600" dirty="0">
                <a:solidFill>
                  <a:schemeClr val="accent4">
                    <a:lumMod val="75000"/>
                  </a:schemeClr>
                </a:solidFill>
                <a:latin typeface="Constantia" panose="02030602050306030303" pitchFamily="18" charset="0"/>
              </a:rPr>
              <a:t>Used </a:t>
            </a:r>
            <a:r>
              <a:rPr lang="en-IN" sz="1600" dirty="0" err="1">
                <a:solidFill>
                  <a:schemeClr val="accent4">
                    <a:lumMod val="75000"/>
                  </a:schemeClr>
                </a:solidFill>
                <a:latin typeface="Constantia" panose="02030602050306030303" pitchFamily="18" charset="0"/>
              </a:rPr>
              <a:t>Chatgpt</a:t>
            </a:r>
            <a:r>
              <a:rPr lang="en-IN" sz="1600" dirty="0">
                <a:solidFill>
                  <a:schemeClr val="accent4">
                    <a:lumMod val="75000"/>
                  </a:schemeClr>
                </a:solidFill>
                <a:latin typeface="Constantia" panose="02030602050306030303" pitchFamily="18" charset="0"/>
              </a:rPr>
              <a:t> for Bug fixing</a:t>
            </a:r>
          </a:p>
          <a:p>
            <a:pPr algn="ctr"/>
            <a:r>
              <a:rPr lang="en-IN" sz="1600" dirty="0">
                <a:solidFill>
                  <a:schemeClr val="accent4">
                    <a:lumMod val="75000"/>
                  </a:schemeClr>
                </a:solidFill>
                <a:latin typeface="Constantia" panose="02030602050306030303" pitchFamily="18" charset="0"/>
              </a:rPr>
              <a:t>Used </a:t>
            </a:r>
            <a:r>
              <a:rPr lang="en-IN" sz="1600" dirty="0" err="1">
                <a:solidFill>
                  <a:schemeClr val="accent4">
                    <a:lumMod val="75000"/>
                  </a:schemeClr>
                </a:solidFill>
                <a:latin typeface="Constantia" panose="02030602050306030303" pitchFamily="18" charset="0"/>
              </a:rPr>
              <a:t>youtube</a:t>
            </a:r>
            <a:r>
              <a:rPr lang="en-IN" sz="1600" dirty="0">
                <a:solidFill>
                  <a:schemeClr val="accent4">
                    <a:lumMod val="75000"/>
                  </a:schemeClr>
                </a:solidFill>
                <a:latin typeface="Constantia" panose="02030602050306030303" pitchFamily="18" charset="0"/>
              </a:rPr>
              <a:t> videos for ideas in project </a:t>
            </a:r>
          </a:p>
          <a:p>
            <a:endParaRPr lang="en-IN" dirty="0"/>
          </a:p>
        </p:txBody>
      </p:sp>
    </p:spTree>
    <p:extLst>
      <p:ext uri="{BB962C8B-B14F-4D97-AF65-F5344CB8AC3E}">
        <p14:creationId xmlns:p14="http://schemas.microsoft.com/office/powerpoint/2010/main" val="3722501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942535"/>
            <a:ext cx="8229600" cy="1153551"/>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dirty="0"/>
              <a:t>Thank You!!!</a:t>
            </a:r>
            <a:endParaRPr dirty="0"/>
          </a:p>
        </p:txBody>
      </p:sp>
      <p:sp>
        <p:nvSpPr>
          <p:cNvPr id="2" name="TextBox 1">
            <a:extLst>
              <a:ext uri="{FF2B5EF4-FFF2-40B4-BE49-F238E27FC236}">
                <a16:creationId xmlns:a16="http://schemas.microsoft.com/office/drawing/2014/main" id="{60699F96-1D02-5F44-DC4B-D1D8A0DA0EF3}"/>
              </a:ext>
            </a:extLst>
          </p:cNvPr>
          <p:cNvSpPr txBox="1"/>
          <p:nvPr/>
        </p:nvSpPr>
        <p:spPr>
          <a:xfrm>
            <a:off x="232117" y="2335237"/>
            <a:ext cx="8707901" cy="1384995"/>
          </a:xfrm>
          <a:prstGeom prst="rect">
            <a:avLst/>
          </a:prstGeom>
          <a:noFill/>
        </p:spPr>
        <p:txBody>
          <a:bodyPr wrap="square" rtlCol="0">
            <a:spAutoFit/>
          </a:bodyPr>
          <a:lstStyle/>
          <a:p>
            <a:r>
              <a:rPr lang="en-US" dirty="0">
                <a:latin typeface="Agency FB" panose="020B0503020202020204" pitchFamily="34" charset="0"/>
                <a:hlinkClick r:id="rId3"/>
              </a:rPr>
              <a:t>The </a:t>
            </a:r>
            <a:r>
              <a:rPr lang="en-US" dirty="0" err="1">
                <a:latin typeface="Agency FB" panose="020B0503020202020204" pitchFamily="34" charset="0"/>
                <a:hlinkClick r:id="rId3"/>
              </a:rPr>
              <a:t>Github</a:t>
            </a:r>
            <a:r>
              <a:rPr lang="en-US" dirty="0">
                <a:latin typeface="Agency FB" panose="020B0503020202020204" pitchFamily="34" charset="0"/>
                <a:hlinkClick r:id="rId3"/>
              </a:rPr>
              <a:t> project repository with all the commits history and progress of the project can be found here:-    </a:t>
            </a:r>
            <a:endParaRPr lang="en-US" dirty="0">
              <a:latin typeface="Agency FB" panose="020B0503020202020204" pitchFamily="34" charset="0"/>
            </a:endParaRPr>
          </a:p>
          <a:p>
            <a:endParaRPr lang="en-US" dirty="0">
              <a:latin typeface="Agency FB" panose="020B0503020202020204" pitchFamily="34" charset="0"/>
            </a:endParaRPr>
          </a:p>
          <a:p>
            <a:r>
              <a:rPr lang="en-US" dirty="0">
                <a:latin typeface="Agency FB" panose="020B0503020202020204" pitchFamily="34" charset="0"/>
              </a:rPr>
              <a:t>Or alternatively you can type: </a:t>
            </a:r>
            <a:r>
              <a:rPr lang="en-US" dirty="0">
                <a:latin typeface="Agency FB" panose="020B0503020202020204" pitchFamily="34" charset="0"/>
                <a:hlinkClick r:id="rId3"/>
              </a:rPr>
              <a:t>https://github.com/Armaan4477/Quiz-Game/</a:t>
            </a:r>
            <a:r>
              <a:rPr lang="en-US" dirty="0">
                <a:latin typeface="Agency FB" panose="020B0503020202020204" pitchFamily="34" charset="0"/>
              </a:rPr>
              <a:t> to head straight to the repository for this project.</a:t>
            </a:r>
          </a:p>
          <a:p>
            <a:endParaRPr lang="en-US" dirty="0">
              <a:latin typeface="Agency FB" panose="020B0503020202020204" pitchFamily="34" charset="0"/>
            </a:endParaRPr>
          </a:p>
          <a:p>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Index</a:t>
            </a:r>
            <a:endParaRPr sz="4000"/>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IN" sz="1200" b="1" dirty="0">
                <a:latin typeface="Times New Roman"/>
                <a:ea typeface="Times New Roman"/>
                <a:cs typeface="Times New Roman"/>
                <a:sym typeface="Times New Roman"/>
              </a:rPr>
              <a:t>Group Members</a:t>
            </a:r>
            <a:endParaRPr dirty="0"/>
          </a:p>
          <a:p>
            <a:pPr marL="274320" lvl="0" indent="-274320" algn="l" rtl="0">
              <a:lnSpc>
                <a:spcPct val="100000"/>
              </a:lnSpc>
              <a:spcBef>
                <a:spcPts val="240"/>
              </a:spcBef>
              <a:spcAft>
                <a:spcPts val="0"/>
              </a:spcAft>
              <a:buSzPts val="1140"/>
              <a:buChar char="⚫"/>
            </a:pPr>
            <a:r>
              <a:rPr lang="en-IN" sz="1200" b="1" dirty="0">
                <a:latin typeface="Times New Roman"/>
                <a:ea typeface="Times New Roman"/>
                <a:cs typeface="Times New Roman"/>
                <a:sym typeface="Times New Roman"/>
              </a:rPr>
              <a:t>Hardware and software requirements</a:t>
            </a:r>
            <a:endParaRPr dirty="0"/>
          </a:p>
          <a:p>
            <a:pPr marL="274320" lvl="0" indent="-274320" algn="l" rtl="0">
              <a:lnSpc>
                <a:spcPct val="100000"/>
              </a:lnSpc>
              <a:spcBef>
                <a:spcPts val="240"/>
              </a:spcBef>
              <a:spcAft>
                <a:spcPts val="0"/>
              </a:spcAft>
              <a:buSzPts val="1140"/>
              <a:buChar char="⚫"/>
            </a:pPr>
            <a:r>
              <a:rPr lang="en-US" sz="1200" b="1" dirty="0">
                <a:latin typeface="Times New Roman"/>
                <a:ea typeface="Times New Roman"/>
                <a:cs typeface="Times New Roman"/>
                <a:sym typeface="Times New Roman"/>
              </a:rPr>
              <a:t>About the project</a:t>
            </a:r>
            <a:endParaRPr lang="en-US" dirty="0"/>
          </a:p>
          <a:p>
            <a:pPr marL="274320" lvl="0" indent="-274320" algn="l" rtl="0">
              <a:lnSpc>
                <a:spcPct val="100000"/>
              </a:lnSpc>
              <a:spcBef>
                <a:spcPts val="240"/>
              </a:spcBef>
              <a:spcAft>
                <a:spcPts val="0"/>
              </a:spcAft>
              <a:buSzPts val="1140"/>
              <a:buChar char="⚫"/>
            </a:pPr>
            <a:r>
              <a:rPr lang="en-US" sz="1200" b="1" dirty="0">
                <a:latin typeface="Times New Roman"/>
                <a:ea typeface="Times New Roman"/>
                <a:cs typeface="Times New Roman"/>
                <a:sym typeface="Times New Roman"/>
              </a:rPr>
              <a:t>Screenshots of GUI(With explanations)</a:t>
            </a:r>
            <a:endParaRPr dirty="0"/>
          </a:p>
          <a:p>
            <a:pPr marL="274320" lvl="0" indent="-274320" algn="l" rtl="0">
              <a:lnSpc>
                <a:spcPct val="100000"/>
              </a:lnSpc>
              <a:spcBef>
                <a:spcPts val="240"/>
              </a:spcBef>
              <a:spcAft>
                <a:spcPts val="0"/>
              </a:spcAft>
              <a:buSzPts val="1140"/>
              <a:buChar char="⚫"/>
            </a:pPr>
            <a:r>
              <a:rPr lang="en-IN" sz="1200" b="1" dirty="0">
                <a:latin typeface="Times New Roman"/>
                <a:ea typeface="Times New Roman"/>
                <a:cs typeface="Times New Roman"/>
                <a:sym typeface="Times New Roman"/>
              </a:rPr>
              <a:t>Future Scope</a:t>
            </a:r>
          </a:p>
          <a:p>
            <a:pPr marL="274320" lvl="0" indent="-274320" algn="l" rtl="0">
              <a:lnSpc>
                <a:spcPct val="100000"/>
              </a:lnSpc>
              <a:spcBef>
                <a:spcPts val="240"/>
              </a:spcBef>
              <a:spcAft>
                <a:spcPts val="0"/>
              </a:spcAft>
              <a:buSzPts val="1140"/>
              <a:buChar char="⚫"/>
            </a:pPr>
            <a:r>
              <a:rPr lang="en-IN" sz="1200" b="1" dirty="0">
                <a:latin typeface="Times New Roman"/>
                <a:cs typeface="Times New Roman"/>
                <a:sym typeface="Times New Roman"/>
              </a:rPr>
              <a:t>Conclusions</a:t>
            </a:r>
            <a:endParaRPr dirty="0"/>
          </a:p>
          <a:p>
            <a:pPr marL="274320" lvl="0" indent="-274320" algn="l" rtl="0">
              <a:lnSpc>
                <a:spcPct val="100000"/>
              </a:lnSpc>
              <a:spcBef>
                <a:spcPts val="240"/>
              </a:spcBef>
              <a:spcAft>
                <a:spcPts val="0"/>
              </a:spcAft>
              <a:buSzPts val="1140"/>
              <a:buChar char="⚫"/>
            </a:pPr>
            <a:r>
              <a:rPr lang="en-US" sz="1200" b="1">
                <a:latin typeface="Times New Roman"/>
                <a:ea typeface="Times New Roman"/>
                <a:cs typeface="Times New Roman"/>
                <a:sym typeface="Times New Roman"/>
              </a:rPr>
              <a:t>References</a:t>
            </a: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7D1A-B9C8-386A-B05D-316683455EE1}"/>
              </a:ext>
            </a:extLst>
          </p:cNvPr>
          <p:cNvSpPr>
            <a:spLocks noGrp="1"/>
          </p:cNvSpPr>
          <p:nvPr>
            <p:ph type="title"/>
          </p:nvPr>
        </p:nvSpPr>
        <p:spPr>
          <a:xfrm>
            <a:off x="457200" y="528066"/>
            <a:ext cx="8229600" cy="1504716"/>
          </a:xfrm>
        </p:spPr>
        <p:txBody>
          <a:bodyPr>
            <a:normAutofit fontScale="90000"/>
          </a:bodyPr>
          <a:lstStyle/>
          <a:p>
            <a:pPr algn="ctr"/>
            <a:br>
              <a:rPr lang="en-IN" dirty="0"/>
            </a:br>
            <a:r>
              <a:rPr lang="en-US" sz="5400" b="1" dirty="0"/>
              <a:t>Group members</a:t>
            </a:r>
            <a:br>
              <a:rPr lang="en-IN" dirty="0"/>
            </a:br>
            <a:endParaRPr lang="en-IN" dirty="0"/>
          </a:p>
        </p:txBody>
      </p:sp>
      <p:sp>
        <p:nvSpPr>
          <p:cNvPr id="3" name="Text Placeholder 2">
            <a:extLst>
              <a:ext uri="{FF2B5EF4-FFF2-40B4-BE49-F238E27FC236}">
                <a16:creationId xmlns:a16="http://schemas.microsoft.com/office/drawing/2014/main" id="{F7450700-04C9-BB88-08B5-405ECE35DBFD}"/>
              </a:ext>
            </a:extLst>
          </p:cNvPr>
          <p:cNvSpPr>
            <a:spLocks noGrp="1"/>
          </p:cNvSpPr>
          <p:nvPr>
            <p:ph type="body" idx="1"/>
          </p:nvPr>
        </p:nvSpPr>
        <p:spPr/>
        <p:txBody>
          <a:bodyPr>
            <a:normAutofit/>
          </a:bodyPr>
          <a:lstStyle/>
          <a:p>
            <a:pPr marL="120015" indent="0" algn="ctr">
              <a:buNone/>
            </a:pPr>
            <a:r>
              <a:rPr lang="sv-SE" sz="1800" dirty="0"/>
              <a:t>Armaan Nakhunda :- 02</a:t>
            </a:r>
          </a:p>
          <a:p>
            <a:pPr marL="120015" indent="0" algn="ctr">
              <a:buNone/>
            </a:pPr>
            <a:r>
              <a:rPr lang="sv-SE" sz="1800" dirty="0"/>
              <a:t>Sushant Navle :-05</a:t>
            </a:r>
          </a:p>
          <a:p>
            <a:pPr marL="120015" indent="0" algn="ctr">
              <a:buNone/>
            </a:pPr>
            <a:r>
              <a:rPr lang="sv-SE" sz="1800" dirty="0"/>
              <a:t>Nishal Poojary:-17</a:t>
            </a:r>
          </a:p>
          <a:p>
            <a:pPr algn="ctr"/>
            <a:endParaRPr lang="en-IN" sz="1600" dirty="0"/>
          </a:p>
        </p:txBody>
      </p:sp>
    </p:spTree>
    <p:extLst>
      <p:ext uri="{BB962C8B-B14F-4D97-AF65-F5344CB8AC3E}">
        <p14:creationId xmlns:p14="http://schemas.microsoft.com/office/powerpoint/2010/main" val="135881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25281A-DB7B-6B67-F000-879C4E693448}"/>
              </a:ext>
            </a:extLst>
          </p:cNvPr>
          <p:cNvSpPr txBox="1"/>
          <p:nvPr/>
        </p:nvSpPr>
        <p:spPr>
          <a:xfrm>
            <a:off x="0" y="527539"/>
            <a:ext cx="9144000" cy="5232202"/>
          </a:xfrm>
          <a:prstGeom prst="rect">
            <a:avLst/>
          </a:prstGeom>
          <a:noFill/>
        </p:spPr>
        <p:txBody>
          <a:bodyPr wrap="square" rtlCol="0">
            <a:spAutoFit/>
          </a:bodyPr>
          <a:lstStyle/>
          <a:p>
            <a:pPr algn="ctr"/>
            <a:r>
              <a:rPr lang="en-US" sz="2800" b="1" dirty="0">
                <a:solidFill>
                  <a:schemeClr val="accent4">
                    <a:lumMod val="75000"/>
                  </a:schemeClr>
                </a:solidFill>
                <a:latin typeface="Constantia" panose="02030602050306030303" pitchFamily="18" charset="0"/>
              </a:rPr>
              <a:t>Hardware requirements:</a:t>
            </a:r>
          </a:p>
          <a:p>
            <a:r>
              <a:rPr lang="en-US" sz="1600" dirty="0">
                <a:solidFill>
                  <a:schemeClr val="accent4">
                    <a:lumMod val="75000"/>
                  </a:schemeClr>
                </a:solidFill>
                <a:latin typeface="Constantia" panose="02030602050306030303" pitchFamily="18" charset="0"/>
              </a:rPr>
              <a:t>Processor: A modern multi-core processor, such as Intel Core i3 having 2 cores or equivalent.</a:t>
            </a:r>
          </a:p>
          <a:p>
            <a:r>
              <a:rPr lang="en-US" sz="1600" dirty="0">
                <a:solidFill>
                  <a:schemeClr val="accent4">
                    <a:lumMod val="75000"/>
                  </a:schemeClr>
                </a:solidFill>
                <a:latin typeface="Constantia" panose="02030602050306030303" pitchFamily="18" charset="0"/>
              </a:rPr>
              <a:t>RAM: At least 4 GB</a:t>
            </a:r>
          </a:p>
          <a:p>
            <a:r>
              <a:rPr lang="en-US" sz="1600" dirty="0">
                <a:solidFill>
                  <a:schemeClr val="accent4">
                    <a:lumMod val="75000"/>
                  </a:schemeClr>
                </a:solidFill>
                <a:latin typeface="Constantia" panose="02030602050306030303" pitchFamily="18" charset="0"/>
              </a:rPr>
              <a:t>Storage: Sufficient disk space to run JDK or any other resource intensive IDE like </a:t>
            </a:r>
            <a:r>
              <a:rPr lang="en-US" sz="1600" dirty="0" err="1">
                <a:solidFill>
                  <a:schemeClr val="accent4">
                    <a:lumMod val="75000"/>
                  </a:schemeClr>
                </a:solidFill>
                <a:latin typeface="Constantia" panose="02030602050306030303" pitchFamily="18" charset="0"/>
              </a:rPr>
              <a:t>VScode</a:t>
            </a:r>
            <a:r>
              <a:rPr lang="en-US" sz="1600" dirty="0">
                <a:solidFill>
                  <a:schemeClr val="accent4">
                    <a:lumMod val="75000"/>
                  </a:schemeClr>
                </a:solidFill>
                <a:latin typeface="Constantia" panose="02030602050306030303" pitchFamily="18" charset="0"/>
              </a:rPr>
              <a:t>.</a:t>
            </a:r>
          </a:p>
          <a:p>
            <a:pPr algn="ctr"/>
            <a:r>
              <a:rPr lang="en-IN" sz="2800" b="1" dirty="0">
                <a:solidFill>
                  <a:schemeClr val="accent4">
                    <a:lumMod val="75000"/>
                  </a:schemeClr>
                </a:solidFill>
                <a:latin typeface="Constantia" panose="02030602050306030303" pitchFamily="18" charset="0"/>
              </a:rPr>
              <a:t>software requirements:</a:t>
            </a:r>
          </a:p>
          <a:p>
            <a:r>
              <a:rPr lang="en-US" sz="1600" b="1" dirty="0">
                <a:solidFill>
                  <a:schemeClr val="accent4">
                    <a:lumMod val="75000"/>
                  </a:schemeClr>
                </a:solidFill>
                <a:latin typeface="Constantia" panose="02030602050306030303" pitchFamily="18" charset="0"/>
              </a:rPr>
              <a:t>OS: Windows:                            </a:t>
            </a:r>
          </a:p>
          <a:p>
            <a:r>
              <a:rPr lang="en-US" sz="1600" b="1" dirty="0">
                <a:solidFill>
                  <a:schemeClr val="accent4">
                    <a:lumMod val="75000"/>
                  </a:schemeClr>
                </a:solidFill>
                <a:latin typeface="Constantia" panose="02030602050306030303" pitchFamily="18" charset="0"/>
              </a:rPr>
              <a:t>      Windows 10 or later                                             </a:t>
            </a:r>
          </a:p>
          <a:p>
            <a:endParaRPr lang="en-US" sz="1600" b="1" dirty="0">
              <a:solidFill>
                <a:schemeClr val="accent4">
                  <a:lumMod val="75000"/>
                </a:schemeClr>
              </a:solidFill>
              <a:latin typeface="Constantia" panose="02030602050306030303" pitchFamily="18" charset="0"/>
            </a:endParaRPr>
          </a:p>
          <a:p>
            <a:r>
              <a:rPr lang="en-US" sz="1600" b="1" dirty="0">
                <a:solidFill>
                  <a:schemeClr val="accent4">
                    <a:lumMod val="75000"/>
                  </a:schemeClr>
                </a:solidFill>
                <a:latin typeface="Constantia" panose="02030602050306030303" pitchFamily="18" charset="0"/>
              </a:rPr>
              <a:t>       Linux:</a:t>
            </a:r>
          </a:p>
          <a:p>
            <a:r>
              <a:rPr lang="en-US" sz="1600" b="1" dirty="0">
                <a:solidFill>
                  <a:schemeClr val="accent4">
                    <a:lumMod val="75000"/>
                  </a:schemeClr>
                </a:solidFill>
                <a:latin typeface="Constantia" panose="02030602050306030303" pitchFamily="18" charset="0"/>
              </a:rPr>
              <a:t>       Ubuntu 20.04 or later</a:t>
            </a:r>
          </a:p>
          <a:p>
            <a:r>
              <a:rPr lang="en-US" sz="1600" b="1" dirty="0">
                <a:solidFill>
                  <a:schemeClr val="accent4">
                    <a:lumMod val="75000"/>
                  </a:schemeClr>
                </a:solidFill>
                <a:latin typeface="Constantia" panose="02030602050306030303" pitchFamily="18" charset="0"/>
              </a:rPr>
              <a:t>       Or equivalent Linux Distro</a:t>
            </a:r>
          </a:p>
          <a:p>
            <a:endParaRPr lang="en-US" sz="1600" b="1" dirty="0">
              <a:solidFill>
                <a:schemeClr val="accent4">
                  <a:lumMod val="75000"/>
                </a:schemeClr>
              </a:solidFill>
              <a:latin typeface="Constantia" panose="02030602050306030303" pitchFamily="18" charset="0"/>
            </a:endParaRPr>
          </a:p>
          <a:p>
            <a:r>
              <a:rPr lang="en-US" sz="1600" b="1" dirty="0">
                <a:solidFill>
                  <a:schemeClr val="accent4">
                    <a:lumMod val="75000"/>
                  </a:schemeClr>
                </a:solidFill>
                <a:latin typeface="Constantia" panose="02030602050306030303" pitchFamily="18" charset="0"/>
              </a:rPr>
              <a:t>       MacOS:</a:t>
            </a:r>
          </a:p>
          <a:p>
            <a:r>
              <a:rPr lang="en-US" sz="1600" b="1" dirty="0">
                <a:solidFill>
                  <a:schemeClr val="accent4">
                    <a:lumMod val="75000"/>
                  </a:schemeClr>
                </a:solidFill>
                <a:latin typeface="Constantia" panose="02030602050306030303" pitchFamily="18" charset="0"/>
              </a:rPr>
              <a:t>       MacOS Big Sur or later</a:t>
            </a:r>
          </a:p>
          <a:p>
            <a:r>
              <a:rPr lang="en-US" sz="2000" dirty="0"/>
              <a:t>                                                             </a:t>
            </a:r>
            <a:endParaRPr lang="en-IN" sz="1600" b="1" dirty="0">
              <a:solidFill>
                <a:schemeClr val="accent4">
                  <a:lumMod val="75000"/>
                </a:schemeClr>
              </a:solidFill>
              <a:latin typeface="Constantia" panose="02030602050306030303" pitchFamily="18" charset="0"/>
            </a:endParaRPr>
          </a:p>
          <a:p>
            <a:endParaRPr lang="en-IN" sz="2800" b="1" dirty="0">
              <a:solidFill>
                <a:schemeClr val="accent4">
                  <a:lumMod val="75000"/>
                </a:schemeClr>
              </a:solidFill>
              <a:latin typeface="Constantia" panose="02030602050306030303" pitchFamily="18" charset="0"/>
            </a:endParaRPr>
          </a:p>
          <a:p>
            <a:pPr algn="ctr"/>
            <a:endParaRPr lang="en-IN" sz="2400" dirty="0">
              <a:solidFill>
                <a:schemeClr val="accent4">
                  <a:lumMod val="75000"/>
                </a:schemeClr>
              </a:solidFill>
              <a:latin typeface="Constantia" panose="02030602050306030303" pitchFamily="18" charset="0"/>
            </a:endParaRPr>
          </a:p>
          <a:p>
            <a:endParaRPr lang="en-IN" dirty="0"/>
          </a:p>
        </p:txBody>
      </p:sp>
      <p:sp>
        <p:nvSpPr>
          <p:cNvPr id="3" name="Rectangle 2">
            <a:extLst>
              <a:ext uri="{FF2B5EF4-FFF2-40B4-BE49-F238E27FC236}">
                <a16:creationId xmlns:a16="http://schemas.microsoft.com/office/drawing/2014/main" id="{AA658DDB-7218-F224-2740-143822B95BAF}"/>
              </a:ext>
            </a:extLst>
          </p:cNvPr>
          <p:cNvSpPr/>
          <p:nvPr/>
        </p:nvSpPr>
        <p:spPr>
          <a:xfrm>
            <a:off x="3798277" y="2180492"/>
            <a:ext cx="5127674" cy="22297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sz="1600" dirty="0">
                <a:latin typeface="Constantia" panose="02030602050306030303" pitchFamily="18" charset="0"/>
              </a:rPr>
              <a:t>JDK: Version 19 or later</a:t>
            </a:r>
            <a:endParaRPr lang="en-IN" sz="1600" dirty="0">
              <a:latin typeface="Constantia" panose="02030602050306030303" pitchFamily="18" charset="0"/>
            </a:endParaRPr>
          </a:p>
          <a:p>
            <a:endParaRPr lang="en-IN" sz="1600" dirty="0">
              <a:latin typeface="Constantia" panose="02030602050306030303" pitchFamily="18" charset="0"/>
            </a:endParaRPr>
          </a:p>
          <a:p>
            <a:r>
              <a:rPr lang="en-IN" sz="1600" dirty="0">
                <a:latin typeface="Constantia" panose="02030602050306030303" pitchFamily="18" charset="0"/>
              </a:rPr>
              <a:t>IDE: either run it in </a:t>
            </a:r>
            <a:r>
              <a:rPr lang="en-IN" sz="1600" dirty="0" err="1">
                <a:latin typeface="Constantia" panose="02030602050306030303" pitchFamily="18" charset="0"/>
              </a:rPr>
              <a:t>cmd</a:t>
            </a:r>
            <a:r>
              <a:rPr lang="en-IN" sz="1600" dirty="0">
                <a:latin typeface="Constantia" panose="02030602050306030303" pitchFamily="18" charset="0"/>
              </a:rPr>
              <a:t> or equivalent or using an IDE like VS code, </a:t>
            </a:r>
            <a:r>
              <a:rPr lang="en-IN" sz="1600" dirty="0" err="1">
                <a:latin typeface="Constantia" panose="02030602050306030303" pitchFamily="18" charset="0"/>
              </a:rPr>
              <a:t>Netbrains</a:t>
            </a:r>
            <a:r>
              <a:rPr lang="en-IN" sz="1600" dirty="0">
                <a:latin typeface="Constantia" panose="02030602050306030303" pitchFamily="18" charset="0"/>
              </a:rPr>
              <a:t>, etc</a:t>
            </a:r>
            <a:endParaRPr lang="en-US" sz="1600" dirty="0">
              <a:latin typeface="Constantia" panose="02030602050306030303" pitchFamily="18" charset="0"/>
            </a:endParaRPr>
          </a:p>
        </p:txBody>
      </p:sp>
    </p:spTree>
    <p:extLst>
      <p:ext uri="{BB962C8B-B14F-4D97-AF65-F5344CB8AC3E}">
        <p14:creationId xmlns:p14="http://schemas.microsoft.com/office/powerpoint/2010/main" val="369251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9611-0B65-490A-97D8-8B6E1F752501}"/>
              </a:ext>
            </a:extLst>
          </p:cNvPr>
          <p:cNvSpPr>
            <a:spLocks noGrp="1"/>
          </p:cNvSpPr>
          <p:nvPr>
            <p:ph type="title"/>
          </p:nvPr>
        </p:nvSpPr>
        <p:spPr/>
        <p:txBody>
          <a:bodyPr>
            <a:normAutofit fontScale="90000"/>
          </a:bodyPr>
          <a:lstStyle/>
          <a:p>
            <a:pPr algn="ctr"/>
            <a:r>
              <a:rPr lang="en-US" sz="5400" b="1" dirty="0"/>
              <a:t>About the project</a:t>
            </a:r>
            <a:endParaRPr lang="en-IN" dirty="0"/>
          </a:p>
        </p:txBody>
      </p:sp>
      <p:sp>
        <p:nvSpPr>
          <p:cNvPr id="3" name="Text Placeholder 2">
            <a:extLst>
              <a:ext uri="{FF2B5EF4-FFF2-40B4-BE49-F238E27FC236}">
                <a16:creationId xmlns:a16="http://schemas.microsoft.com/office/drawing/2014/main" id="{0C096769-84A9-D5A4-D473-4C73A3610754}"/>
              </a:ext>
            </a:extLst>
          </p:cNvPr>
          <p:cNvSpPr>
            <a:spLocks noGrp="1"/>
          </p:cNvSpPr>
          <p:nvPr>
            <p:ph type="body" idx="1"/>
          </p:nvPr>
        </p:nvSpPr>
        <p:spPr/>
        <p:txBody>
          <a:bodyPr>
            <a:normAutofit/>
          </a:bodyPr>
          <a:lstStyle/>
          <a:p>
            <a:pPr marL="120015" indent="0">
              <a:buNone/>
            </a:pPr>
            <a:r>
              <a:rPr lang="en-US" sz="1700" dirty="0"/>
              <a:t>The Java Quiz Game application stands out as an interactive educational platform solely dedicated to Java-related questions. Offering a wide array of challenges within the realm of Java programming, the game ensures a deep dive into the language's intricacies. With features like a competitive scoring system and a user-friendly interface, the application encourages learning through play, making the process of mastering Java both enjoyable and engaging. Strategic gameplay is enhanced with specific lifelines, providing players with advantages such as removing 2 wrong options or having a 80% of getting the right answer by the computer. The educational focus is paramount, covering various aspects of Java programming and offering detailed progress tracking with statistics for continuous improvement. </a:t>
            </a:r>
            <a:endParaRPr lang="en-IN" sz="1700" dirty="0"/>
          </a:p>
          <a:p>
            <a:pPr marL="120015" indent="0">
              <a:buNone/>
            </a:pPr>
            <a:endParaRPr lang="en-IN" sz="2100" dirty="0"/>
          </a:p>
        </p:txBody>
      </p:sp>
    </p:spTree>
    <p:extLst>
      <p:ext uri="{BB962C8B-B14F-4D97-AF65-F5344CB8AC3E}">
        <p14:creationId xmlns:p14="http://schemas.microsoft.com/office/powerpoint/2010/main" val="138171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0C3D-EA5B-21D0-68AE-56E0F0734A44}"/>
              </a:ext>
            </a:extLst>
          </p:cNvPr>
          <p:cNvSpPr>
            <a:spLocks noGrp="1"/>
          </p:cNvSpPr>
          <p:nvPr>
            <p:ph type="title"/>
          </p:nvPr>
        </p:nvSpPr>
        <p:spPr>
          <a:xfrm>
            <a:off x="0" y="528066"/>
            <a:ext cx="9144000" cy="1314802"/>
          </a:xfrm>
        </p:spPr>
        <p:txBody>
          <a:bodyPr>
            <a:normAutofit/>
          </a:bodyPr>
          <a:lstStyle/>
          <a:p>
            <a:pPr algn="ctr"/>
            <a:r>
              <a:rPr lang="en-US" sz="3600" dirty="0"/>
              <a:t>Screenshots and basic explanation of the project</a:t>
            </a:r>
            <a:endParaRPr lang="en-IN" sz="3600" dirty="0"/>
          </a:p>
        </p:txBody>
      </p:sp>
      <p:sp>
        <p:nvSpPr>
          <p:cNvPr id="3" name="Text Placeholder 2">
            <a:extLst>
              <a:ext uri="{FF2B5EF4-FFF2-40B4-BE49-F238E27FC236}">
                <a16:creationId xmlns:a16="http://schemas.microsoft.com/office/drawing/2014/main" id="{AE7DAA64-91BE-F920-B12C-13A86A64EE47}"/>
              </a:ext>
            </a:extLst>
          </p:cNvPr>
          <p:cNvSpPr>
            <a:spLocks noGrp="1"/>
          </p:cNvSpPr>
          <p:nvPr>
            <p:ph type="body" idx="1"/>
          </p:nvPr>
        </p:nvSpPr>
        <p:spPr>
          <a:xfrm>
            <a:off x="0" y="1842868"/>
            <a:ext cx="9144000" cy="2630658"/>
          </a:xfrm>
        </p:spPr>
        <p:txBody>
          <a:bodyPr/>
          <a:lstStyle/>
          <a:p>
            <a:pPr marL="120015" indent="0">
              <a:buNone/>
            </a:pPr>
            <a:endParaRPr lang="en-US" dirty="0"/>
          </a:p>
          <a:p>
            <a:pPr marL="120015" indent="0">
              <a:buNone/>
            </a:pPr>
            <a:endParaRPr lang="en-IN" dirty="0"/>
          </a:p>
          <a:p>
            <a:pPr marL="120015" indent="0">
              <a:buNone/>
            </a:pPr>
            <a:endParaRPr lang="en-IN" dirty="0"/>
          </a:p>
          <a:p>
            <a:pPr marL="120015" indent="0">
              <a:buNone/>
            </a:pPr>
            <a:endParaRPr lang="en-IN" dirty="0"/>
          </a:p>
          <a:p>
            <a:pPr marL="120015" indent="0">
              <a:buNone/>
            </a:pPr>
            <a:endParaRPr lang="en-IN" sz="1600" dirty="0"/>
          </a:p>
        </p:txBody>
      </p:sp>
      <p:pic>
        <p:nvPicPr>
          <p:cNvPr id="4" name="Picture 3">
            <a:extLst>
              <a:ext uri="{FF2B5EF4-FFF2-40B4-BE49-F238E27FC236}">
                <a16:creationId xmlns:a16="http://schemas.microsoft.com/office/drawing/2014/main" id="{5B73C543-02EC-6B45-20E2-4028A30A8902}"/>
              </a:ext>
            </a:extLst>
          </p:cNvPr>
          <p:cNvPicPr>
            <a:picLocks noChangeAspect="1"/>
          </p:cNvPicPr>
          <p:nvPr/>
        </p:nvPicPr>
        <p:blipFill>
          <a:blip r:embed="rId2"/>
          <a:stretch>
            <a:fillRect/>
          </a:stretch>
        </p:blipFill>
        <p:spPr>
          <a:xfrm>
            <a:off x="0" y="1842868"/>
            <a:ext cx="3812345" cy="1561514"/>
          </a:xfrm>
          <a:prstGeom prst="rect">
            <a:avLst/>
          </a:prstGeom>
        </p:spPr>
      </p:pic>
      <p:pic>
        <p:nvPicPr>
          <p:cNvPr id="5" name="Picture 4">
            <a:extLst>
              <a:ext uri="{FF2B5EF4-FFF2-40B4-BE49-F238E27FC236}">
                <a16:creationId xmlns:a16="http://schemas.microsoft.com/office/drawing/2014/main" id="{709FC66F-7E55-7900-2596-F1DB3AAF6577}"/>
              </a:ext>
            </a:extLst>
          </p:cNvPr>
          <p:cNvPicPr>
            <a:picLocks noChangeAspect="1"/>
          </p:cNvPicPr>
          <p:nvPr/>
        </p:nvPicPr>
        <p:blipFill>
          <a:blip r:embed="rId3"/>
          <a:stretch>
            <a:fillRect/>
          </a:stretch>
        </p:blipFill>
        <p:spPr>
          <a:xfrm>
            <a:off x="5148207" y="1842869"/>
            <a:ext cx="3995794" cy="1561514"/>
          </a:xfrm>
          <a:prstGeom prst="rect">
            <a:avLst/>
          </a:prstGeom>
        </p:spPr>
      </p:pic>
      <p:sp>
        <p:nvSpPr>
          <p:cNvPr id="6" name="TextBox 5">
            <a:extLst>
              <a:ext uri="{FF2B5EF4-FFF2-40B4-BE49-F238E27FC236}">
                <a16:creationId xmlns:a16="http://schemas.microsoft.com/office/drawing/2014/main" id="{8B52AEA9-DF0D-D65B-BE6C-296E14EADABF}"/>
              </a:ext>
            </a:extLst>
          </p:cNvPr>
          <p:cNvSpPr txBox="1"/>
          <p:nvPr/>
        </p:nvSpPr>
        <p:spPr>
          <a:xfrm>
            <a:off x="0" y="3770142"/>
            <a:ext cx="9144000" cy="738664"/>
          </a:xfrm>
          <a:prstGeom prst="rect">
            <a:avLst/>
          </a:prstGeom>
          <a:noFill/>
        </p:spPr>
        <p:txBody>
          <a:bodyPr wrap="square" rtlCol="0">
            <a:spAutoFit/>
          </a:bodyPr>
          <a:lstStyle/>
          <a:p>
            <a:pPr algn="ctr"/>
            <a:r>
              <a:rPr lang="en-US" dirty="0">
                <a:solidFill>
                  <a:schemeClr val="accent4">
                    <a:lumMod val="75000"/>
                  </a:schemeClr>
                </a:solidFill>
                <a:latin typeface="Constantia" panose="02030602050306030303" pitchFamily="18" charset="0"/>
              </a:rPr>
              <a:t>Startup Screen to give the user the option to choose how many questions they would like while </a:t>
            </a:r>
          </a:p>
          <a:p>
            <a:pPr algn="ctr"/>
            <a:r>
              <a:rPr lang="en-US" dirty="0">
                <a:solidFill>
                  <a:schemeClr val="accent4">
                    <a:lumMod val="75000"/>
                  </a:schemeClr>
                </a:solidFill>
                <a:latin typeface="Constantia" panose="02030602050306030303" pitchFamily="18" charset="0"/>
              </a:rPr>
              <a:t>also giving the instructions options they can see the full functionality of the app</a:t>
            </a:r>
          </a:p>
          <a:p>
            <a:endParaRPr lang="en-IN" dirty="0"/>
          </a:p>
        </p:txBody>
      </p:sp>
    </p:spTree>
    <p:extLst>
      <p:ext uri="{BB962C8B-B14F-4D97-AF65-F5344CB8AC3E}">
        <p14:creationId xmlns:p14="http://schemas.microsoft.com/office/powerpoint/2010/main" val="201461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CD956A-56E4-416B-BFD2-90062F5D9F46}"/>
              </a:ext>
            </a:extLst>
          </p:cNvPr>
          <p:cNvPicPr>
            <a:picLocks noChangeAspect="1"/>
          </p:cNvPicPr>
          <p:nvPr/>
        </p:nvPicPr>
        <p:blipFill>
          <a:blip r:embed="rId2"/>
          <a:stretch>
            <a:fillRect/>
          </a:stretch>
        </p:blipFill>
        <p:spPr>
          <a:xfrm>
            <a:off x="1387799" y="633234"/>
            <a:ext cx="6368402" cy="3085326"/>
          </a:xfrm>
          <a:prstGeom prst="rect">
            <a:avLst/>
          </a:prstGeom>
        </p:spPr>
      </p:pic>
      <p:sp>
        <p:nvSpPr>
          <p:cNvPr id="4" name="TextBox 3">
            <a:extLst>
              <a:ext uri="{FF2B5EF4-FFF2-40B4-BE49-F238E27FC236}">
                <a16:creationId xmlns:a16="http://schemas.microsoft.com/office/drawing/2014/main" id="{BC2357EA-D5D7-3305-870A-0D98CB33D058}"/>
              </a:ext>
            </a:extLst>
          </p:cNvPr>
          <p:cNvSpPr txBox="1"/>
          <p:nvPr/>
        </p:nvSpPr>
        <p:spPr>
          <a:xfrm>
            <a:off x="1" y="3802966"/>
            <a:ext cx="9144000" cy="523220"/>
          </a:xfrm>
          <a:prstGeom prst="rect">
            <a:avLst/>
          </a:prstGeom>
          <a:noFill/>
        </p:spPr>
        <p:txBody>
          <a:bodyPr wrap="square" rtlCol="0">
            <a:spAutoFit/>
          </a:bodyPr>
          <a:lstStyle/>
          <a:p>
            <a:pPr algn="ctr"/>
            <a:r>
              <a:rPr lang="en-US" dirty="0">
                <a:solidFill>
                  <a:schemeClr val="accent4">
                    <a:lumMod val="75000"/>
                  </a:schemeClr>
                </a:solidFill>
                <a:latin typeface="Constantia" panose="02030602050306030303" pitchFamily="18" charset="0"/>
              </a:rPr>
              <a:t>Instructions panel for the user to understand the functionality and a close button to return back to the quiz startup screen</a:t>
            </a:r>
          </a:p>
        </p:txBody>
      </p:sp>
    </p:spTree>
    <p:extLst>
      <p:ext uri="{BB962C8B-B14F-4D97-AF65-F5344CB8AC3E}">
        <p14:creationId xmlns:p14="http://schemas.microsoft.com/office/powerpoint/2010/main" val="265041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D17E1A-23B1-FA28-959C-4BB0ABF76F07}"/>
              </a:ext>
            </a:extLst>
          </p:cNvPr>
          <p:cNvPicPr>
            <a:picLocks noChangeAspect="1"/>
          </p:cNvPicPr>
          <p:nvPr/>
        </p:nvPicPr>
        <p:blipFill>
          <a:blip r:embed="rId2"/>
          <a:stretch>
            <a:fillRect/>
          </a:stretch>
        </p:blipFill>
        <p:spPr>
          <a:xfrm>
            <a:off x="110061" y="841540"/>
            <a:ext cx="4483040" cy="1212292"/>
          </a:xfrm>
          <a:prstGeom prst="rect">
            <a:avLst/>
          </a:prstGeom>
        </p:spPr>
      </p:pic>
      <p:sp>
        <p:nvSpPr>
          <p:cNvPr id="3" name="TextBox 2">
            <a:extLst>
              <a:ext uri="{FF2B5EF4-FFF2-40B4-BE49-F238E27FC236}">
                <a16:creationId xmlns:a16="http://schemas.microsoft.com/office/drawing/2014/main" id="{68349E1F-398E-DFDB-FA4F-FDC9A358373F}"/>
              </a:ext>
            </a:extLst>
          </p:cNvPr>
          <p:cNvSpPr txBox="1"/>
          <p:nvPr/>
        </p:nvSpPr>
        <p:spPr>
          <a:xfrm>
            <a:off x="4660961" y="1026528"/>
            <a:ext cx="4483039" cy="738664"/>
          </a:xfrm>
          <a:prstGeom prst="rect">
            <a:avLst/>
          </a:prstGeom>
          <a:noFill/>
        </p:spPr>
        <p:txBody>
          <a:bodyPr wrap="square" rtlCol="0">
            <a:spAutoFit/>
          </a:bodyPr>
          <a:lstStyle/>
          <a:p>
            <a:pPr algn="ctr"/>
            <a:r>
              <a:rPr lang="en-IN" dirty="0">
                <a:solidFill>
                  <a:schemeClr val="accent4">
                    <a:lumMod val="75000"/>
                  </a:schemeClr>
                </a:solidFill>
                <a:latin typeface="Constantia" panose="02030602050306030303" pitchFamily="18" charset="0"/>
              </a:rPr>
              <a:t>The 1</a:t>
            </a:r>
            <a:r>
              <a:rPr lang="en-IN" baseline="30000" dirty="0">
                <a:solidFill>
                  <a:schemeClr val="accent4">
                    <a:lumMod val="75000"/>
                  </a:schemeClr>
                </a:solidFill>
                <a:latin typeface="Constantia" panose="02030602050306030303" pitchFamily="18" charset="0"/>
              </a:rPr>
              <a:t>st</a:t>
            </a:r>
            <a:r>
              <a:rPr lang="en-IN" dirty="0">
                <a:solidFill>
                  <a:schemeClr val="accent4">
                    <a:lumMod val="75000"/>
                  </a:schemeClr>
                </a:solidFill>
                <a:latin typeface="Constantia" panose="02030602050306030303" pitchFamily="18" charset="0"/>
              </a:rPr>
              <a:t> question along with the game options after the user starts the quiz</a:t>
            </a:r>
          </a:p>
          <a:p>
            <a:endParaRPr lang="en-IN" dirty="0"/>
          </a:p>
        </p:txBody>
      </p:sp>
      <p:pic>
        <p:nvPicPr>
          <p:cNvPr id="4" name="Picture 3">
            <a:extLst>
              <a:ext uri="{FF2B5EF4-FFF2-40B4-BE49-F238E27FC236}">
                <a16:creationId xmlns:a16="http://schemas.microsoft.com/office/drawing/2014/main" id="{E9CFCDF7-AEEE-B373-5730-BC75C6480B87}"/>
              </a:ext>
            </a:extLst>
          </p:cNvPr>
          <p:cNvPicPr>
            <a:picLocks noChangeAspect="1"/>
          </p:cNvPicPr>
          <p:nvPr/>
        </p:nvPicPr>
        <p:blipFill>
          <a:blip r:embed="rId3"/>
          <a:stretch>
            <a:fillRect/>
          </a:stretch>
        </p:blipFill>
        <p:spPr>
          <a:xfrm>
            <a:off x="270933" y="2419786"/>
            <a:ext cx="3950840" cy="1427728"/>
          </a:xfrm>
          <a:prstGeom prst="rect">
            <a:avLst/>
          </a:prstGeom>
        </p:spPr>
      </p:pic>
      <p:pic>
        <p:nvPicPr>
          <p:cNvPr id="5" name="Picture 4">
            <a:extLst>
              <a:ext uri="{FF2B5EF4-FFF2-40B4-BE49-F238E27FC236}">
                <a16:creationId xmlns:a16="http://schemas.microsoft.com/office/drawing/2014/main" id="{3AA57968-B727-CB03-DDA6-9E784129A2C4}"/>
              </a:ext>
            </a:extLst>
          </p:cNvPr>
          <p:cNvPicPr>
            <a:picLocks noChangeAspect="1"/>
          </p:cNvPicPr>
          <p:nvPr/>
        </p:nvPicPr>
        <p:blipFill>
          <a:blip r:embed="rId4"/>
          <a:stretch>
            <a:fillRect/>
          </a:stretch>
        </p:blipFill>
        <p:spPr>
          <a:xfrm>
            <a:off x="4934937" y="2419786"/>
            <a:ext cx="4033069" cy="1380054"/>
          </a:xfrm>
          <a:prstGeom prst="rect">
            <a:avLst/>
          </a:prstGeom>
        </p:spPr>
      </p:pic>
      <p:sp>
        <p:nvSpPr>
          <p:cNvPr id="6" name="TextBox 5">
            <a:extLst>
              <a:ext uri="{FF2B5EF4-FFF2-40B4-BE49-F238E27FC236}">
                <a16:creationId xmlns:a16="http://schemas.microsoft.com/office/drawing/2014/main" id="{7DCCDBE7-D7DC-1FC1-40BF-173D26CA10CE}"/>
              </a:ext>
            </a:extLst>
          </p:cNvPr>
          <p:cNvSpPr txBox="1"/>
          <p:nvPr/>
        </p:nvSpPr>
        <p:spPr>
          <a:xfrm>
            <a:off x="464234" y="3847514"/>
            <a:ext cx="8257735" cy="738664"/>
          </a:xfrm>
          <a:prstGeom prst="rect">
            <a:avLst/>
          </a:prstGeom>
          <a:noFill/>
        </p:spPr>
        <p:txBody>
          <a:bodyPr wrap="square" rtlCol="0">
            <a:spAutoFit/>
          </a:bodyPr>
          <a:lstStyle/>
          <a:p>
            <a:pPr algn="ctr"/>
            <a:r>
              <a:rPr lang="en-IN" dirty="0">
                <a:solidFill>
                  <a:schemeClr val="accent4">
                    <a:lumMod val="75000"/>
                  </a:schemeClr>
                </a:solidFill>
                <a:latin typeface="Constantia" panose="02030602050306030303" pitchFamily="18" charset="0"/>
              </a:rPr>
              <a:t>As the timer is heading towards 0 the timer flashes red so warn the user after which a time’s up pop up </a:t>
            </a:r>
          </a:p>
          <a:p>
            <a:pPr algn="ctr"/>
            <a:r>
              <a:rPr lang="en-IN" dirty="0">
                <a:solidFill>
                  <a:schemeClr val="accent4">
                    <a:lumMod val="75000"/>
                  </a:schemeClr>
                </a:solidFill>
                <a:latin typeface="Constantia" panose="02030602050306030303" pitchFamily="18" charset="0"/>
              </a:rPr>
              <a:t>comes up and disables the radio buttons so the user cannot change or add their answer</a:t>
            </a:r>
          </a:p>
          <a:p>
            <a:endParaRPr lang="en-IN" dirty="0">
              <a:latin typeface="Constantia" panose="02030602050306030303" pitchFamily="18" charset="0"/>
            </a:endParaRPr>
          </a:p>
        </p:txBody>
      </p:sp>
    </p:spTree>
    <p:extLst>
      <p:ext uri="{BB962C8B-B14F-4D97-AF65-F5344CB8AC3E}">
        <p14:creationId xmlns:p14="http://schemas.microsoft.com/office/powerpoint/2010/main" val="87787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2E635-9CF1-980B-D82A-1DCFB5115782}"/>
              </a:ext>
            </a:extLst>
          </p:cNvPr>
          <p:cNvPicPr>
            <a:picLocks noChangeAspect="1"/>
          </p:cNvPicPr>
          <p:nvPr/>
        </p:nvPicPr>
        <p:blipFill>
          <a:blip r:embed="rId2"/>
          <a:stretch>
            <a:fillRect/>
          </a:stretch>
        </p:blipFill>
        <p:spPr>
          <a:xfrm>
            <a:off x="33866" y="897554"/>
            <a:ext cx="5987627" cy="2149758"/>
          </a:xfrm>
          <a:prstGeom prst="rect">
            <a:avLst/>
          </a:prstGeom>
        </p:spPr>
      </p:pic>
      <p:pic>
        <p:nvPicPr>
          <p:cNvPr id="3" name="Picture 2">
            <a:extLst>
              <a:ext uri="{FF2B5EF4-FFF2-40B4-BE49-F238E27FC236}">
                <a16:creationId xmlns:a16="http://schemas.microsoft.com/office/drawing/2014/main" id="{FCF2B13C-5A24-E645-D75B-FD891EED808F}"/>
              </a:ext>
            </a:extLst>
          </p:cNvPr>
          <p:cNvPicPr>
            <a:picLocks noChangeAspect="1"/>
          </p:cNvPicPr>
          <p:nvPr/>
        </p:nvPicPr>
        <p:blipFill>
          <a:blip r:embed="rId3"/>
          <a:stretch>
            <a:fillRect/>
          </a:stretch>
        </p:blipFill>
        <p:spPr>
          <a:xfrm>
            <a:off x="6079990" y="897554"/>
            <a:ext cx="3001130" cy="2042073"/>
          </a:xfrm>
          <a:prstGeom prst="rect">
            <a:avLst/>
          </a:prstGeom>
        </p:spPr>
      </p:pic>
      <p:sp>
        <p:nvSpPr>
          <p:cNvPr id="4" name="TextBox 3">
            <a:extLst>
              <a:ext uri="{FF2B5EF4-FFF2-40B4-BE49-F238E27FC236}">
                <a16:creationId xmlns:a16="http://schemas.microsoft.com/office/drawing/2014/main" id="{37CC2F45-294C-55FE-BBDD-F7ACF3B3603A}"/>
              </a:ext>
            </a:extLst>
          </p:cNvPr>
          <p:cNvSpPr txBox="1"/>
          <p:nvPr/>
        </p:nvSpPr>
        <p:spPr>
          <a:xfrm>
            <a:off x="0" y="3092114"/>
            <a:ext cx="9144000" cy="1631216"/>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popup menu the user gets after clicking the pause button which also hides the questions and options to reduce cheating and also pause the timer </a:t>
            </a:r>
          </a:p>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resume option resumes the quiz from the point it was paused</a:t>
            </a:r>
          </a:p>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new game option takes the user back to the quiz startup screen and resets everything</a:t>
            </a:r>
          </a:p>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Credits button brings a separate popup to show the names of the team members</a:t>
            </a:r>
          </a:p>
          <a:p>
            <a:pPr marL="285750" indent="-285750" algn="just">
              <a:buFont typeface="Arial" panose="020B0604020202020204" pitchFamily="34" charset="0"/>
              <a:buChar char="•"/>
            </a:pPr>
            <a:r>
              <a:rPr lang="en-US" dirty="0">
                <a:solidFill>
                  <a:schemeClr val="accent4">
                    <a:lumMod val="75000"/>
                  </a:schemeClr>
                </a:solidFill>
                <a:latin typeface="Constantia" panose="02030602050306030303" pitchFamily="18" charset="0"/>
              </a:rPr>
              <a:t>The exit button quits the whole quiz</a:t>
            </a:r>
            <a:endParaRPr lang="en-IN" dirty="0">
              <a:solidFill>
                <a:schemeClr val="accent4">
                  <a:lumMod val="75000"/>
                </a:schemeClr>
              </a:solidFill>
              <a:latin typeface="Constantia" panose="02030602050306030303" pitchFamily="18" charset="0"/>
            </a:endParaRPr>
          </a:p>
          <a:p>
            <a:pPr algn="just"/>
            <a:endParaRPr lang="en-IN" sz="1600" dirty="0"/>
          </a:p>
        </p:txBody>
      </p:sp>
    </p:spTree>
    <p:extLst>
      <p:ext uri="{BB962C8B-B14F-4D97-AF65-F5344CB8AC3E}">
        <p14:creationId xmlns:p14="http://schemas.microsoft.com/office/powerpoint/2010/main" val="3277472956"/>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898</Words>
  <Application>Microsoft Office PowerPoint</Application>
  <PresentationFormat>On-screen Show (16:9)</PresentationFormat>
  <Paragraphs>77</Paragraphs>
  <Slides>14</Slides>
  <Notes>3</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14</vt:i4>
      </vt:variant>
    </vt:vector>
  </HeadingPairs>
  <TitlesOfParts>
    <vt:vector size="24" baseType="lpstr">
      <vt:lpstr>Arial</vt:lpstr>
      <vt:lpstr>Calibri</vt:lpstr>
      <vt:lpstr>Agency FB</vt:lpstr>
      <vt:lpstr>Times New Roman</vt:lpstr>
      <vt:lpstr>Noto Sans Symbols</vt:lpstr>
      <vt:lpstr>Constantia</vt:lpstr>
      <vt:lpstr>Prsnt1</vt:lpstr>
      <vt:lpstr>2_Custom Design</vt:lpstr>
      <vt:lpstr>Custom Design</vt:lpstr>
      <vt:lpstr>1_Custom Design</vt:lpstr>
      <vt:lpstr>EXCELSSIOR EDUCATION SOCIETY’S  K. C. COLLEGE OF ENGINEERING AND MANAGEMENT STUDIES AND RESEARCH (Affiliated to the University of Mumbai) Mith Bunder Road, Near Hume Pipe, Kopari, Thane(E)-400603</vt:lpstr>
      <vt:lpstr>Index</vt:lpstr>
      <vt:lpstr> Group members </vt:lpstr>
      <vt:lpstr>PowerPoint Presentation</vt:lpstr>
      <vt:lpstr>About the project</vt:lpstr>
      <vt:lpstr>Screenshots and basic explanation of the project</vt:lpstr>
      <vt:lpstr>PowerPoint Presentation</vt:lpstr>
      <vt:lpstr>PowerPoint Presentation</vt:lpstr>
      <vt:lpstr>PowerPoint Presentation</vt:lpstr>
      <vt:lpstr>PowerPoint Presentation</vt:lpstr>
      <vt:lpstr>PowerPoint Presentation</vt:lpstr>
      <vt:lpstr>Future scope of the project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3</cp:revision>
  <dcterms:modified xsi:type="dcterms:W3CDTF">2023-10-31T12:43:55Z</dcterms:modified>
</cp:coreProperties>
</file>