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7FD837-FDDB-4858-93C4-EF607C8E9E2B}">
  <a:tblStyle styleId="{B97FD837-FDDB-4858-93C4-EF607C8E9E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d28e2dc0d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d28e2dc0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d28e2dc0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d28e2dc0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d28e2dc0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d28e2dc0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d28e2dc0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d28e2dc0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d28e2dc0d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d28e2dc0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d28e2dc0d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d28e2dc0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d28e2dc0d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d28e2dc0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1014d47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1014d47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1014d4746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1014d47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1014d47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1014d47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d2becab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d2becab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d2becab97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d2becab9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d28e2dc0d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d28e2dc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d28e2dc0d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d28e2dc0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d28e2dc0d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d28e2dc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d28e2dc0d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d28e2dc0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d28e2dc0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d28e2dc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doi.org/10.1080/10691898.2008.1188957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pakwheel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 Price Prediction</a:t>
            </a:r>
            <a:endParaRPr/>
          </a:p>
        </p:txBody>
      </p:sp>
      <p:sp>
        <p:nvSpPr>
          <p:cNvPr id="86" name="Google Shape;86;p13"/>
          <p:cNvSpPr txBox="1"/>
          <p:nvPr>
            <p:ph idx="1" type="subTitle"/>
          </p:nvPr>
        </p:nvSpPr>
        <p:spPr>
          <a:xfrm>
            <a:off x="684593" y="2614025"/>
            <a:ext cx="3483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Armaan C Rao, 185001023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30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r>
              <a:rPr lang="en"/>
              <a:t>Statistics</a:t>
            </a:r>
            <a:endParaRPr/>
          </a:p>
        </p:txBody>
      </p:sp>
      <p:pic>
        <p:nvPicPr>
          <p:cNvPr id="147" name="Google Shape;147;p22"/>
          <p:cNvPicPr preferRelativeResize="0"/>
          <p:nvPr/>
        </p:nvPicPr>
        <p:blipFill>
          <a:blip r:embed="rId3">
            <a:alphaModFix/>
          </a:blip>
          <a:stretch>
            <a:fillRect/>
          </a:stretch>
        </p:blipFill>
        <p:spPr>
          <a:xfrm>
            <a:off x="432025" y="809675"/>
            <a:ext cx="3019425" cy="2466975"/>
          </a:xfrm>
          <a:prstGeom prst="rect">
            <a:avLst/>
          </a:prstGeom>
          <a:noFill/>
          <a:ln>
            <a:noFill/>
          </a:ln>
        </p:spPr>
      </p:pic>
      <p:pic>
        <p:nvPicPr>
          <p:cNvPr id="148" name="Google Shape;148;p22"/>
          <p:cNvPicPr preferRelativeResize="0"/>
          <p:nvPr/>
        </p:nvPicPr>
        <p:blipFill>
          <a:blip r:embed="rId4">
            <a:alphaModFix/>
          </a:blip>
          <a:stretch>
            <a:fillRect/>
          </a:stretch>
        </p:blipFill>
        <p:spPr>
          <a:xfrm>
            <a:off x="4657850" y="809675"/>
            <a:ext cx="3851375" cy="3148400"/>
          </a:xfrm>
          <a:prstGeom prst="rect">
            <a:avLst/>
          </a:prstGeom>
          <a:noFill/>
          <a:ln>
            <a:noFill/>
          </a:ln>
        </p:spPr>
      </p:pic>
      <p:sp>
        <p:nvSpPr>
          <p:cNvPr id="149" name="Google Shape;149;p22"/>
          <p:cNvSpPr txBox="1"/>
          <p:nvPr>
            <p:ph type="title"/>
          </p:nvPr>
        </p:nvSpPr>
        <p:spPr>
          <a:xfrm>
            <a:off x="4760850" y="130400"/>
            <a:ext cx="3804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Pearson’s Correlation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23"/>
          <p:cNvGrpSpPr/>
          <p:nvPr/>
        </p:nvGrpSpPr>
        <p:grpSpPr>
          <a:xfrm>
            <a:off x="4939500" y="1219611"/>
            <a:ext cx="3837000" cy="2704200"/>
            <a:chOff x="4939500" y="1219611"/>
            <a:chExt cx="3837000" cy="2704200"/>
          </a:xfrm>
        </p:grpSpPr>
        <p:cxnSp>
          <p:nvCxnSpPr>
            <p:cNvPr id="155" name="Google Shape;155;p2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6" name="Google Shape;156;p2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7" name="Google Shape;157;p2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8" name="Google Shape;158;p2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9" name="Google Shape;159;p2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0" name="Google Shape;160;p2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1" name="Google Shape;161;p2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2" name="Google Shape;162;p2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3" name="Google Shape;163;p2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4" name="Google Shape;164;p2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65" name="Google Shape;165;p23"/>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Visualisation</a:t>
            </a:r>
            <a:endParaRPr/>
          </a:p>
        </p:txBody>
      </p:sp>
      <p:grpSp>
        <p:nvGrpSpPr>
          <p:cNvPr id="167" name="Google Shape;167;p23"/>
          <p:cNvGrpSpPr/>
          <p:nvPr/>
        </p:nvGrpSpPr>
        <p:grpSpPr>
          <a:xfrm>
            <a:off x="4939534" y="2017046"/>
            <a:ext cx="3825543" cy="1573620"/>
            <a:chOff x="1000000" y="2393988"/>
            <a:chExt cx="4144235" cy="1704713"/>
          </a:xfrm>
        </p:grpSpPr>
        <p:sp>
          <p:nvSpPr>
            <p:cNvPr id="168" name="Google Shape;168;p2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69" name="Google Shape;169;p2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3"/>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23"/>
          <p:cNvGrpSpPr/>
          <p:nvPr/>
        </p:nvGrpSpPr>
        <p:grpSpPr>
          <a:xfrm>
            <a:off x="4939557" y="1778136"/>
            <a:ext cx="3836911" cy="1503799"/>
            <a:chOff x="1000025" y="2059300"/>
            <a:chExt cx="4156550" cy="1629075"/>
          </a:xfrm>
        </p:grpSpPr>
        <p:sp>
          <p:nvSpPr>
            <p:cNvPr id="179" name="Google Shape;179;p2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80" name="Google Shape;180;p2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23"/>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b</a:t>
            </a:r>
            <a:r>
              <a:rPr lang="en" sz="1300">
                <a:solidFill>
                  <a:schemeClr val="dk1"/>
                </a:solidFill>
              </a:rPr>
              <a:t>est price</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4"/>
          <p:cNvPicPr preferRelativeResize="0"/>
          <p:nvPr/>
        </p:nvPicPr>
        <p:blipFill>
          <a:blip r:embed="rId3">
            <a:alphaModFix/>
          </a:blip>
          <a:stretch>
            <a:fillRect/>
          </a:stretch>
        </p:blipFill>
        <p:spPr>
          <a:xfrm>
            <a:off x="679625" y="745525"/>
            <a:ext cx="2970124" cy="2066675"/>
          </a:xfrm>
          <a:prstGeom prst="rect">
            <a:avLst/>
          </a:prstGeom>
          <a:noFill/>
          <a:ln>
            <a:noFill/>
          </a:ln>
        </p:spPr>
      </p:pic>
      <p:sp>
        <p:nvSpPr>
          <p:cNvPr id="194" name="Google Shape;19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Dataset is evenly distributed.</a:t>
            </a:r>
            <a:endParaRPr sz="2400"/>
          </a:p>
        </p:txBody>
      </p:sp>
      <p:pic>
        <p:nvPicPr>
          <p:cNvPr id="195" name="Google Shape;195;p24"/>
          <p:cNvPicPr preferRelativeResize="0"/>
          <p:nvPr/>
        </p:nvPicPr>
        <p:blipFill rotWithShape="1">
          <a:blip r:embed="rId4">
            <a:alphaModFix/>
          </a:blip>
          <a:srcRect b="0" l="3296" r="1709" t="0"/>
          <a:stretch/>
        </p:blipFill>
        <p:spPr>
          <a:xfrm>
            <a:off x="5580125" y="745525"/>
            <a:ext cx="2852575" cy="1988150"/>
          </a:xfrm>
          <a:prstGeom prst="rect">
            <a:avLst/>
          </a:prstGeom>
          <a:noFill/>
          <a:ln>
            <a:noFill/>
          </a:ln>
        </p:spPr>
      </p:pic>
      <p:pic>
        <p:nvPicPr>
          <p:cNvPr id="196" name="Google Shape;196;p24"/>
          <p:cNvPicPr preferRelativeResize="0"/>
          <p:nvPr/>
        </p:nvPicPr>
        <p:blipFill>
          <a:blip r:embed="rId5">
            <a:alphaModFix/>
          </a:blip>
          <a:stretch>
            <a:fillRect/>
          </a:stretch>
        </p:blipFill>
        <p:spPr>
          <a:xfrm>
            <a:off x="745850" y="2878650"/>
            <a:ext cx="2903901" cy="1988150"/>
          </a:xfrm>
          <a:prstGeom prst="rect">
            <a:avLst/>
          </a:prstGeom>
          <a:noFill/>
          <a:ln>
            <a:noFill/>
          </a:ln>
        </p:spPr>
      </p:pic>
      <p:pic>
        <p:nvPicPr>
          <p:cNvPr id="197" name="Google Shape;197;p24"/>
          <p:cNvPicPr preferRelativeResize="0"/>
          <p:nvPr/>
        </p:nvPicPr>
        <p:blipFill>
          <a:blip r:embed="rId6">
            <a:alphaModFix/>
          </a:blip>
          <a:stretch>
            <a:fillRect/>
          </a:stretch>
        </p:blipFill>
        <p:spPr>
          <a:xfrm>
            <a:off x="5586450" y="2838261"/>
            <a:ext cx="2852575" cy="19075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76225" y="83400"/>
            <a:ext cx="44565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Correlation between price_range and RAM </a:t>
            </a:r>
            <a:endParaRPr sz="1800"/>
          </a:p>
        </p:txBody>
      </p:sp>
      <p:sp>
        <p:nvSpPr>
          <p:cNvPr id="203" name="Google Shape;203;p25"/>
          <p:cNvSpPr txBox="1"/>
          <p:nvPr>
            <p:ph idx="1" type="subTitle"/>
          </p:nvPr>
        </p:nvSpPr>
        <p:spPr>
          <a:xfrm>
            <a:off x="4339700" y="4608600"/>
            <a:ext cx="47160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*RAM has highest Pearson’s </a:t>
            </a:r>
            <a:r>
              <a:rPr lang="en" sz="1100">
                <a:solidFill>
                  <a:srgbClr val="FFFFFF"/>
                </a:solidFill>
              </a:rPr>
              <a:t>correlation</a:t>
            </a:r>
            <a:r>
              <a:rPr lang="en" sz="1100">
                <a:solidFill>
                  <a:srgbClr val="FFFFFF"/>
                </a:solidFill>
              </a:rPr>
              <a:t> with price_range (slide 10)</a:t>
            </a:r>
            <a:endParaRPr sz="1100">
              <a:solidFill>
                <a:srgbClr val="FFFFFF"/>
              </a:solidFill>
            </a:endParaRPr>
          </a:p>
        </p:txBody>
      </p:sp>
      <p:pic>
        <p:nvPicPr>
          <p:cNvPr id="204" name="Google Shape;204;p25"/>
          <p:cNvPicPr preferRelativeResize="0"/>
          <p:nvPr/>
        </p:nvPicPr>
        <p:blipFill>
          <a:blip r:embed="rId3">
            <a:alphaModFix/>
          </a:blip>
          <a:stretch>
            <a:fillRect/>
          </a:stretch>
        </p:blipFill>
        <p:spPr>
          <a:xfrm>
            <a:off x="185175" y="784850"/>
            <a:ext cx="2117991" cy="1892000"/>
          </a:xfrm>
          <a:prstGeom prst="rect">
            <a:avLst/>
          </a:prstGeom>
          <a:noFill/>
          <a:ln>
            <a:noFill/>
          </a:ln>
        </p:spPr>
      </p:pic>
      <p:pic>
        <p:nvPicPr>
          <p:cNvPr id="205" name="Google Shape;205;p25"/>
          <p:cNvPicPr preferRelativeResize="0"/>
          <p:nvPr/>
        </p:nvPicPr>
        <p:blipFill>
          <a:blip r:embed="rId4">
            <a:alphaModFix/>
          </a:blip>
          <a:stretch>
            <a:fillRect/>
          </a:stretch>
        </p:blipFill>
        <p:spPr>
          <a:xfrm>
            <a:off x="2465300" y="764393"/>
            <a:ext cx="1874400" cy="1892008"/>
          </a:xfrm>
          <a:prstGeom prst="rect">
            <a:avLst/>
          </a:prstGeom>
          <a:noFill/>
          <a:ln>
            <a:noFill/>
          </a:ln>
        </p:spPr>
      </p:pic>
      <p:pic>
        <p:nvPicPr>
          <p:cNvPr id="206" name="Google Shape;206;p25"/>
          <p:cNvPicPr preferRelativeResize="0"/>
          <p:nvPr/>
        </p:nvPicPr>
        <p:blipFill>
          <a:blip r:embed="rId5">
            <a:alphaModFix/>
          </a:blip>
          <a:stretch>
            <a:fillRect/>
          </a:stretch>
        </p:blipFill>
        <p:spPr>
          <a:xfrm>
            <a:off x="414725" y="2932500"/>
            <a:ext cx="1932600" cy="1923525"/>
          </a:xfrm>
          <a:prstGeom prst="rect">
            <a:avLst/>
          </a:prstGeom>
          <a:noFill/>
          <a:ln>
            <a:noFill/>
          </a:ln>
        </p:spPr>
      </p:pic>
      <p:pic>
        <p:nvPicPr>
          <p:cNvPr id="207" name="Google Shape;207;p25"/>
          <p:cNvPicPr preferRelativeResize="0"/>
          <p:nvPr/>
        </p:nvPicPr>
        <p:blipFill>
          <a:blip r:embed="rId6">
            <a:alphaModFix/>
          </a:blip>
          <a:stretch>
            <a:fillRect/>
          </a:stretch>
        </p:blipFill>
        <p:spPr>
          <a:xfrm>
            <a:off x="2465300" y="2891600"/>
            <a:ext cx="1964425" cy="1964425"/>
          </a:xfrm>
          <a:prstGeom prst="rect">
            <a:avLst/>
          </a:prstGeom>
          <a:noFill/>
          <a:ln>
            <a:noFill/>
          </a:ln>
        </p:spPr>
      </p:pic>
      <p:sp>
        <p:nvSpPr>
          <p:cNvPr id="208" name="Google Shape;208;p25"/>
          <p:cNvSpPr txBox="1"/>
          <p:nvPr>
            <p:ph type="title"/>
          </p:nvPr>
        </p:nvSpPr>
        <p:spPr>
          <a:xfrm>
            <a:off x="6085375" y="1362400"/>
            <a:ext cx="1932600" cy="4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u="sng">
                <a:solidFill>
                  <a:srgbClr val="FFFFFF"/>
                </a:solidFill>
              </a:rPr>
              <a:t>Price-range mapping</a:t>
            </a:r>
            <a:endParaRPr sz="1300" u="sng">
              <a:solidFill>
                <a:srgbClr val="FFFFFF"/>
              </a:solidFill>
            </a:endParaRPr>
          </a:p>
        </p:txBody>
      </p:sp>
      <p:sp>
        <p:nvSpPr>
          <p:cNvPr id="209" name="Google Shape;209;p25"/>
          <p:cNvSpPr/>
          <p:nvPr/>
        </p:nvSpPr>
        <p:spPr>
          <a:xfrm>
            <a:off x="6136875" y="2229575"/>
            <a:ext cx="610800" cy="162000"/>
          </a:xfrm>
          <a:prstGeom prst="rect">
            <a:avLst/>
          </a:prstGeom>
          <a:solidFill>
            <a:srgbClr val="F7F7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6136875" y="1889150"/>
            <a:ext cx="610800" cy="162000"/>
          </a:xfrm>
          <a:prstGeom prst="rect">
            <a:avLst/>
          </a:prstGeom>
          <a:solidFill>
            <a:srgbClr val="F6A4F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6136875" y="2570000"/>
            <a:ext cx="610800" cy="162000"/>
          </a:xfrm>
          <a:prstGeom prst="rect">
            <a:avLst/>
          </a:prstGeom>
          <a:solidFill>
            <a:srgbClr val="C2FF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6136875" y="2910425"/>
            <a:ext cx="610800" cy="162000"/>
          </a:xfrm>
          <a:prstGeom prst="rect">
            <a:avLst/>
          </a:prstGeom>
          <a:solidFill>
            <a:srgbClr val="B3D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ph type="title"/>
          </p:nvPr>
        </p:nvSpPr>
        <p:spPr>
          <a:xfrm>
            <a:off x="6747675" y="1889150"/>
            <a:ext cx="809400" cy="2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rPr>
              <a:t>Cheap</a:t>
            </a:r>
            <a:endParaRPr sz="1000">
              <a:solidFill>
                <a:srgbClr val="FFFFFF"/>
              </a:solidFill>
            </a:endParaRPr>
          </a:p>
        </p:txBody>
      </p:sp>
      <p:sp>
        <p:nvSpPr>
          <p:cNvPr id="214" name="Google Shape;214;p25"/>
          <p:cNvSpPr txBox="1"/>
          <p:nvPr>
            <p:ph type="title"/>
          </p:nvPr>
        </p:nvSpPr>
        <p:spPr>
          <a:xfrm>
            <a:off x="6747675" y="2229575"/>
            <a:ext cx="809400" cy="2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rPr>
              <a:t>Standard</a:t>
            </a:r>
            <a:endParaRPr sz="1000">
              <a:solidFill>
                <a:srgbClr val="FFFFFF"/>
              </a:solidFill>
            </a:endParaRPr>
          </a:p>
        </p:txBody>
      </p:sp>
      <p:sp>
        <p:nvSpPr>
          <p:cNvPr id="215" name="Google Shape;215;p25"/>
          <p:cNvSpPr txBox="1"/>
          <p:nvPr>
            <p:ph type="title"/>
          </p:nvPr>
        </p:nvSpPr>
        <p:spPr>
          <a:xfrm>
            <a:off x="6747675" y="2570000"/>
            <a:ext cx="809400" cy="2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rPr>
              <a:t>Expensive</a:t>
            </a:r>
            <a:endParaRPr sz="1000">
              <a:solidFill>
                <a:srgbClr val="FFFFFF"/>
              </a:solidFill>
            </a:endParaRPr>
          </a:p>
        </p:txBody>
      </p:sp>
      <p:sp>
        <p:nvSpPr>
          <p:cNvPr id="216" name="Google Shape;216;p25"/>
          <p:cNvSpPr txBox="1"/>
          <p:nvPr>
            <p:ph type="title"/>
          </p:nvPr>
        </p:nvSpPr>
        <p:spPr>
          <a:xfrm>
            <a:off x="6747675" y="2910425"/>
            <a:ext cx="1076400" cy="2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solidFill>
                  <a:srgbClr val="FFFFFF"/>
                </a:solidFill>
              </a:rPr>
              <a:t>Very </a:t>
            </a:r>
            <a:r>
              <a:rPr lang="en" sz="1000">
                <a:solidFill>
                  <a:srgbClr val="FFFFFF"/>
                </a:solidFill>
              </a:rPr>
              <a:t>Expensive</a:t>
            </a:r>
            <a:endParaRPr sz="1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6"/>
          <p:cNvPicPr preferRelativeResize="0"/>
          <p:nvPr/>
        </p:nvPicPr>
        <p:blipFill>
          <a:blip r:embed="rId3">
            <a:alphaModFix/>
          </a:blip>
          <a:stretch>
            <a:fillRect/>
          </a:stretch>
        </p:blipFill>
        <p:spPr>
          <a:xfrm>
            <a:off x="53850" y="1005950"/>
            <a:ext cx="4436551" cy="2879251"/>
          </a:xfrm>
          <a:prstGeom prst="rect">
            <a:avLst/>
          </a:prstGeom>
          <a:noFill/>
          <a:ln>
            <a:noFill/>
          </a:ln>
        </p:spPr>
      </p:pic>
      <p:pic>
        <p:nvPicPr>
          <p:cNvPr id="222" name="Google Shape;222;p26"/>
          <p:cNvPicPr preferRelativeResize="0"/>
          <p:nvPr/>
        </p:nvPicPr>
        <p:blipFill>
          <a:blip r:embed="rId4">
            <a:alphaModFix/>
          </a:blip>
          <a:stretch>
            <a:fillRect/>
          </a:stretch>
        </p:blipFill>
        <p:spPr>
          <a:xfrm>
            <a:off x="4628050" y="1005950"/>
            <a:ext cx="4432939" cy="2879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descr="Background pointer shape in timeline graphic" id="232" name="Google Shape;232;p28"/>
          <p:cNvSpPr/>
          <p:nvPr/>
        </p:nvSpPr>
        <p:spPr>
          <a:xfrm>
            <a:off x="1055459" y="2261225"/>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3" name="Google Shape;233;p28"/>
          <p:cNvSpPr txBox="1"/>
          <p:nvPr>
            <p:ph idx="4294967295" type="body"/>
          </p:nvPr>
        </p:nvSpPr>
        <p:spPr>
          <a:xfrm>
            <a:off x="1055448" y="2398775"/>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34" name="Google Shape;234;p28"/>
          <p:cNvGrpSpPr/>
          <p:nvPr/>
        </p:nvGrpSpPr>
        <p:grpSpPr>
          <a:xfrm>
            <a:off x="1683795" y="1672440"/>
            <a:ext cx="198900" cy="593656"/>
            <a:chOff x="777447" y="1610215"/>
            <a:chExt cx="198900" cy="593656"/>
          </a:xfrm>
        </p:grpSpPr>
        <p:cxnSp>
          <p:nvCxnSpPr>
            <p:cNvPr id="235" name="Google Shape;235;p2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6" name="Google Shape;236;p2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8"/>
          <p:cNvSpPr txBox="1"/>
          <p:nvPr>
            <p:ph idx="4294967295" type="body"/>
          </p:nvPr>
        </p:nvSpPr>
        <p:spPr>
          <a:xfrm>
            <a:off x="912550" y="417250"/>
            <a:ext cx="3142800" cy="12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'battery_power', 'blue', 'clock_speed', 'dual_sim', 'fc', 'four_g', 'int_memory', 'm_dep', 'mobile_wt', 'n_cores', 'pc', 'px_height', 'px_width', 'ram', 'sc_h', 'sc_w', 'talk_time', 'three_g', 'touch_screen', and 'wifi' are selected as features.</a:t>
            </a:r>
            <a:endParaRPr sz="1100"/>
          </a:p>
        </p:txBody>
      </p:sp>
      <p:sp>
        <p:nvSpPr>
          <p:cNvPr descr="Background pointer shape in timeline graphic" id="238" name="Google Shape;238;p28"/>
          <p:cNvSpPr/>
          <p:nvPr/>
        </p:nvSpPr>
        <p:spPr>
          <a:xfrm>
            <a:off x="2531579" y="22612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9" name="Google Shape;239;p28"/>
          <p:cNvSpPr txBox="1"/>
          <p:nvPr>
            <p:ph idx="4294967295" type="body"/>
          </p:nvPr>
        </p:nvSpPr>
        <p:spPr>
          <a:xfrm>
            <a:off x="2840842" y="23987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Target Selection</a:t>
            </a:r>
            <a:endParaRPr sz="1600">
              <a:solidFill>
                <a:schemeClr val="lt1"/>
              </a:solidFill>
            </a:endParaRPr>
          </a:p>
        </p:txBody>
      </p:sp>
      <p:grpSp>
        <p:nvGrpSpPr>
          <p:cNvPr id="240" name="Google Shape;240;p28"/>
          <p:cNvGrpSpPr/>
          <p:nvPr/>
        </p:nvGrpSpPr>
        <p:grpSpPr>
          <a:xfrm>
            <a:off x="3399157" y="3001183"/>
            <a:ext cx="198900" cy="593656"/>
            <a:chOff x="2223534" y="2938958"/>
            <a:chExt cx="198900" cy="593656"/>
          </a:xfrm>
        </p:grpSpPr>
        <p:cxnSp>
          <p:nvCxnSpPr>
            <p:cNvPr id="241" name="Google Shape;241;p2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42" name="Google Shape;242;p2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8"/>
          <p:cNvSpPr txBox="1"/>
          <p:nvPr>
            <p:ph idx="4294967295" type="body"/>
          </p:nvPr>
        </p:nvSpPr>
        <p:spPr>
          <a:xfrm>
            <a:off x="2511062" y="38199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price_range is selected as the </a:t>
            </a:r>
            <a:r>
              <a:rPr lang="en" sz="1100"/>
              <a:t>target</a:t>
            </a:r>
            <a:r>
              <a:rPr lang="en" sz="1100"/>
              <a:t> </a:t>
            </a:r>
            <a:r>
              <a:rPr lang="en" sz="1100"/>
              <a:t>variable</a:t>
            </a:r>
            <a:r>
              <a:rPr lang="en" sz="1100"/>
              <a:t>.</a:t>
            </a:r>
            <a:endParaRPr sz="1600"/>
          </a:p>
        </p:txBody>
      </p:sp>
      <p:sp>
        <p:nvSpPr>
          <p:cNvPr descr="Background pointer shape in timeline graphic" id="244" name="Google Shape;244;p28"/>
          <p:cNvSpPr/>
          <p:nvPr/>
        </p:nvSpPr>
        <p:spPr>
          <a:xfrm>
            <a:off x="4186498" y="22612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5" name="Google Shape;245;p28"/>
          <p:cNvSpPr txBox="1"/>
          <p:nvPr>
            <p:ph idx="4294967295" type="body"/>
          </p:nvPr>
        </p:nvSpPr>
        <p:spPr>
          <a:xfrm>
            <a:off x="4482280" y="23987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Train-test Split</a:t>
            </a:r>
            <a:endParaRPr sz="1600">
              <a:solidFill>
                <a:schemeClr val="lt1"/>
              </a:solidFill>
            </a:endParaRPr>
          </a:p>
        </p:txBody>
      </p:sp>
      <p:grpSp>
        <p:nvGrpSpPr>
          <p:cNvPr id="246" name="Google Shape;246;p28"/>
          <p:cNvGrpSpPr/>
          <p:nvPr/>
        </p:nvGrpSpPr>
        <p:grpSpPr>
          <a:xfrm>
            <a:off x="5034070" y="1672440"/>
            <a:ext cx="198900" cy="593656"/>
            <a:chOff x="3918084" y="1610215"/>
            <a:chExt cx="198900" cy="593656"/>
          </a:xfrm>
        </p:grpSpPr>
        <p:cxnSp>
          <p:nvCxnSpPr>
            <p:cNvPr id="247" name="Google Shape;247;p2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8" name="Google Shape;248;p2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8"/>
          <p:cNvSpPr txBox="1"/>
          <p:nvPr>
            <p:ph idx="4294967295" type="body"/>
          </p:nvPr>
        </p:nvSpPr>
        <p:spPr>
          <a:xfrm>
            <a:off x="4165119" y="9629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Training and test data is split as 75% and 25%. </a:t>
            </a:r>
            <a:endParaRPr sz="1600"/>
          </a:p>
          <a:p>
            <a:pPr indent="0" lvl="0" marL="0" marR="0" rtl="0" algn="l">
              <a:lnSpc>
                <a:spcPct val="115000"/>
              </a:lnSpc>
              <a:spcBef>
                <a:spcPts val="1600"/>
              </a:spcBef>
              <a:spcAft>
                <a:spcPts val="1600"/>
              </a:spcAft>
              <a:buNone/>
            </a:pPr>
            <a:r>
              <a:t/>
            </a:r>
            <a:endParaRPr sz="1100"/>
          </a:p>
        </p:txBody>
      </p:sp>
      <p:sp>
        <p:nvSpPr>
          <p:cNvPr descr="Background pointer shape in timeline graphic" id="250" name="Google Shape;250;p28"/>
          <p:cNvSpPr/>
          <p:nvPr/>
        </p:nvSpPr>
        <p:spPr>
          <a:xfrm>
            <a:off x="5841418" y="22612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1" name="Google Shape;251;p28"/>
          <p:cNvSpPr txBox="1"/>
          <p:nvPr>
            <p:ph idx="4294967295" type="body"/>
          </p:nvPr>
        </p:nvSpPr>
        <p:spPr>
          <a:xfrm>
            <a:off x="6131224" y="23987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Scaling</a:t>
            </a:r>
            <a:endParaRPr sz="1600">
              <a:solidFill>
                <a:schemeClr val="lt1"/>
              </a:solidFill>
            </a:endParaRPr>
          </a:p>
        </p:txBody>
      </p:sp>
      <p:grpSp>
        <p:nvGrpSpPr>
          <p:cNvPr id="252" name="Google Shape;252;p28"/>
          <p:cNvGrpSpPr/>
          <p:nvPr/>
        </p:nvGrpSpPr>
        <p:grpSpPr>
          <a:xfrm>
            <a:off x="6687595" y="3001183"/>
            <a:ext cx="198900" cy="593656"/>
            <a:chOff x="5958946" y="2938958"/>
            <a:chExt cx="198900" cy="593656"/>
          </a:xfrm>
        </p:grpSpPr>
        <p:cxnSp>
          <p:nvCxnSpPr>
            <p:cNvPr id="253" name="Google Shape;253;p2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54" name="Google Shape;254;p2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8"/>
          <p:cNvSpPr txBox="1"/>
          <p:nvPr>
            <p:ph idx="4294967295" type="body"/>
          </p:nvPr>
        </p:nvSpPr>
        <p:spPr>
          <a:xfrm>
            <a:off x="5841427" y="38199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Train and test data is scaled.</a:t>
            </a:r>
            <a:endParaRPr sz="1100"/>
          </a:p>
          <a:p>
            <a:pPr indent="0" lvl="0" marL="0" rtl="0" algn="l">
              <a:spcBef>
                <a:spcPts val="160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311700" y="123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66" name="Google Shape;266;p30"/>
          <p:cNvSpPr/>
          <p:nvPr/>
        </p:nvSpPr>
        <p:spPr>
          <a:xfrm>
            <a:off x="417950" y="1016050"/>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7" name="Google Shape;267;p30"/>
          <p:cNvSpPr txBox="1"/>
          <p:nvPr>
            <p:ph idx="4294967295" type="body"/>
          </p:nvPr>
        </p:nvSpPr>
        <p:spPr>
          <a:xfrm>
            <a:off x="507740" y="1074335"/>
            <a:ext cx="68211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Justification</a:t>
            </a:r>
            <a:endParaRPr sz="2000">
              <a:solidFill>
                <a:schemeClr val="lt1"/>
              </a:solidFill>
            </a:endParaRPr>
          </a:p>
        </p:txBody>
      </p:sp>
      <p:sp>
        <p:nvSpPr>
          <p:cNvPr id="268" name="Google Shape;268;p30"/>
          <p:cNvSpPr txBox="1"/>
          <p:nvPr>
            <p:ph idx="4294967295" type="body"/>
          </p:nvPr>
        </p:nvSpPr>
        <p:spPr>
          <a:xfrm>
            <a:off x="403650" y="1534500"/>
            <a:ext cx="8336700" cy="8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50">
                <a:solidFill>
                  <a:srgbClr val="282829"/>
                </a:solidFill>
                <a:highlight>
                  <a:srgbClr val="FFFFFF"/>
                </a:highlight>
              </a:rPr>
              <a:t>Logistic regression tries to find the probabilities of class membership as a multilinear function of the features. Then depending on the probabilities, the classification is done. Since the problem of </a:t>
            </a:r>
            <a:r>
              <a:rPr lang="en" sz="1150">
                <a:solidFill>
                  <a:srgbClr val="282829"/>
                </a:solidFill>
                <a:highlight>
                  <a:srgbClr val="FFFFFF"/>
                </a:highlight>
              </a:rPr>
              <a:t>identifying</a:t>
            </a:r>
            <a:r>
              <a:rPr lang="en" sz="1150">
                <a:solidFill>
                  <a:srgbClr val="282829"/>
                </a:solidFill>
                <a:highlight>
                  <a:srgbClr val="FFFFFF"/>
                </a:highlight>
              </a:rPr>
              <a:t> the price range of a mobile as cheap, standard, expensive or very expensive is a classification problem, logistic regression has been chosen.</a:t>
            </a:r>
            <a:endParaRPr sz="1100"/>
          </a:p>
        </p:txBody>
      </p:sp>
      <p:sp>
        <p:nvSpPr>
          <p:cNvPr id="269" name="Google Shape;269;p30"/>
          <p:cNvSpPr/>
          <p:nvPr/>
        </p:nvSpPr>
        <p:spPr>
          <a:xfrm>
            <a:off x="417950" y="2340000"/>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0" name="Google Shape;270;p30"/>
          <p:cNvSpPr txBox="1"/>
          <p:nvPr>
            <p:ph idx="4294967295" type="body"/>
          </p:nvPr>
        </p:nvSpPr>
        <p:spPr>
          <a:xfrm>
            <a:off x="507744" y="2398275"/>
            <a:ext cx="28623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Confusion Matrix</a:t>
            </a:r>
            <a:endParaRPr sz="2000">
              <a:solidFill>
                <a:schemeClr val="lt1"/>
              </a:solidFill>
            </a:endParaRPr>
          </a:p>
        </p:txBody>
      </p:sp>
      <p:graphicFrame>
        <p:nvGraphicFramePr>
          <p:cNvPr id="271" name="Google Shape;271;p30"/>
          <p:cNvGraphicFramePr/>
          <p:nvPr/>
        </p:nvGraphicFramePr>
        <p:xfrm>
          <a:off x="692775" y="2957230"/>
          <a:ext cx="3000000" cy="3000000"/>
        </p:xfrm>
        <a:graphic>
          <a:graphicData uri="http://schemas.openxmlformats.org/drawingml/2006/table">
            <a:tbl>
              <a:tblPr>
                <a:noFill/>
                <a:tableStyleId>{B97FD837-FDDB-4858-93C4-EF607C8E9E2B}</a:tableStyleId>
              </a:tblPr>
              <a:tblGrid>
                <a:gridCol w="509925"/>
                <a:gridCol w="509925"/>
                <a:gridCol w="509925"/>
                <a:gridCol w="509925"/>
              </a:tblGrid>
              <a:tr h="496000">
                <a:tc>
                  <a:txBody>
                    <a:bodyPr/>
                    <a:lstStyle/>
                    <a:p>
                      <a:pPr indent="0" lvl="0" marL="0" rtl="0" algn="l">
                        <a:spcBef>
                          <a:spcPts val="0"/>
                        </a:spcBef>
                        <a:spcAft>
                          <a:spcPts val="0"/>
                        </a:spcAft>
                        <a:buNone/>
                      </a:pPr>
                      <a:r>
                        <a:rPr lang="en"/>
                        <a:t>135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96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96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116</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96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r>
            </a:tbl>
          </a:graphicData>
        </a:graphic>
      </p:graphicFrame>
      <p:sp>
        <p:nvSpPr>
          <p:cNvPr id="272" name="Google Shape;272;p30"/>
          <p:cNvSpPr/>
          <p:nvPr/>
        </p:nvSpPr>
        <p:spPr>
          <a:xfrm>
            <a:off x="5200050" y="2339925"/>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3" name="Google Shape;273;p30"/>
          <p:cNvSpPr txBox="1"/>
          <p:nvPr>
            <p:ph idx="4294967295" type="body"/>
          </p:nvPr>
        </p:nvSpPr>
        <p:spPr>
          <a:xfrm>
            <a:off x="5200044" y="2398350"/>
            <a:ext cx="26628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Classification Report</a:t>
            </a:r>
            <a:endParaRPr sz="2000">
              <a:solidFill>
                <a:schemeClr val="lt1"/>
              </a:solidFill>
            </a:endParaRPr>
          </a:p>
        </p:txBody>
      </p:sp>
      <p:pic>
        <p:nvPicPr>
          <p:cNvPr id="274" name="Google Shape;274;p30"/>
          <p:cNvPicPr preferRelativeResize="0"/>
          <p:nvPr/>
        </p:nvPicPr>
        <p:blipFill>
          <a:blip r:embed="rId3">
            <a:alphaModFix/>
          </a:blip>
          <a:stretch>
            <a:fillRect/>
          </a:stretch>
        </p:blipFill>
        <p:spPr>
          <a:xfrm>
            <a:off x="4098341" y="2957225"/>
            <a:ext cx="4269134" cy="175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11700" y="123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Classifier</a:t>
            </a:r>
            <a:endParaRPr/>
          </a:p>
        </p:txBody>
      </p:sp>
      <p:sp>
        <p:nvSpPr>
          <p:cNvPr id="280" name="Google Shape;280;p31"/>
          <p:cNvSpPr/>
          <p:nvPr/>
        </p:nvSpPr>
        <p:spPr>
          <a:xfrm>
            <a:off x="417950" y="1016050"/>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1" name="Google Shape;281;p31"/>
          <p:cNvSpPr txBox="1"/>
          <p:nvPr>
            <p:ph idx="4294967295" type="body"/>
          </p:nvPr>
        </p:nvSpPr>
        <p:spPr>
          <a:xfrm>
            <a:off x="507740" y="1074335"/>
            <a:ext cx="68211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Justification</a:t>
            </a:r>
            <a:endParaRPr sz="2000">
              <a:solidFill>
                <a:schemeClr val="lt1"/>
              </a:solidFill>
            </a:endParaRPr>
          </a:p>
        </p:txBody>
      </p:sp>
      <p:sp>
        <p:nvSpPr>
          <p:cNvPr id="282" name="Google Shape;282;p31"/>
          <p:cNvSpPr txBox="1"/>
          <p:nvPr>
            <p:ph idx="4294967295" type="body"/>
          </p:nvPr>
        </p:nvSpPr>
        <p:spPr>
          <a:xfrm>
            <a:off x="403650" y="1458575"/>
            <a:ext cx="8336700" cy="8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50">
                <a:solidFill>
                  <a:srgbClr val="282829"/>
                </a:solidFill>
                <a:highlight>
                  <a:srgbClr val="FFFFFF"/>
                </a:highlight>
              </a:rPr>
              <a:t>Naive Bayes classifiers are a collection of classification algorithms based on Bayes’ Theorem. Naive Bayes classifiers have worked quite well in many real-world </a:t>
            </a:r>
            <a:r>
              <a:rPr lang="en" sz="1150">
                <a:solidFill>
                  <a:srgbClr val="282829"/>
                </a:solidFill>
                <a:highlight>
                  <a:srgbClr val="FFFFFF"/>
                </a:highlight>
              </a:rPr>
              <a:t>classification</a:t>
            </a:r>
            <a:r>
              <a:rPr lang="en" sz="1150">
                <a:solidFill>
                  <a:srgbClr val="282829"/>
                </a:solidFill>
                <a:highlight>
                  <a:srgbClr val="FFFFFF"/>
                </a:highlight>
              </a:rPr>
              <a:t> problems. They require a small amount of training data to estimate the necessary parameters. It predicts the class with the highest probability.</a:t>
            </a:r>
            <a:endParaRPr sz="1150">
              <a:solidFill>
                <a:srgbClr val="282829"/>
              </a:solidFill>
              <a:highlight>
                <a:srgbClr val="FFFFFF"/>
              </a:highlight>
            </a:endParaRPr>
          </a:p>
        </p:txBody>
      </p:sp>
      <p:sp>
        <p:nvSpPr>
          <p:cNvPr id="283" name="Google Shape;283;p31"/>
          <p:cNvSpPr/>
          <p:nvPr/>
        </p:nvSpPr>
        <p:spPr>
          <a:xfrm>
            <a:off x="417950" y="2340000"/>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4" name="Google Shape;284;p31"/>
          <p:cNvSpPr txBox="1"/>
          <p:nvPr>
            <p:ph idx="4294967295" type="body"/>
          </p:nvPr>
        </p:nvSpPr>
        <p:spPr>
          <a:xfrm>
            <a:off x="507744" y="2398275"/>
            <a:ext cx="28623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Confusion Matrix</a:t>
            </a:r>
            <a:endParaRPr sz="2000">
              <a:solidFill>
                <a:schemeClr val="lt1"/>
              </a:solidFill>
            </a:endParaRPr>
          </a:p>
        </p:txBody>
      </p:sp>
      <p:graphicFrame>
        <p:nvGraphicFramePr>
          <p:cNvPr id="285" name="Google Shape;285;p31"/>
          <p:cNvGraphicFramePr/>
          <p:nvPr/>
        </p:nvGraphicFramePr>
        <p:xfrm>
          <a:off x="708225" y="2991830"/>
          <a:ext cx="3000000" cy="3000000"/>
        </p:xfrm>
        <a:graphic>
          <a:graphicData uri="http://schemas.openxmlformats.org/drawingml/2006/table">
            <a:tbl>
              <a:tblPr>
                <a:noFill/>
                <a:tableStyleId>{B97FD837-FDDB-4858-93C4-EF607C8E9E2B}</a:tableStyleId>
              </a:tblPr>
              <a:tblGrid>
                <a:gridCol w="509925"/>
                <a:gridCol w="509925"/>
                <a:gridCol w="509925"/>
                <a:gridCol w="509925"/>
              </a:tblGrid>
              <a:tr h="496000">
                <a:tc>
                  <a:txBody>
                    <a:bodyPr/>
                    <a:lstStyle/>
                    <a:p>
                      <a:pPr indent="0" lvl="0" marL="0" rtl="0" algn="l">
                        <a:spcBef>
                          <a:spcPts val="0"/>
                        </a:spcBef>
                        <a:spcAft>
                          <a:spcPts val="0"/>
                        </a:spcAft>
                        <a:buNone/>
                      </a:pPr>
                      <a:r>
                        <a:rPr lang="en"/>
                        <a:t>119</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96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94</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96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c>
                  <a:txBody>
                    <a:bodyPr/>
                    <a:lstStyle/>
                    <a:p>
                      <a:pPr indent="0" lvl="0" marL="0" rtl="0" algn="l">
                        <a:spcBef>
                          <a:spcPts val="0"/>
                        </a:spcBef>
                        <a:spcAft>
                          <a:spcPts val="0"/>
                        </a:spcAft>
                        <a:buNone/>
                      </a:pPr>
                      <a:r>
                        <a:rPr lang="en"/>
                        <a:t>88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r h="496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99</a:t>
                      </a:r>
                      <a:endParaRPr/>
                    </a:p>
                  </a:txBody>
                  <a:tcPr marT="91425" marB="91425" marR="91425" marL="91425"/>
                </a:tc>
              </a:tr>
            </a:tbl>
          </a:graphicData>
        </a:graphic>
      </p:graphicFrame>
      <p:sp>
        <p:nvSpPr>
          <p:cNvPr id="286" name="Google Shape;286;p31"/>
          <p:cNvSpPr/>
          <p:nvPr/>
        </p:nvSpPr>
        <p:spPr>
          <a:xfrm>
            <a:off x="5200050" y="2339925"/>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7" name="Google Shape;287;p31"/>
          <p:cNvSpPr txBox="1"/>
          <p:nvPr>
            <p:ph idx="4294967295" type="body"/>
          </p:nvPr>
        </p:nvSpPr>
        <p:spPr>
          <a:xfrm>
            <a:off x="5200044" y="2398350"/>
            <a:ext cx="26628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Classification Report</a:t>
            </a:r>
            <a:endParaRPr sz="2000">
              <a:solidFill>
                <a:schemeClr val="lt1"/>
              </a:solidFill>
            </a:endParaRPr>
          </a:p>
        </p:txBody>
      </p:sp>
      <p:pic>
        <p:nvPicPr>
          <p:cNvPr id="288" name="Google Shape;288;p31"/>
          <p:cNvPicPr preferRelativeResize="0"/>
          <p:nvPr/>
        </p:nvPicPr>
        <p:blipFill>
          <a:blip r:embed="rId3">
            <a:alphaModFix/>
          </a:blip>
          <a:stretch>
            <a:fillRect/>
          </a:stretch>
        </p:blipFill>
        <p:spPr>
          <a:xfrm>
            <a:off x="3934925" y="2957225"/>
            <a:ext cx="4176750" cy="168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2" name="Google Shape;92;p14"/>
          <p:cNvSpPr txBox="1"/>
          <p:nvPr/>
        </p:nvSpPr>
        <p:spPr>
          <a:xfrm>
            <a:off x="311700" y="1341300"/>
            <a:ext cx="8039100" cy="79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800"/>
              </a:spcAft>
              <a:buNone/>
            </a:pPr>
            <a:r>
              <a:rPr lang="en" sz="1850">
                <a:highlight>
                  <a:srgbClr val="FFFFFF"/>
                </a:highlight>
              </a:rPr>
              <a:t>To predict if the mobile with given features will be economical or expensive by finding some relation between its features and selling price. </a:t>
            </a:r>
            <a:endParaRPr sz="24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311700" y="123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a:t>
            </a:r>
            <a:endParaRPr/>
          </a:p>
        </p:txBody>
      </p:sp>
      <p:sp>
        <p:nvSpPr>
          <p:cNvPr id="294" name="Google Shape;294;p32"/>
          <p:cNvSpPr/>
          <p:nvPr/>
        </p:nvSpPr>
        <p:spPr>
          <a:xfrm>
            <a:off x="417950" y="1016050"/>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5" name="Google Shape;295;p32"/>
          <p:cNvSpPr txBox="1"/>
          <p:nvPr>
            <p:ph idx="4294967295" type="body"/>
          </p:nvPr>
        </p:nvSpPr>
        <p:spPr>
          <a:xfrm>
            <a:off x="507740" y="1074335"/>
            <a:ext cx="68211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Justification</a:t>
            </a:r>
            <a:endParaRPr sz="2000">
              <a:solidFill>
                <a:schemeClr val="lt1"/>
              </a:solidFill>
            </a:endParaRPr>
          </a:p>
        </p:txBody>
      </p:sp>
      <p:sp>
        <p:nvSpPr>
          <p:cNvPr id="296" name="Google Shape;296;p32"/>
          <p:cNvSpPr txBox="1"/>
          <p:nvPr>
            <p:ph idx="4294967295" type="body"/>
          </p:nvPr>
        </p:nvSpPr>
        <p:spPr>
          <a:xfrm>
            <a:off x="403650" y="1458575"/>
            <a:ext cx="8336700" cy="63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rgbClr val="595858"/>
                </a:solidFill>
                <a:highlight>
                  <a:srgbClr val="FFFFFF"/>
                </a:highlight>
              </a:rPr>
              <a:t>The goal of this algorithm is to create a model that predicts the value of a target variable, for which the decision tree uses the tree representation to solve the problem in which the leaf node corresponds to a class label and attributes are represented on the internal node of the tree. Since the problem is to determine the price range of mobile phones based on features, the decision tree classifier can be used.</a:t>
            </a:r>
            <a:endParaRPr sz="1150">
              <a:solidFill>
                <a:srgbClr val="282829"/>
              </a:solidFill>
              <a:highlight>
                <a:srgbClr val="FFFFFF"/>
              </a:highlight>
            </a:endParaRPr>
          </a:p>
        </p:txBody>
      </p:sp>
      <p:sp>
        <p:nvSpPr>
          <p:cNvPr id="297" name="Google Shape;297;p32"/>
          <p:cNvSpPr/>
          <p:nvPr/>
        </p:nvSpPr>
        <p:spPr>
          <a:xfrm>
            <a:off x="417950" y="2340000"/>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8" name="Google Shape;298;p32"/>
          <p:cNvSpPr txBox="1"/>
          <p:nvPr>
            <p:ph idx="4294967295" type="body"/>
          </p:nvPr>
        </p:nvSpPr>
        <p:spPr>
          <a:xfrm>
            <a:off x="507744" y="2398275"/>
            <a:ext cx="28623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Confusion Matrix</a:t>
            </a:r>
            <a:endParaRPr sz="2000">
              <a:solidFill>
                <a:schemeClr val="lt1"/>
              </a:solidFill>
            </a:endParaRPr>
          </a:p>
        </p:txBody>
      </p:sp>
      <p:graphicFrame>
        <p:nvGraphicFramePr>
          <p:cNvPr id="299" name="Google Shape;299;p32"/>
          <p:cNvGraphicFramePr/>
          <p:nvPr/>
        </p:nvGraphicFramePr>
        <p:xfrm>
          <a:off x="646525" y="2957430"/>
          <a:ext cx="3000000" cy="3000000"/>
        </p:xfrm>
        <a:graphic>
          <a:graphicData uri="http://schemas.openxmlformats.org/drawingml/2006/table">
            <a:tbl>
              <a:tblPr>
                <a:noFill/>
                <a:tableStyleId>{B97FD837-FDDB-4858-93C4-EF607C8E9E2B}</a:tableStyleId>
              </a:tblPr>
              <a:tblGrid>
                <a:gridCol w="509925"/>
                <a:gridCol w="509925"/>
                <a:gridCol w="509925"/>
                <a:gridCol w="509925"/>
              </a:tblGrid>
              <a:tr h="496000">
                <a:tc>
                  <a:txBody>
                    <a:bodyPr/>
                    <a:lstStyle/>
                    <a:p>
                      <a:pPr indent="0" lvl="0" marL="0" rtl="0" algn="l">
                        <a:spcBef>
                          <a:spcPts val="0"/>
                        </a:spcBef>
                        <a:spcAft>
                          <a:spcPts val="0"/>
                        </a:spcAft>
                        <a:buNone/>
                      </a:pPr>
                      <a:r>
                        <a:rPr lang="en"/>
                        <a:t>121</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96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99</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96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c>
                  <a:txBody>
                    <a:bodyPr/>
                    <a:lstStyle/>
                    <a:p>
                      <a:pPr indent="0" lvl="0" marL="0" rtl="0" algn="l">
                        <a:spcBef>
                          <a:spcPts val="0"/>
                        </a:spcBef>
                        <a:spcAft>
                          <a:spcPts val="0"/>
                        </a:spcAft>
                        <a:buNone/>
                      </a:pPr>
                      <a:r>
                        <a:rPr lang="en"/>
                        <a:t>91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96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bl>
          </a:graphicData>
        </a:graphic>
      </p:graphicFrame>
      <p:sp>
        <p:nvSpPr>
          <p:cNvPr id="300" name="Google Shape;300;p32"/>
          <p:cNvSpPr/>
          <p:nvPr/>
        </p:nvSpPr>
        <p:spPr>
          <a:xfrm>
            <a:off x="5200050" y="2339925"/>
            <a:ext cx="2754600" cy="366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1" name="Google Shape;301;p32"/>
          <p:cNvSpPr txBox="1"/>
          <p:nvPr>
            <p:ph idx="4294967295" type="body"/>
          </p:nvPr>
        </p:nvSpPr>
        <p:spPr>
          <a:xfrm>
            <a:off x="5200044" y="2398350"/>
            <a:ext cx="2662800" cy="24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rPr>
              <a:t>Classification Report</a:t>
            </a:r>
            <a:endParaRPr sz="2000">
              <a:solidFill>
                <a:schemeClr val="lt1"/>
              </a:solidFill>
            </a:endParaRPr>
          </a:p>
        </p:txBody>
      </p:sp>
      <p:pic>
        <p:nvPicPr>
          <p:cNvPr id="302" name="Google Shape;302;p32"/>
          <p:cNvPicPr preferRelativeResize="0"/>
          <p:nvPr/>
        </p:nvPicPr>
        <p:blipFill>
          <a:blip r:embed="rId3">
            <a:alphaModFix/>
          </a:blip>
          <a:stretch>
            <a:fillRect/>
          </a:stretch>
        </p:blipFill>
        <p:spPr>
          <a:xfrm>
            <a:off x="4140475" y="2957275"/>
            <a:ext cx="4176751" cy="16932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a:t>
            </a:r>
            <a:endParaRPr/>
          </a:p>
        </p:txBody>
      </p:sp>
      <p:sp>
        <p:nvSpPr>
          <p:cNvPr id="308" name="Google Shape;308;p33"/>
          <p:cNvSpPr txBox="1"/>
          <p:nvPr>
            <p:ph idx="1" type="body"/>
          </p:nvPr>
        </p:nvSpPr>
        <p:spPr>
          <a:xfrm>
            <a:off x="311700" y="1106500"/>
            <a:ext cx="85206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numpy</a:t>
            </a:r>
            <a:endParaRPr/>
          </a:p>
          <a:p>
            <a:pPr indent="-342900" lvl="0" marL="457200" rtl="0" algn="l">
              <a:lnSpc>
                <a:spcPct val="115000"/>
              </a:lnSpc>
              <a:spcBef>
                <a:spcPts val="0"/>
              </a:spcBef>
              <a:spcAft>
                <a:spcPts val="0"/>
              </a:spcAft>
              <a:buSzPts val="1800"/>
              <a:buChar char="●"/>
            </a:pPr>
            <a:r>
              <a:rPr lang="en"/>
              <a:t>pandas</a:t>
            </a:r>
            <a:endParaRPr/>
          </a:p>
          <a:p>
            <a:pPr indent="-342900" lvl="0" marL="457200" rtl="0" algn="l">
              <a:lnSpc>
                <a:spcPct val="115000"/>
              </a:lnSpc>
              <a:spcBef>
                <a:spcPts val="0"/>
              </a:spcBef>
              <a:spcAft>
                <a:spcPts val="0"/>
              </a:spcAft>
              <a:buSzPts val="1800"/>
              <a:buChar char="●"/>
            </a:pPr>
            <a:r>
              <a:rPr lang="en"/>
              <a:t>matplotlib.pyplot</a:t>
            </a:r>
            <a:endParaRPr/>
          </a:p>
          <a:p>
            <a:pPr indent="-342900" lvl="0" marL="457200" rtl="0" algn="l">
              <a:lnSpc>
                <a:spcPct val="115000"/>
              </a:lnSpc>
              <a:spcBef>
                <a:spcPts val="0"/>
              </a:spcBef>
              <a:spcAft>
                <a:spcPts val="0"/>
              </a:spcAft>
              <a:buSzPts val="1800"/>
              <a:buChar char="●"/>
            </a:pPr>
            <a:r>
              <a:rPr lang="en"/>
              <a:t>seaborn</a:t>
            </a:r>
            <a:endParaRPr/>
          </a:p>
          <a:p>
            <a:pPr indent="-342900" lvl="0" marL="457200" rtl="0" algn="l">
              <a:lnSpc>
                <a:spcPct val="115000"/>
              </a:lnSpc>
              <a:spcBef>
                <a:spcPts val="0"/>
              </a:spcBef>
              <a:spcAft>
                <a:spcPts val="0"/>
              </a:spcAft>
              <a:buSzPts val="1800"/>
              <a:buChar char="●"/>
            </a:pPr>
            <a:r>
              <a:rPr lang="en"/>
              <a:t>StandardScaler </a:t>
            </a:r>
            <a:r>
              <a:rPr lang="en"/>
              <a:t>from sklearn.preprocessing </a:t>
            </a:r>
            <a:endParaRPr/>
          </a:p>
          <a:p>
            <a:pPr indent="-342900" lvl="0" marL="457200" rtl="0" algn="l">
              <a:lnSpc>
                <a:spcPct val="115000"/>
              </a:lnSpc>
              <a:spcBef>
                <a:spcPts val="0"/>
              </a:spcBef>
              <a:spcAft>
                <a:spcPts val="0"/>
              </a:spcAft>
              <a:buSzPts val="1800"/>
              <a:buChar char="●"/>
            </a:pPr>
            <a:r>
              <a:rPr lang="en"/>
              <a:t>Train_test_split </a:t>
            </a:r>
            <a:r>
              <a:rPr lang="en"/>
              <a:t>from sklearn.model_selection</a:t>
            </a:r>
            <a:endParaRPr/>
          </a:p>
          <a:p>
            <a:pPr indent="-342900" lvl="0" marL="457200" rtl="0" algn="l">
              <a:lnSpc>
                <a:spcPct val="115000"/>
              </a:lnSpc>
              <a:spcBef>
                <a:spcPts val="0"/>
              </a:spcBef>
              <a:spcAft>
                <a:spcPts val="0"/>
              </a:spcAft>
              <a:buSzPts val="1800"/>
              <a:buChar char="●"/>
            </a:pPr>
            <a:r>
              <a:rPr lang="en"/>
              <a:t>DecisionTreeClassifier </a:t>
            </a:r>
            <a:r>
              <a:rPr lang="en"/>
              <a:t>from sklearn.tree</a:t>
            </a:r>
            <a:endParaRPr/>
          </a:p>
          <a:p>
            <a:pPr indent="-342900" lvl="0" marL="457200" rtl="0" algn="l">
              <a:lnSpc>
                <a:spcPct val="115000"/>
              </a:lnSpc>
              <a:spcBef>
                <a:spcPts val="0"/>
              </a:spcBef>
              <a:spcAft>
                <a:spcPts val="0"/>
              </a:spcAft>
              <a:buSzPts val="1800"/>
              <a:buChar char="●"/>
            </a:pPr>
            <a:r>
              <a:rPr lang="en"/>
              <a:t>confusion_matrix, accuracy_score, </a:t>
            </a:r>
            <a:r>
              <a:rPr lang="en"/>
              <a:t>classification_report</a:t>
            </a:r>
            <a:r>
              <a:rPr lang="en"/>
              <a:t> f</a:t>
            </a:r>
            <a:r>
              <a:rPr lang="en"/>
              <a:t>rom sklearn.metrics</a:t>
            </a:r>
            <a:endParaRPr/>
          </a:p>
          <a:p>
            <a:pPr indent="-342900" lvl="0" marL="457200" rtl="0" algn="l">
              <a:lnSpc>
                <a:spcPct val="115000"/>
              </a:lnSpc>
              <a:spcBef>
                <a:spcPts val="0"/>
              </a:spcBef>
              <a:spcAft>
                <a:spcPts val="0"/>
              </a:spcAft>
              <a:buSzPts val="1800"/>
              <a:buChar char="●"/>
            </a:pPr>
            <a:r>
              <a:rPr lang="en"/>
              <a:t>LogisticRegression </a:t>
            </a:r>
            <a:r>
              <a:rPr lang="en"/>
              <a:t>from sklearn.linear_model</a:t>
            </a:r>
            <a:endParaRPr/>
          </a:p>
          <a:p>
            <a:pPr indent="-342900" lvl="0" marL="457200" rtl="0" algn="l">
              <a:lnSpc>
                <a:spcPct val="115000"/>
              </a:lnSpc>
              <a:spcBef>
                <a:spcPts val="0"/>
              </a:spcBef>
              <a:spcAft>
                <a:spcPts val="0"/>
              </a:spcAft>
              <a:buSzPts val="1800"/>
              <a:buChar char="●"/>
            </a:pPr>
            <a:r>
              <a:rPr lang="en"/>
              <a:t>GaussianNB from sklearn.naive_bayes</a:t>
            </a:r>
            <a:endParaRPr/>
          </a:p>
          <a:p>
            <a:pPr indent="-342900" lvl="0" marL="457200" rtl="0" algn="l">
              <a:lnSpc>
                <a:spcPct val="115000"/>
              </a:lnSpc>
              <a:spcBef>
                <a:spcPts val="0"/>
              </a:spcBef>
              <a:spcAft>
                <a:spcPts val="0"/>
              </a:spcAft>
              <a:buSzPts val="1800"/>
              <a:buChar char="●"/>
            </a:pPr>
            <a:r>
              <a:rPr lang="en"/>
              <a:t>DecisionTreeClassifier </a:t>
            </a:r>
            <a:r>
              <a:rPr lang="en"/>
              <a:t>from sklearn.tree</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ph type="title"/>
          </p:nvPr>
        </p:nvSpPr>
        <p:spPr>
          <a:xfrm>
            <a:off x="311700" y="264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sp>
        <p:nvSpPr>
          <p:cNvPr id="314" name="Google Shape;314;p34"/>
          <p:cNvSpPr/>
          <p:nvPr/>
        </p:nvSpPr>
        <p:spPr>
          <a:xfrm>
            <a:off x="417925" y="1301250"/>
            <a:ext cx="41541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5" name="Google Shape;315;p34"/>
          <p:cNvSpPr txBox="1"/>
          <p:nvPr>
            <p:ph idx="4294967295" type="body"/>
          </p:nvPr>
        </p:nvSpPr>
        <p:spPr>
          <a:xfrm>
            <a:off x="1632250" y="1447950"/>
            <a:ext cx="2434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700">
                <a:solidFill>
                  <a:schemeClr val="lt1"/>
                </a:solidFill>
              </a:rPr>
              <a:t>Accuracy</a:t>
            </a:r>
            <a:endParaRPr sz="2700">
              <a:solidFill>
                <a:schemeClr val="lt1"/>
              </a:solidFill>
            </a:endParaRPr>
          </a:p>
        </p:txBody>
      </p:sp>
      <p:sp>
        <p:nvSpPr>
          <p:cNvPr id="316" name="Google Shape;316;p34"/>
          <p:cNvSpPr/>
          <p:nvPr/>
        </p:nvSpPr>
        <p:spPr>
          <a:xfrm rot="10800000">
            <a:off x="4571975" y="1909050"/>
            <a:ext cx="4154100" cy="607800"/>
          </a:xfrm>
          <a:prstGeom prst="homePlate">
            <a:avLst>
              <a:gd fmla="val 50000" name="adj"/>
            </a:avLst>
          </a:prstGeom>
          <a:solidFill>
            <a:srgbClr val="6D9EEB"/>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7" name="Google Shape;317;p34"/>
          <p:cNvSpPr txBox="1"/>
          <p:nvPr>
            <p:ph idx="4294967295" type="body"/>
          </p:nvPr>
        </p:nvSpPr>
        <p:spPr>
          <a:xfrm>
            <a:off x="5847975" y="2055750"/>
            <a:ext cx="2434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700">
                <a:solidFill>
                  <a:schemeClr val="lt1"/>
                </a:solidFill>
              </a:rPr>
              <a:t>Precision</a:t>
            </a:r>
            <a:endParaRPr sz="2700">
              <a:solidFill>
                <a:schemeClr val="lt1"/>
              </a:solidFill>
            </a:endParaRPr>
          </a:p>
        </p:txBody>
      </p:sp>
      <p:sp>
        <p:nvSpPr>
          <p:cNvPr id="318" name="Google Shape;318;p34"/>
          <p:cNvSpPr/>
          <p:nvPr/>
        </p:nvSpPr>
        <p:spPr>
          <a:xfrm>
            <a:off x="417925" y="2626650"/>
            <a:ext cx="41541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9" name="Google Shape;319;p34"/>
          <p:cNvSpPr txBox="1"/>
          <p:nvPr>
            <p:ph idx="4294967295" type="body"/>
          </p:nvPr>
        </p:nvSpPr>
        <p:spPr>
          <a:xfrm>
            <a:off x="1632250" y="2773350"/>
            <a:ext cx="2434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700">
                <a:solidFill>
                  <a:schemeClr val="lt1"/>
                </a:solidFill>
              </a:rPr>
              <a:t>F1-score</a:t>
            </a:r>
            <a:endParaRPr sz="2700">
              <a:solidFill>
                <a:schemeClr val="lt1"/>
              </a:solidFill>
            </a:endParaRPr>
          </a:p>
        </p:txBody>
      </p:sp>
      <p:sp>
        <p:nvSpPr>
          <p:cNvPr id="320" name="Google Shape;320;p34"/>
          <p:cNvSpPr/>
          <p:nvPr/>
        </p:nvSpPr>
        <p:spPr>
          <a:xfrm rot="10800000">
            <a:off x="4571975" y="3234450"/>
            <a:ext cx="4154100" cy="607800"/>
          </a:xfrm>
          <a:prstGeom prst="homePlate">
            <a:avLst>
              <a:gd fmla="val 50000" name="adj"/>
            </a:avLst>
          </a:prstGeom>
          <a:solidFill>
            <a:srgbClr val="6D9EEB"/>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1" name="Google Shape;321;p34"/>
          <p:cNvSpPr txBox="1"/>
          <p:nvPr>
            <p:ph idx="4294967295" type="body"/>
          </p:nvPr>
        </p:nvSpPr>
        <p:spPr>
          <a:xfrm>
            <a:off x="5847975" y="3381150"/>
            <a:ext cx="2434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700">
                <a:solidFill>
                  <a:schemeClr val="lt1"/>
                </a:solidFill>
              </a:rPr>
              <a:t>Recall</a:t>
            </a:r>
            <a:endParaRPr sz="27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67450" y="124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27" name="Google Shape;327;p35"/>
          <p:cNvSpPr txBox="1"/>
          <p:nvPr/>
        </p:nvSpPr>
        <p:spPr>
          <a:xfrm>
            <a:off x="5823575" y="1752150"/>
            <a:ext cx="31668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Logistic Regression : 96.6%</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Naive Bayes Model : 80.0%</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Decision Tree Classifier : 82.2%</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2"/>
              </a:solidFill>
              <a:latin typeface="Roboto"/>
              <a:ea typeface="Roboto"/>
              <a:cs typeface="Roboto"/>
              <a:sym typeface="Roboto"/>
            </a:endParaRPr>
          </a:p>
        </p:txBody>
      </p:sp>
      <p:pic>
        <p:nvPicPr>
          <p:cNvPr id="328" name="Google Shape;328;p35" title="Points scored"/>
          <p:cNvPicPr preferRelativeResize="0"/>
          <p:nvPr/>
        </p:nvPicPr>
        <p:blipFill rotWithShape="1">
          <a:blip r:embed="rId3">
            <a:alphaModFix/>
          </a:blip>
          <a:srcRect b="4995" l="2524" r="0" t="4661"/>
          <a:stretch/>
        </p:blipFill>
        <p:spPr>
          <a:xfrm>
            <a:off x="134875" y="786500"/>
            <a:ext cx="5688699" cy="3260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txBox="1"/>
          <p:nvPr>
            <p:ph type="ctrTitle"/>
          </p:nvPr>
        </p:nvSpPr>
        <p:spPr>
          <a:xfrm>
            <a:off x="460950" y="623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34" name="Google Shape;334;p36"/>
          <p:cNvSpPr txBox="1"/>
          <p:nvPr>
            <p:ph idx="1" type="subTitle"/>
          </p:nvPr>
        </p:nvSpPr>
        <p:spPr>
          <a:xfrm>
            <a:off x="530675" y="1049667"/>
            <a:ext cx="8222100" cy="3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problem statement, experiments were carried out for three </a:t>
            </a:r>
            <a:r>
              <a:rPr lang="en"/>
              <a:t>different</a:t>
            </a:r>
            <a:r>
              <a:rPr lang="en"/>
              <a:t> models - Logistic regression, Naive Bayes model, and Decision tree classifier. For the collected dataset, </a:t>
            </a:r>
            <a:r>
              <a:rPr lang="en"/>
              <a:t>logistic</a:t>
            </a:r>
            <a:r>
              <a:rPr lang="en"/>
              <a:t> regression showed 96.6%, naive Bayes showed 80.0%, and decision tree showed 82.2% accuracy. From the experiment results, it can be </a:t>
            </a:r>
            <a:r>
              <a:rPr lang="en"/>
              <a:t>inferred</a:t>
            </a:r>
            <a:r>
              <a:rPr lang="en"/>
              <a:t> that logistic regression works best for the selected problem statement and dataset.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311700" y="180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40" name="Google Shape;340;p37"/>
          <p:cNvSpPr txBox="1"/>
          <p:nvPr/>
        </p:nvSpPr>
        <p:spPr>
          <a:xfrm>
            <a:off x="311700" y="896225"/>
            <a:ext cx="8039100" cy="33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lang="en" sz="1300">
                <a:highlight>
                  <a:srgbClr val="FFFFFF"/>
                </a:highlight>
              </a:rPr>
              <a:t>[1] Pudaruth, Sameerchand. (2014). Predicting the Price of Used Cars using Machine Learning Techniques. International Journal of Information &amp; Computation Technology. 4. 753-764. </a:t>
            </a:r>
            <a:endParaRPr sz="1300">
              <a:highlight>
                <a:srgbClr val="FFFFFF"/>
              </a:highlight>
            </a:endParaRPr>
          </a:p>
          <a:p>
            <a:pPr indent="0" lvl="0" marL="0" rtl="0" algn="l">
              <a:lnSpc>
                <a:spcPct val="115000"/>
              </a:lnSpc>
              <a:spcBef>
                <a:spcPts val="800"/>
              </a:spcBef>
              <a:spcAft>
                <a:spcPts val="0"/>
              </a:spcAft>
              <a:buNone/>
            </a:pPr>
            <a:r>
              <a:rPr lang="en" sz="1300">
                <a:highlight>
                  <a:srgbClr val="FFFFFF"/>
                </a:highlight>
              </a:rPr>
              <a:t>[2] Shonda Kuiper (2008) Introduction to Multiple Regression: How Much Is Your Car Worth?, Journal of Statistics Education, 16:3, DOI: </a:t>
            </a:r>
            <a:r>
              <a:rPr lang="en" sz="1300">
                <a:highlight>
                  <a:srgbClr val="FFFFFF"/>
                </a:highlight>
                <a:uFill>
                  <a:noFill/>
                </a:uFill>
                <a:hlinkClick r:id="rId3"/>
              </a:rPr>
              <a:t>10.1080/10691898.2008.11889579</a:t>
            </a:r>
            <a:endParaRPr sz="1300">
              <a:highlight>
                <a:srgbClr val="FFFFFF"/>
              </a:highlight>
            </a:endParaRPr>
          </a:p>
          <a:p>
            <a:pPr indent="0" lvl="0" marL="0" rtl="0" algn="l">
              <a:lnSpc>
                <a:spcPct val="115000"/>
              </a:lnSpc>
              <a:spcBef>
                <a:spcPts val="800"/>
              </a:spcBef>
              <a:spcAft>
                <a:spcPts val="0"/>
              </a:spcAft>
              <a:buNone/>
            </a:pPr>
            <a:r>
              <a:rPr lang="en" sz="1300">
                <a:highlight>
                  <a:srgbClr val="FFFFFF"/>
                </a:highlight>
              </a:rPr>
              <a:t>[3] Listiani, M., Möller, R., Morlock, M., Lessmann, S., &amp; Hamburg, G. (2009). Support Vector Regression Analysis for Price Prediction in a Car Leasing Application.</a:t>
            </a:r>
            <a:endParaRPr sz="1300">
              <a:highlight>
                <a:srgbClr val="FFFFFF"/>
              </a:highlight>
            </a:endParaRPr>
          </a:p>
          <a:p>
            <a:pPr indent="0" lvl="0" marL="0" rtl="0" algn="l">
              <a:lnSpc>
                <a:spcPct val="115000"/>
              </a:lnSpc>
              <a:spcBef>
                <a:spcPts val="800"/>
              </a:spcBef>
              <a:spcAft>
                <a:spcPts val="0"/>
              </a:spcAft>
              <a:buNone/>
            </a:pPr>
            <a:r>
              <a:rPr lang="en" sz="1300">
                <a:highlight>
                  <a:srgbClr val="FFFFFF"/>
                </a:highlight>
              </a:rPr>
              <a:t>[4] Limsombunchai, Visit &amp; Gan, Christopher &amp; Lee, Minsoo. (2004). House Price Prediction: Hedonic Price Model vs. Artificial Neural Network. American Journal of Applied Sciences. 1. 10.3844/ajassp.2004.193.201. </a:t>
            </a:r>
            <a:endParaRPr sz="1300">
              <a:highlight>
                <a:srgbClr val="FFFFFF"/>
              </a:highlight>
            </a:endParaRPr>
          </a:p>
          <a:p>
            <a:pPr indent="0" lvl="0" marL="0" rtl="0" algn="l">
              <a:lnSpc>
                <a:spcPct val="115000"/>
              </a:lnSpc>
              <a:spcBef>
                <a:spcPts val="800"/>
              </a:spcBef>
              <a:spcAft>
                <a:spcPts val="0"/>
              </a:spcAft>
              <a:buNone/>
            </a:pPr>
            <a:r>
              <a:rPr lang="en" sz="1300">
                <a:highlight>
                  <a:srgbClr val="FFFFFF"/>
                </a:highlight>
              </a:rPr>
              <a:t>[5] Noor, Kanwal &amp; Jan, Sadaqat. (2017). Vehicle Price Prediction System using Machine Learning Techniques. International Journal of Computer Applications. 167. 27-31. 10.5120/ijca2017914373. </a:t>
            </a:r>
            <a:endParaRPr sz="1300">
              <a:highlight>
                <a:srgbClr val="FFFFFF"/>
              </a:highlight>
            </a:endParaRPr>
          </a:p>
          <a:p>
            <a:pPr indent="0" lvl="0" marL="0" rtl="0" algn="l">
              <a:lnSpc>
                <a:spcPct val="115000"/>
              </a:lnSpc>
              <a:spcBef>
                <a:spcPts val="800"/>
              </a:spcBef>
              <a:spcAft>
                <a:spcPts val="800"/>
              </a:spcAft>
              <a:buNone/>
            </a:pPr>
            <a:r>
              <a:t/>
            </a:r>
            <a:endParaRPr sz="1050">
              <a:solidFill>
                <a:srgbClr val="2E414F"/>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63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98" name="Google Shape;98;p15"/>
          <p:cNvSpPr/>
          <p:nvPr/>
        </p:nvSpPr>
        <p:spPr>
          <a:xfrm>
            <a:off x="417950" y="942450"/>
            <a:ext cx="79470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417950" y="1089150"/>
            <a:ext cx="7110600" cy="3144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AutoNum type="arabicParenR"/>
            </a:pPr>
            <a:r>
              <a:rPr lang="en">
                <a:solidFill>
                  <a:schemeClr val="lt1"/>
                </a:solidFill>
              </a:rPr>
              <a:t>Predicting the Price of Used Cars using Machine Learning Techniques</a:t>
            </a:r>
            <a:endParaRPr>
              <a:solidFill>
                <a:schemeClr val="lt1"/>
              </a:solidFill>
            </a:endParaRPr>
          </a:p>
        </p:txBody>
      </p:sp>
      <p:sp>
        <p:nvSpPr>
          <p:cNvPr id="100" name="Google Shape;100;p15"/>
          <p:cNvSpPr txBox="1"/>
          <p:nvPr>
            <p:ph idx="4294967295" type="body"/>
          </p:nvPr>
        </p:nvSpPr>
        <p:spPr>
          <a:xfrm>
            <a:off x="489950" y="1665625"/>
            <a:ext cx="78030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Sameerchand-Pudaruth predicts the prices of second hand cars in Mauritius [1]. He implemented many techniques like Multiple linear regression, k-nearest neighbors(KNN), Decision Tree, and Naïve Bayes to predict the prices. Sameerchand-Pudaruth got Comparable results from all these techniques. During research it was found that most popular algorithms i.e Decision Tree and Naïve Bayes are unable to handle, classify and predict Numerical values. Number of instances for his research was only 97(47 Toyota+38 Nissan+12 Honda). Due to less number of instances used, very poor prediction accuracies were recorded.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446750" y="304200"/>
            <a:ext cx="78030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p16"/>
          <p:cNvSpPr txBox="1"/>
          <p:nvPr>
            <p:ph idx="4294967295" type="body"/>
          </p:nvPr>
        </p:nvSpPr>
        <p:spPr>
          <a:xfrm>
            <a:off x="446750" y="450900"/>
            <a:ext cx="75723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2)	Introduction to Multiple Regression: How Much Is Your Car Worth?</a:t>
            </a:r>
            <a:endParaRPr>
              <a:solidFill>
                <a:schemeClr val="lt1"/>
              </a:solidFill>
            </a:endParaRPr>
          </a:p>
        </p:txBody>
      </p:sp>
      <p:sp>
        <p:nvSpPr>
          <p:cNvPr id="107" name="Google Shape;107;p16"/>
          <p:cNvSpPr txBox="1"/>
          <p:nvPr>
            <p:ph idx="4294967295" type="body"/>
          </p:nvPr>
        </p:nvSpPr>
        <p:spPr>
          <a:xfrm>
            <a:off x="518850" y="1041050"/>
            <a:ext cx="78030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Shonda Kuiper has also worked in the same field. Kuiper used multivariate regression model to predict price of 2005 General Motor cars. He collected the data from available online source </a:t>
            </a:r>
            <a:r>
              <a:rPr lang="en" sz="1600" u="sng">
                <a:solidFill>
                  <a:schemeClr val="hlink"/>
                </a:solidFill>
                <a:hlinkClick r:id="rId3"/>
              </a:rPr>
              <a:t>www.pakwheels.com</a:t>
            </a:r>
            <a:r>
              <a:rPr lang="en" sz="1600"/>
              <a:t> [2]. The main part of this research work is “Introduction of suitable variable selection techniques, which helped to find that which variables are more suitable and relevant for inclusion in model. This (His research) helps students and future researchers in many fields to understand the conditions under which studies should be conducted and gives them the knowledge to discern when appropriate techniques should be used.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p:nvPr/>
        </p:nvSpPr>
        <p:spPr>
          <a:xfrm>
            <a:off x="446750" y="304200"/>
            <a:ext cx="78030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7"/>
          <p:cNvSpPr txBox="1"/>
          <p:nvPr>
            <p:ph idx="4294967295" type="body"/>
          </p:nvPr>
        </p:nvSpPr>
        <p:spPr>
          <a:xfrm>
            <a:off x="446750" y="450900"/>
            <a:ext cx="75723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3</a:t>
            </a:r>
            <a:r>
              <a:rPr lang="en">
                <a:solidFill>
                  <a:schemeClr val="lt1"/>
                </a:solidFill>
              </a:rPr>
              <a:t>)	</a:t>
            </a:r>
            <a:r>
              <a:rPr lang="en">
                <a:solidFill>
                  <a:schemeClr val="lt1"/>
                </a:solidFill>
              </a:rPr>
              <a:t>Support Vector Regression Analysis for Price Prediction in a Car Leasing Application</a:t>
            </a:r>
            <a:endParaRPr>
              <a:solidFill>
                <a:schemeClr val="lt1"/>
              </a:solidFill>
            </a:endParaRPr>
          </a:p>
        </p:txBody>
      </p:sp>
      <p:sp>
        <p:nvSpPr>
          <p:cNvPr id="114" name="Google Shape;114;p17"/>
          <p:cNvSpPr txBox="1"/>
          <p:nvPr>
            <p:ph idx="4294967295" type="body"/>
          </p:nvPr>
        </p:nvSpPr>
        <p:spPr>
          <a:xfrm>
            <a:off x="518850" y="1041050"/>
            <a:ext cx="7803000" cy="30261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Support Vector Machine(SVM) concept is used by one another researcher Mariana Listiani for the same work [3]. Listiani predicted prices of leased cars using above mentioned technique. It was found in this research that SVM technique is far more better and accurate for price prediction as compared to other like multiple linear regression when a very large data set is available. The researcher also showed that SVM also handles high dimensional data better and avoids both the </a:t>
            </a:r>
            <a:r>
              <a:rPr lang="en" sz="1600"/>
              <a:t>underfitting</a:t>
            </a:r>
            <a:r>
              <a:rPr lang="en" sz="1600"/>
              <a:t> and </a:t>
            </a:r>
            <a:r>
              <a:rPr lang="en" sz="1600"/>
              <a:t>overfitting</a:t>
            </a:r>
            <a:r>
              <a:rPr lang="en" sz="1600"/>
              <a:t> issues. To find important features for SVM Listiani used Genetic Algorithm . However, the technique failed to show in terms of variance and mean standard deviation why SVM is better than simple multiple regression.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446750" y="304200"/>
            <a:ext cx="78030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8"/>
          <p:cNvSpPr txBox="1"/>
          <p:nvPr>
            <p:ph idx="4294967295" type="body"/>
          </p:nvPr>
        </p:nvSpPr>
        <p:spPr>
          <a:xfrm>
            <a:off x="446750" y="450900"/>
            <a:ext cx="75723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4</a:t>
            </a:r>
            <a:r>
              <a:rPr lang="en">
                <a:solidFill>
                  <a:schemeClr val="lt1"/>
                </a:solidFill>
              </a:rPr>
              <a:t>)	</a:t>
            </a:r>
            <a:r>
              <a:rPr lang="en">
                <a:solidFill>
                  <a:schemeClr val="lt1"/>
                </a:solidFill>
              </a:rPr>
              <a:t>House Price Prediction: Hedonic Price Model vs. Artificial Neural Network</a:t>
            </a:r>
            <a:endParaRPr>
              <a:solidFill>
                <a:schemeClr val="lt1"/>
              </a:solidFill>
            </a:endParaRPr>
          </a:p>
        </p:txBody>
      </p:sp>
      <p:sp>
        <p:nvSpPr>
          <p:cNvPr id="121" name="Google Shape;121;p18"/>
          <p:cNvSpPr txBox="1"/>
          <p:nvPr>
            <p:ph idx="4294967295" type="body"/>
          </p:nvPr>
        </p:nvSpPr>
        <p:spPr>
          <a:xfrm>
            <a:off x="518850" y="1041050"/>
            <a:ext cx="7803000" cy="22185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Neural Networks (NN) are more better in estimating price of house, this was concluded in the research of Limsombunchai [4]. By comparing with hedonic method his method was more accurate.Operation of both the methods are same, but in NN the model is trained first and then tested for prediction. Using both the methods NN produced higher R-sq and smaller root mean square error (RMSE), while hedonic produced lower values. This research was limited because the actual house price were missing and only estimated prices were used for the research work.</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446750" y="304200"/>
            <a:ext cx="78030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9"/>
          <p:cNvSpPr txBox="1"/>
          <p:nvPr>
            <p:ph idx="4294967295" type="body"/>
          </p:nvPr>
        </p:nvSpPr>
        <p:spPr>
          <a:xfrm>
            <a:off x="446750" y="450900"/>
            <a:ext cx="75723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5</a:t>
            </a:r>
            <a:r>
              <a:rPr lang="en">
                <a:solidFill>
                  <a:schemeClr val="lt1"/>
                </a:solidFill>
              </a:rPr>
              <a:t>)	</a:t>
            </a:r>
            <a:r>
              <a:rPr lang="en">
                <a:solidFill>
                  <a:schemeClr val="lt1"/>
                </a:solidFill>
              </a:rPr>
              <a:t>Vehicle Price Prediction System using Machine Learning Techniques</a:t>
            </a:r>
            <a:endParaRPr>
              <a:solidFill>
                <a:schemeClr val="lt1"/>
              </a:solidFill>
            </a:endParaRPr>
          </a:p>
        </p:txBody>
      </p:sp>
      <p:sp>
        <p:nvSpPr>
          <p:cNvPr id="128" name="Google Shape;128;p19"/>
          <p:cNvSpPr txBox="1"/>
          <p:nvPr>
            <p:ph idx="4294967295" type="body"/>
          </p:nvPr>
        </p:nvSpPr>
        <p:spPr>
          <a:xfrm>
            <a:off x="518850" y="1041050"/>
            <a:ext cx="7803000" cy="22185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K Noor and Saddaqat J also worked to predict the price of Vehicles using different techniques [5]. The researchers achieved highest accuracy using multiple linear regression. This paper proposes a system where price is dependent variable which is predicted, and this price is derived from factors like vehicle’s model, make, city, version, color, mileage, alloy rims and power steering.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134" name="Google Shape;134;p20"/>
          <p:cNvSpPr txBox="1"/>
          <p:nvPr/>
        </p:nvSpPr>
        <p:spPr>
          <a:xfrm>
            <a:off x="311700" y="1341300"/>
            <a:ext cx="8039100" cy="14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800"/>
              </a:spcAft>
              <a:buNone/>
            </a:pPr>
            <a:r>
              <a:rPr lang="en" sz="1850">
                <a:highlight>
                  <a:srgbClr val="FFFFFF"/>
                </a:highlight>
              </a:rPr>
              <a:t>Every day new mobiles with new versions and more features are launched. Hundreds and thousands of mobile are sold and purchased on a daily basis. This work can be used in any type of marketing and business to find an optimal product with minimum cost and maximum features. </a:t>
            </a:r>
            <a:endParaRPr sz="24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140" name="Google Shape;140;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https://www.kaggle.com/iabhishekofficial/mobile-price-classification</a:t>
            </a:r>
            <a:endParaRPr/>
          </a:p>
        </p:txBody>
      </p:sp>
      <p:sp>
        <p:nvSpPr>
          <p:cNvPr id="141" name="Google Shape;141;p21"/>
          <p:cNvSpPr txBox="1"/>
          <p:nvPr>
            <p:ph idx="2" type="body"/>
          </p:nvPr>
        </p:nvSpPr>
        <p:spPr>
          <a:xfrm>
            <a:off x="4939500" y="343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100">
                <a:solidFill>
                  <a:srgbClr val="FFFFFF"/>
                </a:solidFill>
              </a:rPr>
              <a:t>The dataset was taken from Kaggle datasets and contains information about 3000 records of mobiles and its features [6].</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