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CBB3-EAC8-4A81-9EAB-6FBCFEB626FE}" v="1" dt="2019-07-02T00:21:03.223"/>
    <p1510:client id="{82E569C9-CC98-48C7-9CB4-89CA52771638}" v="1" dt="2019-07-01T17:32:08.696"/>
    <p1510:client id="{CE4BA957-30F9-4134-954B-1A2AC7942582}" v="16" dt="2019-07-01T18:39:4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5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9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0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4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6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ECFBEC-A497-481C-BE15-A4AC8555098D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AA4A3-7A43-40C8-8F5C-455862A022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9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f/fe/Heap_sort_example.gif?fbclid=IwAR1QqBpum3BnLsiuAzfMNg60sHLQ1-JT2zyDsmOlT00o39WnC3vT6vuTaJ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571" y="934571"/>
            <a:ext cx="8676222" cy="1833283"/>
          </a:xfrm>
        </p:spPr>
        <p:txBody>
          <a:bodyPr>
            <a:normAutofit/>
          </a:bodyPr>
          <a:lstStyle/>
          <a:p>
            <a:r>
              <a:rPr lang="pt-BR" sz="720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Heapsort</a:t>
            </a:r>
            <a:endParaRPr lang="pt-BR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5114" y="3269877"/>
            <a:ext cx="5998650" cy="2599764"/>
          </a:xfrm>
        </p:spPr>
        <p:txBody>
          <a:bodyPr>
            <a:normAutofit fontScale="85000" lnSpcReduction="20000"/>
          </a:bodyPr>
          <a:lstStyle/>
          <a:p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l"/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Pablo </a:t>
            </a:r>
            <a:r>
              <a:rPr lang="pt-B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henrique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l"/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Armando </a:t>
            </a:r>
            <a:r>
              <a:rPr lang="pt-B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montalvão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l"/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Lucas </a:t>
            </a:r>
            <a:r>
              <a:rPr lang="pt-B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bragança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l"/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Estrutura de Dados – Prof. Ana Cláudia</a:t>
            </a:r>
            <a:endParaRPr lang="pt-BR"/>
          </a:p>
          <a:p>
            <a:pPr algn="l"/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l"/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                  </a:t>
            </a:r>
          </a:p>
          <a:p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239C-5FE8-4D9B-8D6D-1D7F5A893D48}"/>
              </a:ext>
            </a:extLst>
          </p:cNvPr>
          <p:cNvSpPr txBox="1"/>
          <p:nvPr/>
        </p:nvSpPr>
        <p:spPr>
          <a:xfrm>
            <a:off x="4421841" y="5923429"/>
            <a:ext cx="3202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alibri"/>
                <a:cs typeface="Calibri"/>
              </a:rPr>
              <a:t>Monte Carmelo, Julho de 2019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2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EA14-4E22-4846-A1F6-174687DF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" y="494582"/>
            <a:ext cx="11041809" cy="2020018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CÓDIGO</a:t>
            </a:r>
            <a:endParaRPr lang="pt-BR"/>
          </a:p>
        </p:txBody>
      </p:sp>
      <p:pic>
        <p:nvPicPr>
          <p:cNvPr id="4" name="Picture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B73596C9-6285-4203-9A6F-7C93D7C7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367" y="107830"/>
            <a:ext cx="9987752" cy="6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F5B8-A960-4C9F-AF7F-3FB92983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70" y="31376"/>
            <a:ext cx="3549121" cy="1371600"/>
          </a:xfrm>
        </p:spPr>
        <p:txBody>
          <a:bodyPr>
            <a:normAutofit/>
          </a:bodyPr>
          <a:lstStyle/>
          <a:p>
            <a:r>
              <a:rPr lang="pt-BR" sz="32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cs typeface="Calibri"/>
              </a:rPr>
              <a:t>Heapsort</a:t>
            </a:r>
            <a:endParaRPr lang="pt-BR" sz="3200" err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641E-4F98-4C44-9D6E-3C9B8B7C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Criado em 1964 por Robert W. Floyd e aprimorado por J.WJ. Willians o </a:t>
            </a:r>
            <a:r>
              <a:rPr lang="pt-BR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Heapsort</a:t>
            </a:r>
            <a:r>
              <a:rPr lang="pt-B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é um algoritmo de ordenação do tipo ordenação por seleção</a:t>
            </a:r>
          </a:p>
        </p:txBody>
      </p:sp>
      <p:pic>
        <p:nvPicPr>
          <p:cNvPr id="4" name="Picture 4" descr="Uma imagem contendo pessoa, uniforme militar, vestuário, foto&#10;&#10;Descrição gerada com muito alta confiança">
            <a:extLst>
              <a:ext uri="{FF2B5EF4-FFF2-40B4-BE49-F238E27FC236}">
                <a16:creationId xmlns:a16="http://schemas.microsoft.com/office/drawing/2014/main" id="{5136957C-0F41-4D23-92E1-081BA45D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5" y="1743441"/>
            <a:ext cx="3095625" cy="34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6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816-FD0F-4D0F-B505-149F01F2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66" y="-138449"/>
            <a:ext cx="9905998" cy="300093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Quando deseja-se ordenar os elementos de forma crescente, cria-se um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heap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mínimo. Mantendo o maior dado na raiz(por isso o conceito de árvore). Logo, para uma ordenação decrescente, deve-se empregar o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heap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 máximo, colocando o menor elemento na raiz.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69EBCA7-924D-4A75-B4F0-3629F4A2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15" y="2859414"/>
            <a:ext cx="5990492" cy="36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D01D-8D54-42B9-989F-2F137120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2219568"/>
            <a:ext cx="11491448" cy="40086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O algoritmo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Heapsort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 pode ser resumido em: selecionar o menor ou maior elemento, trocar com o elemento presente na primeira posição. Essas operações devem ser repetidas para todos elementos seguindo a forma (n – 1),(n – 2) e (n – N).</a:t>
            </a:r>
            <a:endParaRPr lang="pt-BR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/>
              <a:buChar char="§"/>
            </a:pPr>
            <a:endParaRPr lang="pt-BR" sz="3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>
              <a:buFont typeface="Wingdings"/>
              <a:buChar char="§"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Elementos já ordenados  são desconsiderados;</a:t>
            </a:r>
          </a:p>
          <a:p>
            <a:pPr>
              <a:buFont typeface="Wingdings"/>
              <a:buChar char="§"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Para ordenar os números, deve  ser chamada a função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heapsort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60E44-E68C-4B5F-9DC1-BD61A352FF61}"/>
              </a:ext>
            </a:extLst>
          </p:cNvPr>
          <p:cNvSpPr txBox="1"/>
          <p:nvPr/>
        </p:nvSpPr>
        <p:spPr>
          <a:xfrm>
            <a:off x="959223" y="611841"/>
            <a:ext cx="51860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cap="all" err="1">
                <a:latin typeface="Calibri"/>
                <a:cs typeface="Calibri"/>
              </a:rPr>
              <a:t>Heapsort</a:t>
            </a:r>
            <a:r>
              <a:rPr lang="pt-BR" sz="3200" cap="all">
                <a:latin typeface="Calibri"/>
                <a:cs typeface="Calibri"/>
              </a:rPr>
              <a:t> - </a:t>
            </a:r>
            <a:r>
              <a:rPr lang="pt-BR" sz="3200" cap="all" err="1">
                <a:latin typeface="Calibri"/>
                <a:cs typeface="Calibri"/>
              </a:rPr>
              <a:t>aLGORITMO</a:t>
            </a:r>
            <a:endParaRPr lang="pt-BR" sz="3200" err="1"/>
          </a:p>
        </p:txBody>
      </p:sp>
    </p:spTree>
    <p:extLst>
      <p:ext uri="{BB962C8B-B14F-4D97-AF65-F5344CB8AC3E}">
        <p14:creationId xmlns:p14="http://schemas.microsoft.com/office/powerpoint/2010/main" val="1063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6AA-51E7-4E30-B026-0E72B19C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HEAPSORT - COMPLEXIDADE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A424-3567-4C88-9AEB-F51E2B74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2032"/>
            <a:ext cx="9905998" cy="34191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A complexidade pode ser descrita por: O(n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ln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n), ou seja para ordenar um vetor de 1000 elementos podem ser feitas no pior caso: 6908 comparações, provando que ele é estável para grandes quantidades de elementos, quando comparado com outros algoritmos de ordenação o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Bubble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sort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e o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Selection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pt-BR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Sort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, os quais a complexidade por pode ser descrita por O(n²), que para um vetor de 1000 elementos podem ser feitas no pior caso 1.000.000 de comparações.</a:t>
            </a:r>
          </a:p>
        </p:txBody>
      </p:sp>
    </p:spTree>
    <p:extLst>
      <p:ext uri="{BB962C8B-B14F-4D97-AF65-F5344CB8AC3E}">
        <p14:creationId xmlns:p14="http://schemas.microsoft.com/office/powerpoint/2010/main" val="5411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A1B8-D00A-4233-B32C-2695811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Heapsort</a:t>
            </a:r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- utilização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D566-AE3D-4EDC-A8CB-48DDBD63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6269"/>
            <a:ext cx="9905998" cy="29804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Muitos sistemas operacionais e linguagens de programação fazem uso do </a:t>
            </a:r>
            <a:r>
              <a:rPr lang="pt-BR" sz="36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heapsort</a:t>
            </a:r>
            <a:r>
              <a:rPr lang="pt-BR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para o gerenciamento de filas com prioridade, pois o tempo de execução, estabilidade e o custo de memória em situações onde os dados estão totalmente desordenados é consistente com outras situações.</a:t>
            </a:r>
            <a:endParaRPr lang="pt-BR" sz="3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F0558-3DA3-489B-8817-0605681FD3B9}"/>
              </a:ext>
            </a:extLst>
          </p:cNvPr>
          <p:cNvSpPr txBox="1"/>
          <p:nvPr/>
        </p:nvSpPr>
        <p:spPr>
          <a:xfrm>
            <a:off x="1138518" y="4533900"/>
            <a:ext cx="63066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670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BF1-BD40-4196-BD58-A60D1E70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HEAPSORT – VANTAGENS E DESVANTAGENS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5883-DE14-4AED-9C4C-A9AF742F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Vantagens:</a:t>
            </a:r>
            <a:endParaRPr lang="pt-BR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cs typeface="Calibri"/>
            </a:endParaRPr>
          </a:p>
          <a:p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Pior caso  O(n </a:t>
            </a:r>
            <a:r>
              <a:rPr lang="pt-BR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ln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 n);</a:t>
            </a:r>
          </a:p>
          <a:p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Mais </a:t>
            </a:r>
            <a:r>
              <a:rPr lang="pt-BR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rapido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que o </a:t>
            </a:r>
            <a:r>
              <a:rPr lang="pt-BR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Quicksort</a:t>
            </a: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;</a:t>
            </a:r>
          </a:p>
          <a:p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Previsível;</a:t>
            </a:r>
          </a:p>
          <a:p>
            <a:pPr marL="0" indent="0">
              <a:buNone/>
            </a:pPr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Desvantagens:</a:t>
            </a:r>
          </a:p>
          <a:p>
            <a:r>
              <a:rPr lang="pt-BR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Construção constante da árvore;</a:t>
            </a:r>
          </a:p>
        </p:txBody>
      </p:sp>
    </p:spTree>
    <p:extLst>
      <p:ext uri="{BB962C8B-B14F-4D97-AF65-F5344CB8AC3E}">
        <p14:creationId xmlns:p14="http://schemas.microsoft.com/office/powerpoint/2010/main" val="180339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6ADC-492A-4527-B144-63598248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pt-BR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Heapsort - execução</a:t>
            </a:r>
            <a:endParaRPr lang="pt-BR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54B8DC-1BE9-4BB7-8CEC-116A4627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525" y="5968997"/>
            <a:ext cx="11650720" cy="10633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  <a:hlinkClick r:id="rId3"/>
              </a:rPr>
              <a:t>https://upload.wikimedia.org/wikipedia/commons/f/fe/Heap_sort_example.gif?fbclid=IwAR1QqBpum3BnLsiuAzfMNg60sHLQ1-JT2zyDsmOlT00o39WnC3vT6vuTaJ0</a:t>
            </a:r>
            <a:endParaRPr lang="pt-BR" sz="1000">
              <a:latin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FCC6D06-13F0-47E6-8FEC-C4A505D1E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081" y="608820"/>
            <a:ext cx="5703030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9594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F5F3-02F1-4808-A07B-56FD04CA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Tempo de execução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C4C-0B2A-49D6-9955-578655D1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6924"/>
            <a:ext cx="9905998" cy="35842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Maquina utilizada nos testes: Processador: AMD ATHLON X4 870K (4.25Ghz); Ram: G.skill Ripjaws X 8gb(2x4) Ddr3 Cl9 2133Mhz (Dual Channel); SSD: Veteke 240Gb Leitura 530MB/s, Escrita 480MB/s; Placa Mãe: MSI A88XM-E45 Placa de Video: ASUS R7 360 OC 2Gb GDDR5 (1070Mhz);</a:t>
            </a:r>
            <a:endParaRPr lang="pt-BR" sz="2400"/>
          </a:p>
          <a:p>
            <a:pPr marL="0" indent="0" algn="ctr">
              <a:buNone/>
            </a:pPr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ORDENAÇÃO COM</a:t>
            </a:r>
          </a:p>
          <a:p>
            <a:pPr algn="ctr"/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100 números: 0.3303s</a:t>
            </a:r>
            <a:endParaRPr lang="pt-BR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1000: números 0.4986s</a:t>
            </a:r>
            <a:endParaRPr lang="pt-BR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10000 números: 0.5879s</a:t>
            </a:r>
            <a:endParaRPr lang="pt-BR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pt-BR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100000 números: 0.7879s</a:t>
            </a:r>
            <a:endParaRPr lang="pt-BR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141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Malha</vt:lpstr>
      <vt:lpstr>Heapsort</vt:lpstr>
      <vt:lpstr>Heapsort</vt:lpstr>
      <vt:lpstr>PowerPoint Presentation</vt:lpstr>
      <vt:lpstr>PowerPoint Presentation</vt:lpstr>
      <vt:lpstr>HEAPSORT - COMPLEXIDADE</vt:lpstr>
      <vt:lpstr>Heapsort - utilização</vt:lpstr>
      <vt:lpstr>HEAPSORT – VANTAGENS E DESVANTAGENS</vt:lpstr>
      <vt:lpstr>Heapsort - execução</vt:lpstr>
      <vt:lpstr>Tempo de execução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revision>96</cp:revision>
  <dcterms:created xsi:type="dcterms:W3CDTF">2013-08-01T13:27:53Z</dcterms:created>
  <dcterms:modified xsi:type="dcterms:W3CDTF">2019-07-02T00:26:12Z</dcterms:modified>
</cp:coreProperties>
</file>