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9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338" r:id="rId26"/>
    <p:sldId id="280" r:id="rId27"/>
    <p:sldId id="281" r:id="rId28"/>
    <p:sldId id="282" r:id="rId29"/>
    <p:sldId id="339" r:id="rId30"/>
    <p:sldId id="340" r:id="rId31"/>
    <p:sldId id="341" r:id="rId32"/>
    <p:sldId id="342" r:id="rId33"/>
    <p:sldId id="343" r:id="rId34"/>
    <p:sldId id="344" r:id="rId35"/>
    <p:sldId id="283" r:id="rId36"/>
    <p:sldId id="284" r:id="rId37"/>
    <p:sldId id="285" r:id="rId38"/>
    <p:sldId id="286" r:id="rId39"/>
    <p:sldId id="287" r:id="rId40"/>
    <p:sldId id="288" r:id="rId41"/>
    <p:sldId id="289" r:id="rId42"/>
    <p:sldId id="290" r:id="rId43"/>
    <p:sldId id="291" r:id="rId44"/>
    <p:sldId id="292" r:id="rId45"/>
    <p:sldId id="293" r:id="rId46"/>
    <p:sldId id="294" r:id="rId47"/>
    <p:sldId id="295" r:id="rId48"/>
    <p:sldId id="296" r:id="rId49"/>
    <p:sldId id="297" r:id="rId50"/>
    <p:sldId id="298" r:id="rId51"/>
    <p:sldId id="299" r:id="rId52"/>
    <p:sldId id="300" r:id="rId53"/>
    <p:sldId id="301" r:id="rId54"/>
    <p:sldId id="302" r:id="rId55"/>
    <p:sldId id="303" r:id="rId56"/>
    <p:sldId id="304" r:id="rId57"/>
    <p:sldId id="305" r:id="rId58"/>
    <p:sldId id="306" r:id="rId59"/>
    <p:sldId id="307" r:id="rId60"/>
    <p:sldId id="308" r:id="rId61"/>
    <p:sldId id="309" r:id="rId62"/>
    <p:sldId id="310" r:id="rId63"/>
    <p:sldId id="311" r:id="rId64"/>
    <p:sldId id="312" r:id="rId65"/>
    <p:sldId id="313" r:id="rId66"/>
    <p:sldId id="314" r:id="rId67"/>
    <p:sldId id="315" r:id="rId68"/>
    <p:sldId id="316" r:id="rId69"/>
    <p:sldId id="317" r:id="rId70"/>
    <p:sldId id="318" r:id="rId71"/>
    <p:sldId id="319" r:id="rId72"/>
    <p:sldId id="320" r:id="rId73"/>
    <p:sldId id="321" r:id="rId74"/>
    <p:sldId id="322" r:id="rId75"/>
    <p:sldId id="323" r:id="rId76"/>
    <p:sldId id="324" r:id="rId77"/>
    <p:sldId id="325" r:id="rId78"/>
    <p:sldId id="326" r:id="rId79"/>
    <p:sldId id="327" r:id="rId80"/>
    <p:sldId id="328" r:id="rId81"/>
    <p:sldId id="329" r:id="rId82"/>
    <p:sldId id="330" r:id="rId83"/>
    <p:sldId id="331" r:id="rId84"/>
    <p:sldId id="332" r:id="rId85"/>
    <p:sldId id="333" r:id="rId86"/>
    <p:sldId id="334" r:id="rId87"/>
    <p:sldId id="335" r:id="rId88"/>
    <p:sldId id="336" r:id="rId89"/>
    <p:sldId id="337" r:id="rId90"/>
    <p:sldId id="345" r:id="rId91"/>
    <p:sldId id="346" r:id="rId92"/>
    <p:sldId id="347" r:id="rId93"/>
    <p:sldId id="348" r:id="rId94"/>
    <p:sldId id="349" r:id="rId95"/>
    <p:sldId id="350" r:id="rId96"/>
  </p:sldIdLst>
  <p:sldSz cx="9144000" cy="5143500" type="screen16x9"/>
  <p:notesSz cx="6858000" cy="9144000"/>
  <p:embeddedFontLst>
    <p:embeddedFont>
      <p:font typeface="Roboto" panose="02000000000000000000" pitchFamily="2" charset="0"/>
      <p:regular r:id="rId98"/>
      <p:bold r:id="rId99"/>
      <p:italic r:id="rId100"/>
      <p:boldItalic r:id="rId10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CB766E7-641A-429A-994F-62008674AD1A}">
  <a:tblStyle styleId="{BCB766E7-641A-429A-994F-62008674AD1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7" d="100"/>
          <a:sy n="77" d="100"/>
        </p:scale>
        <p:origin x="336" y="8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presProps" Target="pres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font" Target="fonts/font2.fntdata"/><Relationship Id="rId101"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notesMaster" Target="notesMasters/notesMaster1.xml"/><Relationship Id="rId104"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font" Target="fonts/font3.fntdata"/><Relationship Id="rId105"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font" Target="fonts/font1.fntdata"/><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15173642282_0_2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15173642282_0_2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15173642282_0_26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15173642282_0_2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15173642282_0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15173642282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15173642282_0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15173642282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15173642282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15173642282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15173642282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1517364228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517364228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517364228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15173642282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15173642282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15173642282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15173642282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15173642282_0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15173642282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15173642282_0_2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15173642282_0_2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15173642282_0_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15173642282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15173642282_0_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15173642282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15173642282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15173642282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15173642282_0_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15173642282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15173642282_0_7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15173642282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15173642282_0_3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15173642282_0_3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15173642282_0_30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15173642282_0_3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15173642282_0_3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15173642282_0_3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15173642282_0_3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15173642282_0_3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15173642282_0_3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 name="Google Shape;222;g15173642282_0_3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15173642282_0_24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15173642282_0_2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g15173642282_0_3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 name="Google Shape;229;g15173642282_0_3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15173642282_0_3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15173642282_0_3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15173642282_0_3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2" name="Google Shape;242;g15173642282_0_3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15173642282_0_35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 name="Google Shape;248;g15173642282_0_3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g15173642282_0_36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 name="Google Shape;254;g15173642282_0_3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15173642282_0_36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15173642282_0_3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g15173642282_0_37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6" name="Google Shape;266;g15173642282_0_3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g15173642282_0_38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2" name="Google Shape;272;g15173642282_0_3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g15173642282_0_38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 name="Google Shape;278;g15173642282_0_3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g15173642282_0_39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4" name="Google Shape;284;g15173642282_0_3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15173642282_0_2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15173642282_0_2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g15173642282_0_39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0" name="Google Shape;290;g15173642282_0_3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g15173642282_0_4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 name="Google Shape;296;g15173642282_0_4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g15173642282_0_4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2" name="Google Shape;302;g15173642282_0_4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g15173642282_0_4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8" name="Google Shape;308;g15173642282_0_4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g15173642282_0_4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4" name="Google Shape;314;g15173642282_0_4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g15173642282_0_4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0" name="Google Shape;320;g15173642282_0_4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g15173642282_0_4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6" name="Google Shape;326;g15173642282_0_4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15173642282_0_44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15173642282_0_4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g15173642282_0_44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8" name="Google Shape;338;g15173642282_0_4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
        <p:cNvGrpSpPr/>
        <p:nvPr/>
      </p:nvGrpSpPr>
      <p:grpSpPr>
        <a:xfrm>
          <a:off x="0" y="0"/>
          <a:ext cx="0" cy="0"/>
          <a:chOff x="0" y="0"/>
          <a:chExt cx="0" cy="0"/>
        </a:xfrm>
      </p:grpSpPr>
      <p:sp>
        <p:nvSpPr>
          <p:cNvPr id="343" name="Google Shape;343;g15173642282_0_4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4" name="Google Shape;344;g15173642282_0_4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15173642282_0_25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15173642282_0_2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Google Shape;349;g15173642282_0_7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0" name="Google Shape;350;g15173642282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Google Shape;355;g15173642282_0_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6" name="Google Shape;356;g15173642282_0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0"/>
        <p:cNvGrpSpPr/>
        <p:nvPr/>
      </p:nvGrpSpPr>
      <p:grpSpPr>
        <a:xfrm>
          <a:off x="0" y="0"/>
          <a:ext cx="0" cy="0"/>
          <a:chOff x="0" y="0"/>
          <a:chExt cx="0" cy="0"/>
        </a:xfrm>
      </p:grpSpPr>
      <p:sp>
        <p:nvSpPr>
          <p:cNvPr id="361" name="Google Shape;361;g15173642282_0_9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2" name="Google Shape;362;g15173642282_0_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Google Shape;367;g15173642282_0_9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8" name="Google Shape;368;g15173642282_0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Google Shape;373;g15173642282_0_10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4" name="Google Shape;374;g15173642282_0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8"/>
        <p:cNvGrpSpPr/>
        <p:nvPr/>
      </p:nvGrpSpPr>
      <p:grpSpPr>
        <a:xfrm>
          <a:off x="0" y="0"/>
          <a:ext cx="0" cy="0"/>
          <a:chOff x="0" y="0"/>
          <a:chExt cx="0" cy="0"/>
        </a:xfrm>
      </p:grpSpPr>
      <p:sp>
        <p:nvSpPr>
          <p:cNvPr id="379" name="Google Shape;379;g15173642282_0_10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0" name="Google Shape;380;g15173642282_0_1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4"/>
        <p:cNvGrpSpPr/>
        <p:nvPr/>
      </p:nvGrpSpPr>
      <p:grpSpPr>
        <a:xfrm>
          <a:off x="0" y="0"/>
          <a:ext cx="0" cy="0"/>
          <a:chOff x="0" y="0"/>
          <a:chExt cx="0" cy="0"/>
        </a:xfrm>
      </p:grpSpPr>
      <p:sp>
        <p:nvSpPr>
          <p:cNvPr id="385" name="Google Shape;385;g15173642282_0_1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6" name="Google Shape;386;g15173642282_0_1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
        <p:cNvGrpSpPr/>
        <p:nvPr/>
      </p:nvGrpSpPr>
      <p:grpSpPr>
        <a:xfrm>
          <a:off x="0" y="0"/>
          <a:ext cx="0" cy="0"/>
          <a:chOff x="0" y="0"/>
          <a:chExt cx="0" cy="0"/>
        </a:xfrm>
      </p:grpSpPr>
      <p:sp>
        <p:nvSpPr>
          <p:cNvPr id="391" name="Google Shape;391;g15173642282_0_1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2" name="Google Shape;392;g15173642282_0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p:cNvGrpSpPr/>
        <p:nvPr/>
      </p:nvGrpSpPr>
      <p:grpSpPr>
        <a:xfrm>
          <a:off x="0" y="0"/>
          <a:ext cx="0" cy="0"/>
          <a:chOff x="0" y="0"/>
          <a:chExt cx="0" cy="0"/>
        </a:xfrm>
      </p:grpSpPr>
      <p:sp>
        <p:nvSpPr>
          <p:cNvPr id="397" name="Google Shape;397;g15173642282_0_1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8" name="Google Shape;398;g15173642282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2"/>
        <p:cNvGrpSpPr/>
        <p:nvPr/>
      </p:nvGrpSpPr>
      <p:grpSpPr>
        <a:xfrm>
          <a:off x="0" y="0"/>
          <a:ext cx="0" cy="0"/>
          <a:chOff x="0" y="0"/>
          <a:chExt cx="0" cy="0"/>
        </a:xfrm>
      </p:grpSpPr>
      <p:sp>
        <p:nvSpPr>
          <p:cNvPr id="403" name="Google Shape;403;g15173642282_0_1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4" name="Google Shape;404;g15173642282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15173642282_0_2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15173642282_0_2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8"/>
        <p:cNvGrpSpPr/>
        <p:nvPr/>
      </p:nvGrpSpPr>
      <p:grpSpPr>
        <a:xfrm>
          <a:off x="0" y="0"/>
          <a:ext cx="0" cy="0"/>
          <a:chOff x="0" y="0"/>
          <a:chExt cx="0" cy="0"/>
        </a:xfrm>
      </p:grpSpPr>
      <p:sp>
        <p:nvSpPr>
          <p:cNvPr id="409" name="Google Shape;409;g15173642282_0_46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0" name="Google Shape;410;g15173642282_0_4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4"/>
        <p:cNvGrpSpPr/>
        <p:nvPr/>
      </p:nvGrpSpPr>
      <p:grpSpPr>
        <a:xfrm>
          <a:off x="0" y="0"/>
          <a:ext cx="0" cy="0"/>
          <a:chOff x="0" y="0"/>
          <a:chExt cx="0" cy="0"/>
        </a:xfrm>
      </p:grpSpPr>
      <p:sp>
        <p:nvSpPr>
          <p:cNvPr id="415" name="Google Shape;415;g15173642282_0_46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6" name="Google Shape;416;g15173642282_0_4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0"/>
        <p:cNvGrpSpPr/>
        <p:nvPr/>
      </p:nvGrpSpPr>
      <p:grpSpPr>
        <a:xfrm>
          <a:off x="0" y="0"/>
          <a:ext cx="0" cy="0"/>
          <a:chOff x="0" y="0"/>
          <a:chExt cx="0" cy="0"/>
        </a:xfrm>
      </p:grpSpPr>
      <p:sp>
        <p:nvSpPr>
          <p:cNvPr id="421" name="Google Shape;421;g15173642282_0_47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2" name="Google Shape;422;g15173642282_0_4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6"/>
        <p:cNvGrpSpPr/>
        <p:nvPr/>
      </p:nvGrpSpPr>
      <p:grpSpPr>
        <a:xfrm>
          <a:off x="0" y="0"/>
          <a:ext cx="0" cy="0"/>
          <a:chOff x="0" y="0"/>
          <a:chExt cx="0" cy="0"/>
        </a:xfrm>
      </p:grpSpPr>
      <p:sp>
        <p:nvSpPr>
          <p:cNvPr id="427" name="Google Shape;427;g15173642282_0_47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8" name="Google Shape;428;g15173642282_0_4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2"/>
        <p:cNvGrpSpPr/>
        <p:nvPr/>
      </p:nvGrpSpPr>
      <p:grpSpPr>
        <a:xfrm>
          <a:off x="0" y="0"/>
          <a:ext cx="0" cy="0"/>
          <a:chOff x="0" y="0"/>
          <a:chExt cx="0" cy="0"/>
        </a:xfrm>
      </p:grpSpPr>
      <p:sp>
        <p:nvSpPr>
          <p:cNvPr id="433" name="Google Shape;433;g15173642282_0_48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4" name="Google Shape;434;g15173642282_0_4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8"/>
        <p:cNvGrpSpPr/>
        <p:nvPr/>
      </p:nvGrpSpPr>
      <p:grpSpPr>
        <a:xfrm>
          <a:off x="0" y="0"/>
          <a:ext cx="0" cy="0"/>
          <a:chOff x="0" y="0"/>
          <a:chExt cx="0" cy="0"/>
        </a:xfrm>
      </p:grpSpPr>
      <p:sp>
        <p:nvSpPr>
          <p:cNvPr id="439" name="Google Shape;439;g15173642282_0_4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0" name="Google Shape;440;g15173642282_0_4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4"/>
        <p:cNvGrpSpPr/>
        <p:nvPr/>
      </p:nvGrpSpPr>
      <p:grpSpPr>
        <a:xfrm>
          <a:off x="0" y="0"/>
          <a:ext cx="0" cy="0"/>
          <a:chOff x="0" y="0"/>
          <a:chExt cx="0" cy="0"/>
        </a:xfrm>
      </p:grpSpPr>
      <p:sp>
        <p:nvSpPr>
          <p:cNvPr id="445" name="Google Shape;445;g15173642282_0_49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6" name="Google Shape;446;g15173642282_0_4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1"/>
        <p:cNvGrpSpPr/>
        <p:nvPr/>
      </p:nvGrpSpPr>
      <p:grpSpPr>
        <a:xfrm>
          <a:off x="0" y="0"/>
          <a:ext cx="0" cy="0"/>
          <a:chOff x="0" y="0"/>
          <a:chExt cx="0" cy="0"/>
        </a:xfrm>
      </p:grpSpPr>
      <p:sp>
        <p:nvSpPr>
          <p:cNvPr id="452" name="Google Shape;452;g15173642282_0_1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3" name="Google Shape;453;g15173642282_0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7"/>
        <p:cNvGrpSpPr/>
        <p:nvPr/>
      </p:nvGrpSpPr>
      <p:grpSpPr>
        <a:xfrm>
          <a:off x="0" y="0"/>
          <a:ext cx="0" cy="0"/>
          <a:chOff x="0" y="0"/>
          <a:chExt cx="0" cy="0"/>
        </a:xfrm>
      </p:grpSpPr>
      <p:sp>
        <p:nvSpPr>
          <p:cNvPr id="458" name="Google Shape;458;g15173642282_0_1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9" name="Google Shape;459;g15173642282_0_1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3"/>
        <p:cNvGrpSpPr/>
        <p:nvPr/>
      </p:nvGrpSpPr>
      <p:grpSpPr>
        <a:xfrm>
          <a:off x="0" y="0"/>
          <a:ext cx="0" cy="0"/>
          <a:chOff x="0" y="0"/>
          <a:chExt cx="0" cy="0"/>
        </a:xfrm>
      </p:grpSpPr>
      <p:sp>
        <p:nvSpPr>
          <p:cNvPr id="464" name="Google Shape;464;g15173642282_0_1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5" name="Google Shape;465;g15173642282_0_1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15173642282_0_2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15173642282_0_2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9"/>
        <p:cNvGrpSpPr/>
        <p:nvPr/>
      </p:nvGrpSpPr>
      <p:grpSpPr>
        <a:xfrm>
          <a:off x="0" y="0"/>
          <a:ext cx="0" cy="0"/>
          <a:chOff x="0" y="0"/>
          <a:chExt cx="0" cy="0"/>
        </a:xfrm>
      </p:grpSpPr>
      <p:sp>
        <p:nvSpPr>
          <p:cNvPr id="470" name="Google Shape;470;g15173642282_0_14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1" name="Google Shape;471;g15173642282_0_1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5"/>
        <p:cNvGrpSpPr/>
        <p:nvPr/>
      </p:nvGrpSpPr>
      <p:grpSpPr>
        <a:xfrm>
          <a:off x="0" y="0"/>
          <a:ext cx="0" cy="0"/>
          <a:chOff x="0" y="0"/>
          <a:chExt cx="0" cy="0"/>
        </a:xfrm>
      </p:grpSpPr>
      <p:sp>
        <p:nvSpPr>
          <p:cNvPr id="476" name="Google Shape;476;g15173642282_0_15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7" name="Google Shape;477;g15173642282_0_1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1"/>
        <p:cNvGrpSpPr/>
        <p:nvPr/>
      </p:nvGrpSpPr>
      <p:grpSpPr>
        <a:xfrm>
          <a:off x="0" y="0"/>
          <a:ext cx="0" cy="0"/>
          <a:chOff x="0" y="0"/>
          <a:chExt cx="0" cy="0"/>
        </a:xfrm>
      </p:grpSpPr>
      <p:sp>
        <p:nvSpPr>
          <p:cNvPr id="482" name="Google Shape;482;g15173642282_0_16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3" name="Google Shape;483;g15173642282_0_1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7"/>
        <p:cNvGrpSpPr/>
        <p:nvPr/>
      </p:nvGrpSpPr>
      <p:grpSpPr>
        <a:xfrm>
          <a:off x="0" y="0"/>
          <a:ext cx="0" cy="0"/>
          <a:chOff x="0" y="0"/>
          <a:chExt cx="0" cy="0"/>
        </a:xfrm>
      </p:grpSpPr>
      <p:sp>
        <p:nvSpPr>
          <p:cNvPr id="488" name="Google Shape;488;g15173642282_0_16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9" name="Google Shape;489;g15173642282_0_1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3"/>
        <p:cNvGrpSpPr/>
        <p:nvPr/>
      </p:nvGrpSpPr>
      <p:grpSpPr>
        <a:xfrm>
          <a:off x="0" y="0"/>
          <a:ext cx="0" cy="0"/>
          <a:chOff x="0" y="0"/>
          <a:chExt cx="0" cy="0"/>
        </a:xfrm>
      </p:grpSpPr>
      <p:sp>
        <p:nvSpPr>
          <p:cNvPr id="494" name="Google Shape;494;g15173642282_0_17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5" name="Google Shape;495;g15173642282_0_1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9"/>
        <p:cNvGrpSpPr/>
        <p:nvPr/>
      </p:nvGrpSpPr>
      <p:grpSpPr>
        <a:xfrm>
          <a:off x="0" y="0"/>
          <a:ext cx="0" cy="0"/>
          <a:chOff x="0" y="0"/>
          <a:chExt cx="0" cy="0"/>
        </a:xfrm>
      </p:grpSpPr>
      <p:sp>
        <p:nvSpPr>
          <p:cNvPr id="500" name="Google Shape;500;g15173642282_0_17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1" name="Google Shape;501;g15173642282_0_1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5"/>
        <p:cNvGrpSpPr/>
        <p:nvPr/>
      </p:nvGrpSpPr>
      <p:grpSpPr>
        <a:xfrm>
          <a:off x="0" y="0"/>
          <a:ext cx="0" cy="0"/>
          <a:chOff x="0" y="0"/>
          <a:chExt cx="0" cy="0"/>
        </a:xfrm>
      </p:grpSpPr>
      <p:sp>
        <p:nvSpPr>
          <p:cNvPr id="506" name="Google Shape;506;g15173642282_0_18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7" name="Google Shape;507;g15173642282_0_1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1"/>
        <p:cNvGrpSpPr/>
        <p:nvPr/>
      </p:nvGrpSpPr>
      <p:grpSpPr>
        <a:xfrm>
          <a:off x="0" y="0"/>
          <a:ext cx="0" cy="0"/>
          <a:chOff x="0" y="0"/>
          <a:chExt cx="0" cy="0"/>
        </a:xfrm>
      </p:grpSpPr>
      <p:sp>
        <p:nvSpPr>
          <p:cNvPr id="512" name="Google Shape;512;g15173642282_0_18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3" name="Google Shape;513;g15173642282_0_1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7"/>
        <p:cNvGrpSpPr/>
        <p:nvPr/>
      </p:nvGrpSpPr>
      <p:grpSpPr>
        <a:xfrm>
          <a:off x="0" y="0"/>
          <a:ext cx="0" cy="0"/>
          <a:chOff x="0" y="0"/>
          <a:chExt cx="0" cy="0"/>
        </a:xfrm>
      </p:grpSpPr>
      <p:sp>
        <p:nvSpPr>
          <p:cNvPr id="518" name="Google Shape;518;g15173642282_0_19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9" name="Google Shape;519;g15173642282_0_1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3"/>
        <p:cNvGrpSpPr/>
        <p:nvPr/>
      </p:nvGrpSpPr>
      <p:grpSpPr>
        <a:xfrm>
          <a:off x="0" y="0"/>
          <a:ext cx="0" cy="0"/>
          <a:chOff x="0" y="0"/>
          <a:chExt cx="0" cy="0"/>
        </a:xfrm>
      </p:grpSpPr>
      <p:sp>
        <p:nvSpPr>
          <p:cNvPr id="524" name="Google Shape;524;g15173642282_0_20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5" name="Google Shape;525;g15173642282_0_2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15173642282_0_28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15173642282_0_2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0"/>
        <p:cNvGrpSpPr/>
        <p:nvPr/>
      </p:nvGrpSpPr>
      <p:grpSpPr>
        <a:xfrm>
          <a:off x="0" y="0"/>
          <a:ext cx="0" cy="0"/>
          <a:chOff x="0" y="0"/>
          <a:chExt cx="0" cy="0"/>
        </a:xfrm>
      </p:grpSpPr>
      <p:sp>
        <p:nvSpPr>
          <p:cNvPr id="531" name="Google Shape;531;g15173642282_0_2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2" name="Google Shape;532;g15173642282_0_2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7"/>
        <p:cNvGrpSpPr/>
        <p:nvPr/>
      </p:nvGrpSpPr>
      <p:grpSpPr>
        <a:xfrm>
          <a:off x="0" y="0"/>
          <a:ext cx="0" cy="0"/>
          <a:chOff x="0" y="0"/>
          <a:chExt cx="0" cy="0"/>
        </a:xfrm>
      </p:grpSpPr>
      <p:sp>
        <p:nvSpPr>
          <p:cNvPr id="538" name="Google Shape;538;g15173642282_0_2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9" name="Google Shape;539;g15173642282_0_2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5"/>
        <p:cNvGrpSpPr/>
        <p:nvPr/>
      </p:nvGrpSpPr>
      <p:grpSpPr>
        <a:xfrm>
          <a:off x="0" y="0"/>
          <a:ext cx="0" cy="0"/>
          <a:chOff x="0" y="0"/>
          <a:chExt cx="0" cy="0"/>
        </a:xfrm>
      </p:grpSpPr>
      <p:sp>
        <p:nvSpPr>
          <p:cNvPr id="546" name="Google Shape;546;g15173642282_0_2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7" name="Google Shape;547;g15173642282_0_2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15173642282_0_28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15173642282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67.xml"/><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68.xml"/><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69.xml"/><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70.xml"/><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71.xml"/><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73.xml"/><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74.xml"/><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75.xml"/><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76.xml"/><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77.xml"/><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3" Type="http://schemas.openxmlformats.org/officeDocument/2006/relationships/hyperlink" Target="https://www.sqlservertutorial.net/sql-server-basics/sql-server-where/" TargetMode="External"/><Relationship Id="rId7" Type="http://schemas.openxmlformats.org/officeDocument/2006/relationships/hyperlink" Target="https://www.sqlservertutorial.net/sql-server-basics/sql-server-int/" TargetMode="External"/><Relationship Id="rId2" Type="http://schemas.openxmlformats.org/officeDocument/2006/relationships/notesSlide" Target="../notesSlides/notesSlide79.xml"/><Relationship Id="rId1" Type="http://schemas.openxmlformats.org/officeDocument/2006/relationships/slideLayout" Target="../slideLayouts/slideLayout3.xml"/><Relationship Id="rId6" Type="http://schemas.openxmlformats.org/officeDocument/2006/relationships/hyperlink" Target="https://www.sqlservertutorial.net/sql-server-basics/sql-server-group-by/" TargetMode="External"/><Relationship Id="rId5" Type="http://schemas.openxmlformats.org/officeDocument/2006/relationships/hyperlink" Target="https://www.sqlservertutorial.net/sql-server-basics/sql-server-having/" TargetMode="External"/><Relationship Id="rId4" Type="http://schemas.openxmlformats.org/officeDocument/2006/relationships/hyperlink" Target="https://www.sqlservertutorial.net/sql-server-basics/sql-server-joins/" TargetMode="External"/></Relationships>
</file>

<file path=ppt/slides/_rels/slide8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80.xml"/><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81.xml"/><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82.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9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3.xml"/></Relationships>
</file>

<file path=ppt/slides/_rels/slide91.xml.rels><?xml version="1.0" encoding="UTF-8" standalone="yes"?>
<Relationships xmlns="http://schemas.openxmlformats.org/package/2006/relationships"><Relationship Id="rId3" Type="http://schemas.openxmlformats.org/officeDocument/2006/relationships/hyperlink" Target="https://www.sqlservertutorial.net/sql-server-basics/sql-server-select/" TargetMode="External"/><Relationship Id="rId7" Type="http://schemas.openxmlformats.org/officeDocument/2006/relationships/image" Target="../media/image42.png"/><Relationship Id="rId2" Type="http://schemas.openxmlformats.org/officeDocument/2006/relationships/hyperlink" Target="https://www.sqlservertutorial.net/sql-server-basics/sql-server-where/" TargetMode="External"/><Relationship Id="rId1" Type="http://schemas.openxmlformats.org/officeDocument/2006/relationships/slideLayout" Target="../slideLayouts/slideLayout3.xml"/><Relationship Id="rId6" Type="http://schemas.openxmlformats.org/officeDocument/2006/relationships/image" Target="../media/image41.png"/><Relationship Id="rId5" Type="http://schemas.openxmlformats.org/officeDocument/2006/relationships/hyperlink" Target="https://www.sqlservertutorial.net/sql-server-basics/sql-server-delete/" TargetMode="External"/><Relationship Id="rId4" Type="http://schemas.openxmlformats.org/officeDocument/2006/relationships/hyperlink" Target="https://www.sqlservertutorial.net/sql-server-basics/sql-server-update/" TargetMode="External"/></Relationships>
</file>

<file path=ppt/slides/_rels/slide92.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hyperlink" Target="https://www.sqlservertutorial.net/sql-server-basics/sql-server-select/" TargetMode="External"/><Relationship Id="rId1" Type="http://schemas.openxmlformats.org/officeDocument/2006/relationships/slideLayout" Target="../slideLayouts/slideLayout3.xml"/><Relationship Id="rId4" Type="http://schemas.openxmlformats.org/officeDocument/2006/relationships/image" Target="../media/image44.png"/></Relationships>
</file>

<file path=ppt/slides/_rels/slide93.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hyperlink" Target="https://www.sqlservertutorial.net/sql-server-basics/sql-server-group-by/" TargetMode="External"/><Relationship Id="rId1" Type="http://schemas.openxmlformats.org/officeDocument/2006/relationships/slideLayout" Target="../slideLayouts/slideLayout3.xml"/><Relationship Id="rId4" Type="http://schemas.openxmlformats.org/officeDocument/2006/relationships/image" Target="../media/image46.png"/></Relationships>
</file>

<file path=ppt/slides/_rels/slide94.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hyperlink" Target="https://www.sqlservertutorial.net/sql-server-aggregate-functions/" TargetMode="External"/><Relationship Id="rId1" Type="http://schemas.openxmlformats.org/officeDocument/2006/relationships/slideLayout" Target="../slideLayouts/slideLayout3.xml"/></Relationships>
</file>

<file path=ppt/slides/_rels/slide95.xml.rels><?xml version="1.0" encoding="UTF-8" standalone="yes"?>
<Relationships xmlns="http://schemas.openxmlformats.org/package/2006/relationships"><Relationship Id="rId3" Type="http://schemas.openxmlformats.org/officeDocument/2006/relationships/hyperlink" Target="https://www.sqlservertutorial.net/sql-server-basics/sql-server-select/" TargetMode="External"/><Relationship Id="rId2" Type="http://schemas.openxmlformats.org/officeDocument/2006/relationships/hyperlink" Target="https://www.sqlservertutorial.net/sql-server-basics/sql-server-order-by/" TargetMode="Externa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GB"/>
              <a:t>Database Fundamentals</a:t>
            </a:r>
            <a:endParaRPr/>
          </a:p>
          <a:p>
            <a:pPr marL="0" lvl="0" indent="0" algn="ctr" rtl="0">
              <a:spcBef>
                <a:spcPts val="0"/>
              </a:spcBef>
              <a:spcAft>
                <a:spcPts val="0"/>
              </a:spcAft>
              <a:buNone/>
            </a:pPr>
            <a:r>
              <a:rPr lang="en-GB"/>
              <a:t>&amp; SQL Server BI</a:t>
            </a:r>
            <a:endParaRPr/>
          </a:p>
        </p:txBody>
      </p:sp>
      <p:sp>
        <p:nvSpPr>
          <p:cNvPr id="55" name="Google Shape;55;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GB" dirty="0"/>
              <a:t>IIHT-Capgemini Batch </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Database Content</a:t>
            </a:r>
            <a:endParaRPr/>
          </a:p>
        </p:txBody>
      </p:sp>
      <p:sp>
        <p:nvSpPr>
          <p:cNvPr id="109" name="Google Shape;109;p22"/>
          <p:cNvSpPr txBox="1">
            <a:spLocks noGrp="1"/>
          </p:cNvSpPr>
          <p:nvPr>
            <p:ph type="body" idx="1"/>
          </p:nvPr>
        </p:nvSpPr>
        <p:spPr>
          <a:xfrm>
            <a:off x="3808975" y="1152475"/>
            <a:ext cx="5023200" cy="3416400"/>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0"/>
              </a:spcAft>
              <a:buNone/>
            </a:pPr>
            <a:r>
              <a:rPr lang="en-GB" dirty="0"/>
              <a:t>User Data: tables to store user data </a:t>
            </a:r>
            <a:endParaRPr dirty="0"/>
          </a:p>
          <a:p>
            <a:pPr marL="0" lvl="0" indent="0" algn="l" rtl="0">
              <a:spcBef>
                <a:spcPts val="1200"/>
              </a:spcBef>
              <a:spcAft>
                <a:spcPts val="0"/>
              </a:spcAft>
              <a:buNone/>
            </a:pPr>
            <a:r>
              <a:rPr lang="en-GB" dirty="0"/>
              <a:t>• </a:t>
            </a:r>
            <a:r>
              <a:rPr lang="en-GB" b="1" dirty="0"/>
              <a:t>Meta data</a:t>
            </a:r>
            <a:r>
              <a:rPr lang="en-GB" dirty="0"/>
              <a:t>: keep the structure (schema) of the data, including table name, column name and type and constraints over the column(s) </a:t>
            </a:r>
            <a:endParaRPr dirty="0"/>
          </a:p>
          <a:p>
            <a:pPr marL="0" lvl="0" indent="0" algn="l" rtl="0">
              <a:spcBef>
                <a:spcPts val="1200"/>
              </a:spcBef>
              <a:spcAft>
                <a:spcPts val="0"/>
              </a:spcAft>
              <a:buNone/>
            </a:pPr>
            <a:r>
              <a:rPr lang="en-GB" dirty="0"/>
              <a:t>• </a:t>
            </a:r>
            <a:r>
              <a:rPr lang="en-GB" b="1" dirty="0"/>
              <a:t>Application metadata</a:t>
            </a:r>
            <a:r>
              <a:rPr lang="en-GB" dirty="0"/>
              <a:t>: application specific meta data regarding to user settings or functions of the application </a:t>
            </a:r>
            <a:endParaRPr dirty="0"/>
          </a:p>
          <a:p>
            <a:pPr marL="0" lvl="0" indent="0" algn="l" rtl="0">
              <a:spcBef>
                <a:spcPts val="1200"/>
              </a:spcBef>
              <a:spcAft>
                <a:spcPts val="1200"/>
              </a:spcAft>
              <a:buNone/>
            </a:pPr>
            <a:r>
              <a:rPr lang="en-GB" dirty="0"/>
              <a:t>• </a:t>
            </a:r>
            <a:r>
              <a:rPr lang="en-GB" b="1" dirty="0"/>
              <a:t>Index and other overhead data</a:t>
            </a:r>
            <a:r>
              <a:rPr lang="en-GB" dirty="0"/>
              <a:t>: used for improving performance and maintenance, such as logs, track, security, etc.</a:t>
            </a:r>
            <a:endParaRPr dirty="0"/>
          </a:p>
        </p:txBody>
      </p:sp>
      <p:pic>
        <p:nvPicPr>
          <p:cNvPr id="110" name="Google Shape;110;p22"/>
          <p:cNvPicPr preferRelativeResize="0"/>
          <p:nvPr/>
        </p:nvPicPr>
        <p:blipFill>
          <a:blip r:embed="rId3">
            <a:alphaModFix/>
          </a:blip>
          <a:stretch>
            <a:fillRect/>
          </a:stretch>
        </p:blipFill>
        <p:spPr>
          <a:xfrm>
            <a:off x="653375" y="1169250"/>
            <a:ext cx="2676525" cy="28050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Data File Structure</a:t>
            </a:r>
            <a:endParaRPr/>
          </a:p>
        </p:txBody>
      </p:sp>
      <p:pic>
        <p:nvPicPr>
          <p:cNvPr id="116" name="Google Shape;116;p23"/>
          <p:cNvPicPr preferRelativeResize="0"/>
          <p:nvPr/>
        </p:nvPicPr>
        <p:blipFill>
          <a:blip r:embed="rId3">
            <a:alphaModFix/>
          </a:blip>
          <a:stretch>
            <a:fillRect/>
          </a:stretch>
        </p:blipFill>
        <p:spPr>
          <a:xfrm>
            <a:off x="791850" y="1225750"/>
            <a:ext cx="8352151" cy="3169078"/>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Database Management System</a:t>
            </a:r>
            <a:endParaRPr/>
          </a:p>
        </p:txBody>
      </p:sp>
      <p:sp>
        <p:nvSpPr>
          <p:cNvPr id="122" name="Google Shape;122;p2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lnSpcReduction="10000"/>
          </a:bodyPr>
          <a:lstStyle/>
          <a:p>
            <a:pPr marL="0" lvl="0" indent="0" algn="l" rtl="0">
              <a:lnSpc>
                <a:spcPct val="105000"/>
              </a:lnSpc>
              <a:spcBef>
                <a:spcPts val="0"/>
              </a:spcBef>
              <a:spcAft>
                <a:spcPts val="0"/>
              </a:spcAft>
              <a:buNone/>
            </a:pPr>
            <a:r>
              <a:rPr lang="en-GB" sz="1200" dirty="0"/>
              <a:t>A database management system (DBMS) is software that controls the storage, organization, and retrieval of data. </a:t>
            </a:r>
            <a:endParaRPr sz="1200" dirty="0"/>
          </a:p>
          <a:p>
            <a:pPr marL="0" lvl="0" indent="0" algn="l" rtl="0">
              <a:lnSpc>
                <a:spcPct val="105000"/>
              </a:lnSpc>
              <a:spcBef>
                <a:spcPts val="1200"/>
              </a:spcBef>
              <a:spcAft>
                <a:spcPts val="0"/>
              </a:spcAft>
              <a:buNone/>
            </a:pPr>
            <a:r>
              <a:rPr lang="en-GB" sz="1200" dirty="0"/>
              <a:t>Typically, a DBMS has the following elements: • Kernel code This code manages memory and storage for the DBMS. </a:t>
            </a:r>
            <a:endParaRPr sz="1200" dirty="0"/>
          </a:p>
          <a:p>
            <a:pPr marL="0" lvl="0" indent="0" algn="l" rtl="0">
              <a:lnSpc>
                <a:spcPct val="105000"/>
              </a:lnSpc>
              <a:spcBef>
                <a:spcPts val="1200"/>
              </a:spcBef>
              <a:spcAft>
                <a:spcPts val="0"/>
              </a:spcAft>
              <a:buNone/>
            </a:pPr>
            <a:r>
              <a:rPr lang="en-GB" sz="1200" b="1" dirty="0"/>
              <a:t>Repository of metadata </a:t>
            </a:r>
            <a:endParaRPr sz="1200" b="1" dirty="0"/>
          </a:p>
          <a:p>
            <a:pPr marL="457200" lvl="0" indent="-304800" algn="l" rtl="0">
              <a:lnSpc>
                <a:spcPct val="105000"/>
              </a:lnSpc>
              <a:spcBef>
                <a:spcPts val="1200"/>
              </a:spcBef>
              <a:spcAft>
                <a:spcPts val="0"/>
              </a:spcAft>
              <a:buSzPts val="1200"/>
              <a:buChar char="●"/>
            </a:pPr>
            <a:r>
              <a:rPr lang="en-GB" sz="1200" dirty="0"/>
              <a:t>This repository is usually called a data dictionary. </a:t>
            </a:r>
            <a:endParaRPr sz="1200" dirty="0"/>
          </a:p>
          <a:p>
            <a:pPr marL="457200" lvl="0" indent="-304800" algn="l" rtl="0">
              <a:lnSpc>
                <a:spcPct val="105000"/>
              </a:lnSpc>
              <a:spcBef>
                <a:spcPts val="0"/>
              </a:spcBef>
              <a:spcAft>
                <a:spcPts val="0"/>
              </a:spcAft>
              <a:buSzPts val="1200"/>
              <a:buChar char="●"/>
            </a:pPr>
            <a:r>
              <a:rPr lang="en-GB" sz="1200" dirty="0"/>
              <a:t>Query language </a:t>
            </a:r>
            <a:endParaRPr sz="1200" dirty="0"/>
          </a:p>
          <a:p>
            <a:pPr marL="457200" lvl="0" indent="-304800" algn="l" rtl="0">
              <a:lnSpc>
                <a:spcPct val="105000"/>
              </a:lnSpc>
              <a:spcBef>
                <a:spcPts val="0"/>
              </a:spcBef>
              <a:spcAft>
                <a:spcPts val="0"/>
              </a:spcAft>
              <a:buSzPts val="1200"/>
              <a:buChar char="●"/>
            </a:pPr>
            <a:r>
              <a:rPr lang="en-GB" sz="1200" dirty="0"/>
              <a:t>This language enables applications to access the data</a:t>
            </a:r>
            <a:endParaRPr sz="1200" dirty="0"/>
          </a:p>
          <a:p>
            <a:pPr marL="0" lvl="0" indent="0" algn="l" rtl="0">
              <a:lnSpc>
                <a:spcPct val="105000"/>
              </a:lnSpc>
              <a:spcBef>
                <a:spcPts val="1200"/>
              </a:spcBef>
              <a:spcAft>
                <a:spcPts val="0"/>
              </a:spcAft>
              <a:buNone/>
            </a:pPr>
            <a:r>
              <a:rPr lang="en-GB" sz="1200" dirty="0"/>
              <a:t>A database application is a software program that interacts with a database to access and manipulate data. The first generation of database management systems included the following types: </a:t>
            </a:r>
            <a:endParaRPr sz="1200" dirty="0"/>
          </a:p>
          <a:p>
            <a:pPr marL="0" lvl="0" indent="0" algn="l" rtl="0">
              <a:lnSpc>
                <a:spcPct val="105000"/>
              </a:lnSpc>
              <a:spcBef>
                <a:spcPts val="1200"/>
              </a:spcBef>
              <a:spcAft>
                <a:spcPts val="0"/>
              </a:spcAft>
              <a:buNone/>
            </a:pPr>
            <a:r>
              <a:rPr lang="en-GB" sz="1200" b="1" dirty="0"/>
              <a:t>Hierarchical </a:t>
            </a:r>
            <a:r>
              <a:rPr lang="en-GB" sz="1200" dirty="0"/>
              <a:t>1-1 : A hierarchical database organizes data in a tree structure. Each parent record has one or more child records, similar to the structure of a file system. </a:t>
            </a:r>
            <a:endParaRPr sz="1200" dirty="0"/>
          </a:p>
          <a:p>
            <a:pPr marL="0" lvl="0" indent="0" algn="l" rtl="0">
              <a:lnSpc>
                <a:spcPct val="105000"/>
              </a:lnSpc>
              <a:spcBef>
                <a:spcPts val="1200"/>
              </a:spcBef>
              <a:spcAft>
                <a:spcPts val="1200"/>
              </a:spcAft>
              <a:buNone/>
            </a:pPr>
            <a:r>
              <a:rPr lang="en-GB" sz="1200" b="1" dirty="0"/>
              <a:t>Network </a:t>
            </a:r>
            <a:r>
              <a:rPr lang="en-GB" sz="1200" dirty="0"/>
              <a:t>A network database is similar to a hierarchical database, except records have a many-to-many rather than a one-to-many relationship</a:t>
            </a:r>
            <a:endParaRPr sz="12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dirty="0"/>
              <a:t>Relational Model</a:t>
            </a:r>
            <a:endParaRPr dirty="0"/>
          </a:p>
        </p:txBody>
      </p:sp>
      <p:sp>
        <p:nvSpPr>
          <p:cNvPr id="128" name="Google Shape;128;p2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92500"/>
          </a:bodyPr>
          <a:lstStyle/>
          <a:p>
            <a:pPr marL="0" lvl="0" indent="0" algn="l" rtl="0">
              <a:lnSpc>
                <a:spcPct val="105000"/>
              </a:lnSpc>
              <a:spcBef>
                <a:spcPts val="0"/>
              </a:spcBef>
              <a:spcAft>
                <a:spcPts val="0"/>
              </a:spcAft>
              <a:buNone/>
            </a:pPr>
            <a:r>
              <a:rPr lang="en-GB" sz="1200" dirty="0"/>
              <a:t>In his seminar 1970 paper "A Relational Model of Data for Large Shared Data Banks," E. F. Codd defined a relational model based on mathematical set theory. </a:t>
            </a:r>
            <a:endParaRPr sz="1200" dirty="0"/>
          </a:p>
          <a:p>
            <a:pPr marL="0" lvl="0" indent="0" algn="l" rtl="0">
              <a:lnSpc>
                <a:spcPct val="105000"/>
              </a:lnSpc>
              <a:spcBef>
                <a:spcPts val="1200"/>
              </a:spcBef>
              <a:spcAft>
                <a:spcPts val="0"/>
              </a:spcAft>
              <a:buNone/>
            </a:pPr>
            <a:r>
              <a:rPr lang="en-GB" sz="1200" dirty="0"/>
              <a:t>Today, the most widely accepted database model is the relational model.</a:t>
            </a:r>
            <a:endParaRPr sz="1200" dirty="0"/>
          </a:p>
          <a:p>
            <a:pPr marL="0" lvl="0" indent="0" algn="l" rtl="0">
              <a:lnSpc>
                <a:spcPct val="105000"/>
              </a:lnSpc>
              <a:spcBef>
                <a:spcPts val="1200"/>
              </a:spcBef>
              <a:spcAft>
                <a:spcPts val="0"/>
              </a:spcAft>
              <a:buNone/>
            </a:pPr>
            <a:r>
              <a:rPr lang="en-GB" sz="1200" dirty="0"/>
              <a:t> A relational database is a database that conforms to the relational model. The relational model has the following major aspects: • Structures Well-defined objects store or access the data of a database. </a:t>
            </a:r>
            <a:endParaRPr sz="1200" dirty="0"/>
          </a:p>
          <a:p>
            <a:pPr marL="0" lvl="0" indent="0" algn="l" rtl="0">
              <a:lnSpc>
                <a:spcPct val="105000"/>
              </a:lnSpc>
              <a:spcBef>
                <a:spcPts val="1200"/>
              </a:spcBef>
              <a:spcAft>
                <a:spcPts val="0"/>
              </a:spcAft>
              <a:buNone/>
            </a:pPr>
            <a:r>
              <a:rPr lang="en-GB" sz="1200" dirty="0"/>
              <a:t>• Operations Clearly defined actions enable applications to manipulate the data and structures of a database. </a:t>
            </a:r>
            <a:endParaRPr sz="1200" dirty="0"/>
          </a:p>
          <a:p>
            <a:pPr marL="0" lvl="0" indent="0" algn="l" rtl="0">
              <a:lnSpc>
                <a:spcPct val="105000"/>
              </a:lnSpc>
              <a:spcBef>
                <a:spcPts val="1200"/>
              </a:spcBef>
              <a:spcAft>
                <a:spcPts val="0"/>
              </a:spcAft>
              <a:buNone/>
            </a:pPr>
            <a:r>
              <a:rPr lang="en-GB" sz="1200" dirty="0"/>
              <a:t>• Integrity rules Integrity rules govern operations on the data and structures of a database. </a:t>
            </a:r>
            <a:endParaRPr sz="1200" dirty="0"/>
          </a:p>
          <a:p>
            <a:pPr marL="0" lvl="0" indent="0" algn="l" rtl="0">
              <a:lnSpc>
                <a:spcPct val="105000"/>
              </a:lnSpc>
              <a:spcBef>
                <a:spcPts val="1200"/>
              </a:spcBef>
              <a:spcAft>
                <a:spcPts val="0"/>
              </a:spcAft>
              <a:buNone/>
            </a:pPr>
            <a:r>
              <a:rPr lang="en-GB" sz="1200" dirty="0"/>
              <a:t>A relational database stores data in a set of simple relations. A relation is a set of tuples. A tuple is an unordered set of attribute values.</a:t>
            </a:r>
            <a:endParaRPr sz="1200" dirty="0"/>
          </a:p>
          <a:p>
            <a:pPr marL="0" lvl="0" indent="0" algn="l" rtl="0">
              <a:lnSpc>
                <a:spcPct val="105000"/>
              </a:lnSpc>
              <a:spcBef>
                <a:spcPts val="1200"/>
              </a:spcBef>
              <a:spcAft>
                <a:spcPts val="1200"/>
              </a:spcAft>
              <a:buNone/>
            </a:pPr>
            <a:r>
              <a:rPr lang="en-GB" sz="1200" dirty="0"/>
              <a:t>A table is a two-dimensional representation of a relation in the form of rows (tuples) and columns (attributes). Each row in a table has the same set of columns. A relational database is a database that stores data in relations (tables). For example, a relational database could store information about company employees in an employee table, a department table, and a salary table.</a:t>
            </a:r>
            <a:endParaRPr sz="12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About RDBMS </a:t>
            </a:r>
            <a:endParaRPr/>
          </a:p>
        </p:txBody>
      </p:sp>
      <p:sp>
        <p:nvSpPr>
          <p:cNvPr id="134" name="Google Shape;134;p26"/>
          <p:cNvSpPr txBox="1">
            <a:spLocks noGrp="1"/>
          </p:cNvSpPr>
          <p:nvPr>
            <p:ph type="body" idx="1"/>
          </p:nvPr>
        </p:nvSpPr>
        <p:spPr>
          <a:xfrm>
            <a:off x="311700" y="1152475"/>
            <a:ext cx="8520600" cy="3755700"/>
          </a:xfrm>
          <a:prstGeom prst="rect">
            <a:avLst/>
          </a:prstGeom>
        </p:spPr>
        <p:txBody>
          <a:bodyPr spcFirstLastPara="1" wrap="square" lIns="91425" tIns="91425" rIns="91425" bIns="91425" anchor="t" anchorCtr="0">
            <a:normAutofit fontScale="92500" lnSpcReduction="10000"/>
          </a:bodyPr>
          <a:lstStyle/>
          <a:p>
            <a:pPr marL="457200" lvl="0" indent="-304800" algn="l" rtl="0">
              <a:spcBef>
                <a:spcPts val="0"/>
              </a:spcBef>
              <a:spcAft>
                <a:spcPts val="0"/>
              </a:spcAft>
              <a:buSzPts val="1200"/>
              <a:buChar char="●"/>
            </a:pPr>
            <a:r>
              <a:rPr lang="en-GB" sz="1200" dirty="0"/>
              <a:t>RDBMS Stands for Relational Database Management System. RDBMS is the basis for SQL, and for all modern database systems like MSSQL Server, IBM DB2, MySQL and Microsoft Access. </a:t>
            </a:r>
            <a:endParaRPr sz="1200" dirty="0"/>
          </a:p>
          <a:p>
            <a:pPr marL="457200" lvl="0" indent="-304800" algn="l" rtl="0">
              <a:spcBef>
                <a:spcPts val="1200"/>
              </a:spcBef>
              <a:spcAft>
                <a:spcPts val="0"/>
              </a:spcAft>
              <a:buSzPts val="1200"/>
              <a:buChar char="●"/>
            </a:pPr>
            <a:r>
              <a:rPr lang="en-GB" sz="1200" dirty="0"/>
              <a:t>A Relational database management system (RDBMS) is a database management system (DBMS) which is based on the relational model by E.F Codd. </a:t>
            </a:r>
            <a:endParaRPr sz="1200" dirty="0"/>
          </a:p>
          <a:p>
            <a:pPr marL="457200" lvl="0" indent="-304800" algn="l" rtl="0">
              <a:spcBef>
                <a:spcPts val="0"/>
              </a:spcBef>
              <a:spcAft>
                <a:spcPts val="0"/>
              </a:spcAft>
              <a:buSzPts val="1200"/>
              <a:buChar char="●"/>
            </a:pPr>
            <a:r>
              <a:rPr lang="en-GB" sz="1200" dirty="0"/>
              <a:t>The data in RDBMS is stored in database objects. </a:t>
            </a:r>
            <a:endParaRPr sz="1200" dirty="0"/>
          </a:p>
          <a:p>
            <a:pPr marL="0" lvl="0" indent="0" algn="l" rtl="0">
              <a:spcBef>
                <a:spcPts val="1200"/>
              </a:spcBef>
              <a:spcAft>
                <a:spcPts val="0"/>
              </a:spcAft>
              <a:buNone/>
            </a:pPr>
            <a:r>
              <a:rPr lang="en-GB" sz="1200" dirty="0"/>
              <a:t>The relational model is the basis for a relational database management system (RDBMS).</a:t>
            </a:r>
            <a:endParaRPr sz="1200" dirty="0"/>
          </a:p>
          <a:p>
            <a:pPr marL="0" lvl="0" indent="0" algn="l" rtl="0">
              <a:spcBef>
                <a:spcPts val="1200"/>
              </a:spcBef>
              <a:spcAft>
                <a:spcPts val="0"/>
              </a:spcAft>
              <a:buNone/>
            </a:pPr>
            <a:r>
              <a:rPr lang="en-GB" sz="1200" dirty="0"/>
              <a:t> An RDBMS moves data into a database, stores the data, and retrieves it so that applications can manipulate it. An RDBMS distinguishes between the following types of operations: </a:t>
            </a:r>
            <a:endParaRPr sz="1200" dirty="0"/>
          </a:p>
          <a:p>
            <a:pPr marL="0" lvl="0" indent="0" algn="l" rtl="0">
              <a:spcBef>
                <a:spcPts val="1200"/>
              </a:spcBef>
              <a:spcAft>
                <a:spcPts val="0"/>
              </a:spcAft>
              <a:buNone/>
            </a:pPr>
            <a:r>
              <a:rPr lang="en-GB" sz="1200" dirty="0"/>
              <a:t>• Logical operations Chapter 1 About Relational Databases 1-2 In this case, an application specifies what content is required. For example, an application requests an employee name or adds an employee record to a table. </a:t>
            </a:r>
            <a:endParaRPr sz="1200" dirty="0"/>
          </a:p>
          <a:p>
            <a:pPr marL="0" lvl="0" indent="0" algn="l" rtl="0">
              <a:spcBef>
                <a:spcPts val="1200"/>
              </a:spcBef>
              <a:spcAft>
                <a:spcPts val="1200"/>
              </a:spcAft>
              <a:buNone/>
            </a:pPr>
            <a:r>
              <a:rPr lang="en-GB" sz="1200" dirty="0"/>
              <a:t>• Physical operations In this case, the RDBMS determines how things should be done and carries out the operation. For example, after an application queries a table, the database may use an index to find the requested rows, read the data into memory, and perform many other steps before returning a result to the user. The RDBMS stores and retrieves data so that physical operations are transparent to database applications.</a:t>
            </a:r>
            <a:endParaRPr sz="12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Definition of Relational Database </a:t>
            </a:r>
            <a:endParaRPr/>
          </a:p>
        </p:txBody>
      </p:sp>
      <p:sp>
        <p:nvSpPr>
          <p:cNvPr id="140" name="Google Shape;140;p2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04800" algn="l" rtl="0">
              <a:spcBef>
                <a:spcPts val="0"/>
              </a:spcBef>
              <a:spcAft>
                <a:spcPts val="0"/>
              </a:spcAft>
              <a:buClr>
                <a:srgbClr val="171717"/>
              </a:buClr>
              <a:buSzPts val="1200"/>
              <a:buChar char="●"/>
            </a:pPr>
            <a:r>
              <a:rPr lang="en-GB" sz="1200">
                <a:solidFill>
                  <a:srgbClr val="171717"/>
                </a:solidFill>
                <a:highlight>
                  <a:srgbClr val="FFFFFF"/>
                </a:highlight>
              </a:rPr>
              <a:t>One of the main benefits of computer databases is that they make it easy to store information so it's quick and easy to find. For example, an ecommerce system might use a database to record information about the products an organization sells, and the details of customers and the orders they've placed. </a:t>
            </a:r>
            <a:endParaRPr sz="1200">
              <a:solidFill>
                <a:srgbClr val="171717"/>
              </a:solidFill>
              <a:highlight>
                <a:srgbClr val="FFFFFF"/>
              </a:highlight>
            </a:endParaRPr>
          </a:p>
          <a:p>
            <a:pPr marL="457200" lvl="0" indent="0" algn="l" rtl="0">
              <a:spcBef>
                <a:spcPts val="1200"/>
              </a:spcBef>
              <a:spcAft>
                <a:spcPts val="0"/>
              </a:spcAft>
              <a:buNone/>
            </a:pPr>
            <a:endParaRPr sz="1200">
              <a:solidFill>
                <a:srgbClr val="171717"/>
              </a:solidFill>
              <a:highlight>
                <a:srgbClr val="FFFFFF"/>
              </a:highlight>
            </a:endParaRPr>
          </a:p>
          <a:p>
            <a:pPr marL="457200" lvl="0" indent="-304800" algn="l" rtl="0">
              <a:spcBef>
                <a:spcPts val="1200"/>
              </a:spcBef>
              <a:spcAft>
                <a:spcPts val="0"/>
              </a:spcAft>
              <a:buClr>
                <a:srgbClr val="171717"/>
              </a:buClr>
              <a:buSzPts val="1200"/>
              <a:buChar char="●"/>
            </a:pPr>
            <a:r>
              <a:rPr lang="en-GB" sz="1200">
                <a:solidFill>
                  <a:srgbClr val="171717"/>
                </a:solidFill>
                <a:highlight>
                  <a:srgbClr val="FFFFFF"/>
                </a:highlight>
              </a:rPr>
              <a:t>A relational database provides a model for storing the data, and a query capability that enables you to retrieve data quickly.</a:t>
            </a:r>
            <a:endParaRPr sz="1200">
              <a:solidFill>
                <a:srgbClr val="171717"/>
              </a:solidFill>
              <a:highlight>
                <a:srgbClr val="FFFFFF"/>
              </a:highlight>
            </a:endParaRPr>
          </a:p>
          <a:p>
            <a:pPr marL="0" lvl="0" indent="0" algn="l" rtl="0">
              <a:spcBef>
                <a:spcPts val="1200"/>
              </a:spcBef>
              <a:spcAft>
                <a:spcPts val="0"/>
              </a:spcAft>
              <a:buNone/>
            </a:pPr>
            <a:endParaRPr sz="1200">
              <a:solidFill>
                <a:srgbClr val="171717"/>
              </a:solidFill>
              <a:highlight>
                <a:srgbClr val="FFFFFF"/>
              </a:highlight>
            </a:endParaRPr>
          </a:p>
          <a:p>
            <a:pPr marL="457200" lvl="0" indent="-304800" algn="l" rtl="0">
              <a:spcBef>
                <a:spcPts val="1200"/>
              </a:spcBef>
              <a:spcAft>
                <a:spcPts val="0"/>
              </a:spcAft>
              <a:buClr>
                <a:srgbClr val="171717"/>
              </a:buClr>
              <a:buSzPts val="1200"/>
              <a:buChar char="●"/>
            </a:pPr>
            <a:r>
              <a:rPr lang="en-GB" sz="1200">
                <a:solidFill>
                  <a:srgbClr val="171717"/>
                </a:solidFill>
                <a:highlight>
                  <a:srgbClr val="FFFFFF"/>
                </a:highlight>
              </a:rPr>
              <a:t>In a relational database, you model collections of entities from the real world as tables. An entity is described as </a:t>
            </a:r>
            <a:r>
              <a:rPr lang="en-GB" sz="1200" i="1">
                <a:solidFill>
                  <a:srgbClr val="171717"/>
                </a:solidFill>
                <a:highlight>
                  <a:srgbClr val="FFFFFF"/>
                </a:highlight>
              </a:rPr>
              <a:t>a thing about which information needs to be known or held</a:t>
            </a:r>
            <a:r>
              <a:rPr lang="en-GB" sz="1200">
                <a:solidFill>
                  <a:srgbClr val="171717"/>
                </a:solidFill>
                <a:highlight>
                  <a:srgbClr val="FFFFFF"/>
                </a:highlight>
              </a:rPr>
              <a:t>. In the ecommerce example, you might create tables for customers, products, and orders. A table contains rows, and each row represents a single instance of an entity</a:t>
            </a:r>
            <a:endParaRPr sz="1200">
              <a:solidFill>
                <a:srgbClr val="171717"/>
              </a:solidFill>
              <a:highlight>
                <a:srgbClr val="FFFFFF"/>
              </a:highlight>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The Characteristics of RDBMS </a:t>
            </a:r>
            <a:endParaRPr/>
          </a:p>
        </p:txBody>
      </p:sp>
      <p:sp>
        <p:nvSpPr>
          <p:cNvPr id="146" name="Google Shape;146;p2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85000" lnSpcReduction="20000"/>
          </a:bodyPr>
          <a:lstStyle/>
          <a:p>
            <a:pPr marL="825500" lvl="0" indent="-305115" algn="l" rtl="0">
              <a:spcBef>
                <a:spcPts val="2400"/>
              </a:spcBef>
              <a:spcAft>
                <a:spcPts val="0"/>
              </a:spcAft>
              <a:buClr>
                <a:srgbClr val="171717"/>
              </a:buClr>
              <a:buSzPct val="100000"/>
              <a:buChar char="●"/>
            </a:pPr>
            <a:r>
              <a:rPr lang="en-GB" sz="1554">
                <a:solidFill>
                  <a:srgbClr val="171717"/>
                </a:solidFill>
                <a:highlight>
                  <a:srgbClr val="FFFFFF"/>
                </a:highlight>
              </a:rPr>
              <a:t>All data is tabular. Entities are modeled as tables, each instance of an entity is a row in the table, and each property is defined as a column.</a:t>
            </a:r>
            <a:endParaRPr sz="1554">
              <a:solidFill>
                <a:srgbClr val="171717"/>
              </a:solidFill>
              <a:highlight>
                <a:srgbClr val="FFFFFF"/>
              </a:highlight>
            </a:endParaRPr>
          </a:p>
          <a:p>
            <a:pPr marL="825500" lvl="0" indent="-305115" algn="l" rtl="0">
              <a:spcBef>
                <a:spcPts val="0"/>
              </a:spcBef>
              <a:spcAft>
                <a:spcPts val="0"/>
              </a:spcAft>
              <a:buClr>
                <a:srgbClr val="171717"/>
              </a:buClr>
              <a:buSzPct val="100000"/>
              <a:buChar char="●"/>
            </a:pPr>
            <a:r>
              <a:rPr lang="en-GB" sz="1554">
                <a:solidFill>
                  <a:srgbClr val="171717"/>
                </a:solidFill>
                <a:highlight>
                  <a:srgbClr val="FFFFFF"/>
                </a:highlight>
              </a:rPr>
              <a:t>All rows in the same table have the same set of columns.</a:t>
            </a:r>
            <a:endParaRPr sz="1554">
              <a:solidFill>
                <a:srgbClr val="171717"/>
              </a:solidFill>
              <a:highlight>
                <a:srgbClr val="FFFFFF"/>
              </a:highlight>
            </a:endParaRPr>
          </a:p>
          <a:p>
            <a:pPr marL="825500" lvl="0" indent="-305115" algn="l" rtl="0">
              <a:spcBef>
                <a:spcPts val="0"/>
              </a:spcBef>
              <a:spcAft>
                <a:spcPts val="0"/>
              </a:spcAft>
              <a:buClr>
                <a:srgbClr val="171717"/>
              </a:buClr>
              <a:buSzPct val="100000"/>
              <a:buChar char="●"/>
            </a:pPr>
            <a:r>
              <a:rPr lang="en-GB" sz="1554">
                <a:solidFill>
                  <a:srgbClr val="171717"/>
                </a:solidFill>
                <a:highlight>
                  <a:srgbClr val="FFFFFF"/>
                </a:highlight>
              </a:rPr>
              <a:t>A table can contain any number of rows.</a:t>
            </a:r>
            <a:endParaRPr sz="1554">
              <a:solidFill>
                <a:srgbClr val="171717"/>
              </a:solidFill>
              <a:highlight>
                <a:srgbClr val="FFFFFF"/>
              </a:highlight>
            </a:endParaRPr>
          </a:p>
          <a:p>
            <a:pPr marL="825500" lvl="0" indent="-305115" algn="l" rtl="0">
              <a:spcBef>
                <a:spcPts val="0"/>
              </a:spcBef>
              <a:spcAft>
                <a:spcPts val="0"/>
              </a:spcAft>
              <a:buClr>
                <a:srgbClr val="171717"/>
              </a:buClr>
              <a:buSzPct val="100000"/>
              <a:buChar char="●"/>
            </a:pPr>
            <a:r>
              <a:rPr lang="en-GB" sz="1554">
                <a:solidFill>
                  <a:srgbClr val="171717"/>
                </a:solidFill>
                <a:highlight>
                  <a:srgbClr val="FFFFFF"/>
                </a:highlight>
              </a:rPr>
              <a:t>A primary key uniquely identifies each row in a table. No two rows can share the same primary key.</a:t>
            </a:r>
            <a:endParaRPr sz="1554">
              <a:solidFill>
                <a:srgbClr val="171717"/>
              </a:solidFill>
              <a:highlight>
                <a:srgbClr val="FFFFFF"/>
              </a:highlight>
            </a:endParaRPr>
          </a:p>
          <a:p>
            <a:pPr marL="825500" lvl="0" indent="-305115" algn="l" rtl="0">
              <a:spcBef>
                <a:spcPts val="0"/>
              </a:spcBef>
              <a:spcAft>
                <a:spcPts val="0"/>
              </a:spcAft>
              <a:buClr>
                <a:srgbClr val="171717"/>
              </a:buClr>
              <a:buSzPct val="100000"/>
              <a:buChar char="●"/>
            </a:pPr>
            <a:r>
              <a:rPr lang="en-GB" sz="1554">
                <a:solidFill>
                  <a:srgbClr val="171717"/>
                </a:solidFill>
                <a:highlight>
                  <a:srgbClr val="FFFFFF"/>
                </a:highlight>
              </a:rPr>
              <a:t>A foreign key references rows in another, related table. For each value in the foreign key column, there should be a row with the same value in the corresponding primary key column in the other table.</a:t>
            </a:r>
            <a:endParaRPr sz="1554">
              <a:solidFill>
                <a:srgbClr val="171717"/>
              </a:solidFill>
              <a:highlight>
                <a:srgbClr val="FFFFFF"/>
              </a:highlight>
            </a:endParaRPr>
          </a:p>
          <a:p>
            <a:pPr marL="0" lvl="0" indent="0" algn="l" rtl="0">
              <a:spcBef>
                <a:spcPts val="2400"/>
              </a:spcBef>
              <a:spcAft>
                <a:spcPts val="0"/>
              </a:spcAft>
              <a:buNone/>
            </a:pPr>
            <a:r>
              <a:rPr lang="en-GB" sz="1554">
                <a:solidFill>
                  <a:srgbClr val="171717"/>
                </a:solidFill>
                <a:highlight>
                  <a:srgbClr val="FFFFFF"/>
                </a:highlight>
              </a:rPr>
              <a:t>Examples of OLTP applications that use relational databases are:</a:t>
            </a:r>
            <a:endParaRPr sz="1554">
              <a:solidFill>
                <a:srgbClr val="171717"/>
              </a:solidFill>
              <a:highlight>
                <a:srgbClr val="FFFFFF"/>
              </a:highlight>
            </a:endParaRPr>
          </a:p>
          <a:p>
            <a:pPr marL="825500" lvl="0" indent="-305115" algn="l" rtl="0">
              <a:spcBef>
                <a:spcPts val="2400"/>
              </a:spcBef>
              <a:spcAft>
                <a:spcPts val="0"/>
              </a:spcAft>
              <a:buClr>
                <a:srgbClr val="171717"/>
              </a:buClr>
              <a:buSzPct val="100000"/>
              <a:buChar char="●"/>
            </a:pPr>
            <a:r>
              <a:rPr lang="en-GB" sz="1554">
                <a:solidFill>
                  <a:srgbClr val="171717"/>
                </a:solidFill>
                <a:highlight>
                  <a:srgbClr val="FFFFFF"/>
                </a:highlight>
              </a:rPr>
              <a:t>Banking solutions</a:t>
            </a:r>
            <a:endParaRPr sz="1554">
              <a:solidFill>
                <a:srgbClr val="171717"/>
              </a:solidFill>
              <a:highlight>
                <a:srgbClr val="FFFFFF"/>
              </a:highlight>
            </a:endParaRPr>
          </a:p>
          <a:p>
            <a:pPr marL="825500" lvl="0" indent="-305115" algn="l" rtl="0">
              <a:spcBef>
                <a:spcPts val="0"/>
              </a:spcBef>
              <a:spcAft>
                <a:spcPts val="0"/>
              </a:spcAft>
              <a:buClr>
                <a:srgbClr val="171717"/>
              </a:buClr>
              <a:buSzPct val="100000"/>
              <a:buChar char="●"/>
            </a:pPr>
            <a:r>
              <a:rPr lang="en-GB" sz="1554">
                <a:solidFill>
                  <a:srgbClr val="171717"/>
                </a:solidFill>
                <a:highlight>
                  <a:srgbClr val="FFFFFF"/>
                </a:highlight>
              </a:rPr>
              <a:t>Online retail applications</a:t>
            </a:r>
            <a:endParaRPr sz="1554">
              <a:solidFill>
                <a:srgbClr val="171717"/>
              </a:solidFill>
              <a:highlight>
                <a:srgbClr val="FFFFFF"/>
              </a:highlight>
            </a:endParaRPr>
          </a:p>
          <a:p>
            <a:pPr marL="825500" lvl="0" indent="-305115" algn="l" rtl="0">
              <a:spcBef>
                <a:spcPts val="0"/>
              </a:spcBef>
              <a:spcAft>
                <a:spcPts val="0"/>
              </a:spcAft>
              <a:buClr>
                <a:srgbClr val="171717"/>
              </a:buClr>
              <a:buSzPct val="100000"/>
              <a:buChar char="●"/>
            </a:pPr>
            <a:r>
              <a:rPr lang="en-GB" sz="1554">
                <a:solidFill>
                  <a:srgbClr val="171717"/>
                </a:solidFill>
                <a:highlight>
                  <a:srgbClr val="FFFFFF"/>
                </a:highlight>
              </a:rPr>
              <a:t>Flight reservation systems</a:t>
            </a:r>
            <a:endParaRPr sz="1554">
              <a:solidFill>
                <a:srgbClr val="171717"/>
              </a:solidFill>
              <a:highlight>
                <a:srgbClr val="FFFFFF"/>
              </a:highlight>
            </a:endParaRPr>
          </a:p>
          <a:p>
            <a:pPr marL="825500" lvl="0" indent="-305115" algn="l" rtl="0">
              <a:spcBef>
                <a:spcPts val="0"/>
              </a:spcBef>
              <a:spcAft>
                <a:spcPts val="0"/>
              </a:spcAft>
              <a:buClr>
                <a:srgbClr val="171717"/>
              </a:buClr>
              <a:buSzPct val="100000"/>
              <a:buChar char="●"/>
            </a:pPr>
            <a:r>
              <a:rPr lang="en-GB" sz="1554">
                <a:solidFill>
                  <a:srgbClr val="171717"/>
                </a:solidFill>
                <a:highlight>
                  <a:srgbClr val="FFFFFF"/>
                </a:highlight>
              </a:rPr>
              <a:t>Many online purchasing applications.</a:t>
            </a:r>
            <a:endParaRPr sz="1554">
              <a:solidFill>
                <a:srgbClr val="171717"/>
              </a:solidFill>
              <a:highlight>
                <a:srgbClr val="FFFFFF"/>
              </a:highlight>
            </a:endParaRPr>
          </a:p>
          <a:p>
            <a:pPr marL="0" lvl="0" indent="0" algn="l" rtl="0">
              <a:spcBef>
                <a:spcPts val="2400"/>
              </a:spcBef>
              <a:spcAft>
                <a:spcPts val="1200"/>
              </a:spcAft>
              <a:buNone/>
            </a:pP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The difference between DBMS &amp; RDBMS </a:t>
            </a:r>
            <a:endParaRPr/>
          </a:p>
        </p:txBody>
      </p:sp>
      <p:sp>
        <p:nvSpPr>
          <p:cNvPr id="152" name="Google Shape;152;p2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DBMS                                                                                 RDBMS </a:t>
            </a:r>
            <a:endParaRPr/>
          </a:p>
          <a:p>
            <a:pPr marL="0" lvl="0" indent="0" algn="l" rtl="0">
              <a:spcBef>
                <a:spcPts val="1200"/>
              </a:spcBef>
              <a:spcAft>
                <a:spcPts val="0"/>
              </a:spcAft>
              <a:buNone/>
            </a:pPr>
            <a:r>
              <a:rPr lang="en-GB"/>
              <a:t>                                                                                          </a:t>
            </a:r>
            <a:endParaRPr/>
          </a:p>
          <a:p>
            <a:pPr marL="457200" lvl="0" indent="-304800" algn="l" rtl="0">
              <a:spcBef>
                <a:spcPts val="1200"/>
              </a:spcBef>
              <a:spcAft>
                <a:spcPts val="0"/>
              </a:spcAft>
              <a:buSzPts val="1200"/>
              <a:buChar char="●"/>
            </a:pPr>
            <a:r>
              <a:rPr lang="en-GB" sz="1200"/>
              <a:t>DBMS applications store data as file                                                </a:t>
            </a:r>
            <a:endParaRPr sz="1200"/>
          </a:p>
          <a:p>
            <a:pPr marL="457200" lvl="0" indent="0" algn="l" rtl="0">
              <a:spcBef>
                <a:spcPts val="1200"/>
              </a:spcBef>
              <a:spcAft>
                <a:spcPts val="0"/>
              </a:spcAft>
              <a:buNone/>
            </a:pPr>
            <a:endParaRPr sz="1200"/>
          </a:p>
          <a:p>
            <a:pPr marL="457200" lvl="0" indent="-304800" algn="l" rtl="0">
              <a:spcBef>
                <a:spcPts val="1200"/>
              </a:spcBef>
              <a:spcAft>
                <a:spcPts val="0"/>
              </a:spcAft>
              <a:buSzPts val="1200"/>
              <a:buChar char="●"/>
            </a:pPr>
            <a:r>
              <a:rPr lang="en-GB" sz="1200"/>
              <a:t>DBMS does not support client/server architecture </a:t>
            </a:r>
            <a:endParaRPr sz="1200"/>
          </a:p>
          <a:p>
            <a:pPr marL="457200" lvl="0" indent="-304800" algn="l" rtl="0">
              <a:spcBef>
                <a:spcPts val="0"/>
              </a:spcBef>
              <a:spcAft>
                <a:spcPts val="0"/>
              </a:spcAft>
              <a:buSzPts val="1200"/>
              <a:buChar char="●"/>
            </a:pPr>
            <a:r>
              <a:rPr lang="en-GB" sz="1200"/>
              <a:t>DBMS does not allow normalization</a:t>
            </a:r>
            <a:endParaRPr sz="1200"/>
          </a:p>
          <a:p>
            <a:pPr marL="457200" lvl="0" indent="-304800" algn="l" rtl="0">
              <a:spcBef>
                <a:spcPts val="0"/>
              </a:spcBef>
              <a:spcAft>
                <a:spcPts val="0"/>
              </a:spcAft>
              <a:buSzPts val="1200"/>
              <a:buChar char="●"/>
            </a:pPr>
            <a:r>
              <a:rPr lang="en-GB" sz="1200"/>
              <a:t>DBMS does not impose integrity constraints. </a:t>
            </a:r>
            <a:endParaRPr sz="1200"/>
          </a:p>
        </p:txBody>
      </p:sp>
      <p:graphicFrame>
        <p:nvGraphicFramePr>
          <p:cNvPr id="153" name="Google Shape;153;p29"/>
          <p:cNvGraphicFramePr/>
          <p:nvPr/>
        </p:nvGraphicFramePr>
        <p:xfrm>
          <a:off x="481525" y="1966275"/>
          <a:ext cx="8050800" cy="1774261"/>
        </p:xfrm>
        <a:graphic>
          <a:graphicData uri="http://schemas.openxmlformats.org/drawingml/2006/table">
            <a:tbl>
              <a:tblPr>
                <a:noFill/>
                <a:tableStyleId>{BCB766E7-641A-429A-994F-62008674AD1A}</a:tableStyleId>
              </a:tblPr>
              <a:tblGrid>
                <a:gridCol w="4370000">
                  <a:extLst>
                    <a:ext uri="{9D8B030D-6E8A-4147-A177-3AD203B41FA5}">
                      <a16:colId xmlns:a16="http://schemas.microsoft.com/office/drawing/2014/main" val="20000"/>
                    </a:ext>
                  </a:extLst>
                </a:gridCol>
                <a:gridCol w="3680800">
                  <a:extLst>
                    <a:ext uri="{9D8B030D-6E8A-4147-A177-3AD203B41FA5}">
                      <a16:colId xmlns:a16="http://schemas.microsoft.com/office/drawing/2014/main" val="20001"/>
                    </a:ext>
                  </a:extLst>
                </a:gridCol>
              </a:tblGrid>
              <a:tr h="576050">
                <a:tc>
                  <a:txBody>
                    <a:bodyPr/>
                    <a:lstStyle/>
                    <a:p>
                      <a:pPr marL="0" lvl="0" indent="0" algn="l" rtl="0">
                        <a:spcBef>
                          <a:spcPts val="0"/>
                        </a:spcBef>
                        <a:spcAft>
                          <a:spcPts val="0"/>
                        </a:spcAft>
                        <a:buNone/>
                      </a:pPr>
                      <a:endParaRPr/>
                    </a:p>
                  </a:txBody>
                  <a:tcPr marL="91425" marR="91425" marT="91425" marB="91425"/>
                </a:tc>
                <a:tc>
                  <a:txBody>
                    <a:bodyPr/>
                    <a:lstStyle/>
                    <a:p>
                      <a:pPr marL="457200" lvl="0" indent="-304800" algn="l" rtl="0">
                        <a:lnSpc>
                          <a:spcPct val="115000"/>
                        </a:lnSpc>
                        <a:spcBef>
                          <a:spcPts val="0"/>
                        </a:spcBef>
                        <a:spcAft>
                          <a:spcPts val="0"/>
                        </a:spcAft>
                        <a:buClr>
                          <a:schemeClr val="dk2"/>
                        </a:buClr>
                        <a:buSzPts val="1200"/>
                        <a:buChar char="●"/>
                      </a:pPr>
                      <a:r>
                        <a:rPr lang="en-GB" sz="1200">
                          <a:solidFill>
                            <a:schemeClr val="dk2"/>
                          </a:solidFill>
                        </a:rPr>
                        <a:t>RDBMS applications store data in a tabular form</a:t>
                      </a:r>
                      <a:endParaRPr/>
                    </a:p>
                  </a:txBody>
                  <a:tcPr marL="91425" marR="91425" marT="91425" marB="91425"/>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endParaRPr dirty="0"/>
                    </a:p>
                  </a:txBody>
                  <a:tcPr marL="91425" marR="91425" marT="91425" marB="91425"/>
                </a:tc>
                <a:tc>
                  <a:txBody>
                    <a:bodyPr/>
                    <a:lstStyle/>
                    <a:p>
                      <a:pPr marL="457200" lvl="0" indent="-304800" algn="l" rtl="0">
                        <a:spcBef>
                          <a:spcPts val="0"/>
                        </a:spcBef>
                        <a:spcAft>
                          <a:spcPts val="0"/>
                        </a:spcAft>
                        <a:buSzPts val="1200"/>
                        <a:buChar char="●"/>
                      </a:pPr>
                      <a:r>
                        <a:rPr lang="en-GB" sz="1200"/>
                        <a:t>RDBMS supports client/server architecture</a:t>
                      </a:r>
                      <a:endParaRPr sz="1200"/>
                    </a:p>
                  </a:txBody>
                  <a:tcPr marL="91425" marR="91425" marT="91425" marB="91425"/>
                </a:tc>
                <a:extLst>
                  <a:ext uri="{0D108BD9-81ED-4DB2-BD59-A6C34878D82A}">
                    <a16:rowId xmlns:a16="http://schemas.microsoft.com/office/drawing/2014/main" val="10001"/>
                  </a:ext>
                </a:extLst>
              </a:tr>
              <a:tr h="396200">
                <a:tc>
                  <a:txBody>
                    <a:bodyPr/>
                    <a:lstStyle/>
                    <a:p>
                      <a:pPr marL="0" lvl="0" indent="0" algn="l" rtl="0">
                        <a:spcBef>
                          <a:spcPts val="0"/>
                        </a:spcBef>
                        <a:spcAft>
                          <a:spcPts val="0"/>
                        </a:spcAft>
                        <a:buNone/>
                      </a:pPr>
                      <a:endParaRPr dirty="0"/>
                    </a:p>
                  </a:txBody>
                  <a:tcPr marL="91425" marR="91425" marT="91425" marB="91425"/>
                </a:tc>
                <a:tc>
                  <a:txBody>
                    <a:bodyPr/>
                    <a:lstStyle/>
                    <a:p>
                      <a:pPr marL="457200" lvl="0" indent="-304800" algn="l" rtl="0">
                        <a:spcBef>
                          <a:spcPts val="0"/>
                        </a:spcBef>
                        <a:spcAft>
                          <a:spcPts val="0"/>
                        </a:spcAft>
                        <a:buSzPts val="1200"/>
                        <a:buChar char="●"/>
                      </a:pPr>
                      <a:r>
                        <a:rPr lang="en-GB" sz="1200"/>
                        <a:t>RDBMS allows normalization</a:t>
                      </a:r>
                      <a:endParaRPr sz="1200"/>
                    </a:p>
                  </a:txBody>
                  <a:tcPr marL="91425" marR="91425" marT="91425" marB="91425"/>
                </a:tc>
                <a:extLst>
                  <a:ext uri="{0D108BD9-81ED-4DB2-BD59-A6C34878D82A}">
                    <a16:rowId xmlns:a16="http://schemas.microsoft.com/office/drawing/2014/main" val="10002"/>
                  </a:ext>
                </a:extLst>
              </a:tr>
              <a:tr h="396200">
                <a:tc>
                  <a:txBody>
                    <a:bodyPr/>
                    <a:lstStyle/>
                    <a:p>
                      <a:pPr marL="0" lvl="0" indent="0" algn="l" rtl="0">
                        <a:spcBef>
                          <a:spcPts val="0"/>
                        </a:spcBef>
                        <a:spcAft>
                          <a:spcPts val="0"/>
                        </a:spcAft>
                        <a:buNone/>
                      </a:pPr>
                      <a:endParaRPr/>
                    </a:p>
                  </a:txBody>
                  <a:tcPr marL="91425" marR="91425" marT="91425" marB="91425"/>
                </a:tc>
                <a:tc>
                  <a:txBody>
                    <a:bodyPr/>
                    <a:lstStyle/>
                    <a:p>
                      <a:pPr marL="457200" lvl="0" indent="-304800" algn="l" rtl="0">
                        <a:spcBef>
                          <a:spcPts val="0"/>
                        </a:spcBef>
                        <a:spcAft>
                          <a:spcPts val="0"/>
                        </a:spcAft>
                        <a:buSzPts val="1200"/>
                        <a:buChar char="●"/>
                      </a:pPr>
                      <a:r>
                        <a:rPr lang="en-GB" sz="1200" dirty="0"/>
                        <a:t>RDBMS imposes integrity constraints</a:t>
                      </a:r>
                      <a:endParaRPr sz="1200" dirty="0"/>
                    </a:p>
                  </a:txBody>
                  <a:tcPr marL="91425" marR="91425" marT="91425" marB="91425"/>
                </a:tc>
                <a:extLst>
                  <a:ext uri="{0D108BD9-81ED-4DB2-BD59-A6C34878D82A}">
                    <a16:rowId xmlns:a16="http://schemas.microsoft.com/office/drawing/2014/main" val="10003"/>
                  </a:ext>
                </a:extLst>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3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Schema Objects</a:t>
            </a:r>
            <a:endParaRPr/>
          </a:p>
        </p:txBody>
      </p:sp>
      <p:sp>
        <p:nvSpPr>
          <p:cNvPr id="159" name="Google Shape;159;p3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92500"/>
          </a:bodyPr>
          <a:lstStyle/>
          <a:p>
            <a:pPr marL="457200" lvl="0" indent="-304800" algn="l" rtl="0">
              <a:spcBef>
                <a:spcPts val="0"/>
              </a:spcBef>
              <a:spcAft>
                <a:spcPts val="0"/>
              </a:spcAft>
              <a:buSzPts val="1200"/>
              <a:buChar char="●"/>
            </a:pPr>
            <a:r>
              <a:rPr lang="en-GB" sz="1200" dirty="0"/>
              <a:t>One characteristic of an RDBMS is the independence of physical data storage from logical data structures. </a:t>
            </a:r>
            <a:endParaRPr sz="1200" dirty="0"/>
          </a:p>
          <a:p>
            <a:pPr marL="457200" lvl="0" indent="0" algn="l" rtl="0">
              <a:spcBef>
                <a:spcPts val="1200"/>
              </a:spcBef>
              <a:spcAft>
                <a:spcPts val="0"/>
              </a:spcAft>
              <a:buNone/>
            </a:pPr>
            <a:endParaRPr sz="1200" dirty="0"/>
          </a:p>
          <a:p>
            <a:pPr marL="457200" lvl="0" indent="-304800" algn="l" rtl="0">
              <a:spcBef>
                <a:spcPts val="1200"/>
              </a:spcBef>
              <a:spcAft>
                <a:spcPts val="0"/>
              </a:spcAft>
              <a:buSzPts val="1200"/>
              <a:buChar char="●"/>
            </a:pPr>
            <a:r>
              <a:rPr lang="en-GB" sz="1200" dirty="0"/>
              <a:t>In Oracle Database, a database schema is a collection of logical data structures, or schema objects. </a:t>
            </a:r>
            <a:endParaRPr sz="1200" dirty="0"/>
          </a:p>
          <a:p>
            <a:pPr marL="457200" lvl="0" indent="0" algn="l" rtl="0">
              <a:spcBef>
                <a:spcPts val="1200"/>
              </a:spcBef>
              <a:spcAft>
                <a:spcPts val="0"/>
              </a:spcAft>
              <a:buNone/>
            </a:pPr>
            <a:endParaRPr sz="1200" dirty="0"/>
          </a:p>
          <a:p>
            <a:pPr marL="457200" lvl="0" indent="-304800" algn="l" rtl="0">
              <a:spcBef>
                <a:spcPts val="1200"/>
              </a:spcBef>
              <a:spcAft>
                <a:spcPts val="0"/>
              </a:spcAft>
              <a:buSzPts val="1200"/>
              <a:buChar char="●"/>
            </a:pPr>
            <a:r>
              <a:rPr lang="en-GB" sz="1200" dirty="0"/>
              <a:t>A database user owns a database schema, which has the same name as the user name. </a:t>
            </a:r>
            <a:endParaRPr sz="1200" dirty="0"/>
          </a:p>
          <a:p>
            <a:pPr marL="457200" lvl="0" indent="0" algn="l" rtl="0">
              <a:spcBef>
                <a:spcPts val="1200"/>
              </a:spcBef>
              <a:spcAft>
                <a:spcPts val="0"/>
              </a:spcAft>
              <a:buNone/>
            </a:pPr>
            <a:endParaRPr sz="1200" dirty="0"/>
          </a:p>
          <a:p>
            <a:pPr marL="457200" lvl="0" indent="-304800" algn="l" rtl="0">
              <a:spcBef>
                <a:spcPts val="1200"/>
              </a:spcBef>
              <a:spcAft>
                <a:spcPts val="0"/>
              </a:spcAft>
              <a:buSzPts val="1200"/>
              <a:buChar char="●"/>
            </a:pPr>
            <a:r>
              <a:rPr lang="en-GB" sz="1200" dirty="0"/>
              <a:t>Schema objects are user-created structures that directly refer to the data in the database. The database supports many types of schema objects, the most important of which are tables and indexes. </a:t>
            </a:r>
            <a:endParaRPr sz="1200" dirty="0"/>
          </a:p>
          <a:p>
            <a:pPr marL="457200" lvl="0" indent="0" algn="l" rtl="0">
              <a:spcBef>
                <a:spcPts val="1200"/>
              </a:spcBef>
              <a:spcAft>
                <a:spcPts val="0"/>
              </a:spcAft>
              <a:buNone/>
            </a:pPr>
            <a:endParaRPr sz="1200" dirty="0"/>
          </a:p>
          <a:p>
            <a:pPr marL="457200" lvl="0" indent="-304800" algn="l" rtl="0">
              <a:spcBef>
                <a:spcPts val="1200"/>
              </a:spcBef>
              <a:spcAft>
                <a:spcPts val="0"/>
              </a:spcAft>
              <a:buSzPts val="1200"/>
              <a:buChar char="●"/>
            </a:pPr>
            <a:r>
              <a:rPr lang="en-GB" sz="1200" dirty="0"/>
              <a:t>A schema object is one type of database object. Some database objects, such as profiles and roles, do not reside in schemas. </a:t>
            </a:r>
            <a:endParaRPr sz="12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3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Creating Table</a:t>
            </a:r>
            <a:endParaRPr/>
          </a:p>
        </p:txBody>
      </p:sp>
      <p:pic>
        <p:nvPicPr>
          <p:cNvPr id="165" name="Google Shape;165;p31"/>
          <p:cNvPicPr preferRelativeResize="0"/>
          <p:nvPr/>
        </p:nvPicPr>
        <p:blipFill>
          <a:blip r:embed="rId3">
            <a:alphaModFix/>
          </a:blip>
          <a:stretch>
            <a:fillRect/>
          </a:stretch>
        </p:blipFill>
        <p:spPr>
          <a:xfrm>
            <a:off x="565325" y="1222175"/>
            <a:ext cx="7042526" cy="36711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What is database</a:t>
            </a:r>
            <a:endParaRPr/>
          </a:p>
        </p:txBody>
      </p:sp>
      <p:sp>
        <p:nvSpPr>
          <p:cNvPr id="61" name="Google Shape;61;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0"/>
              </a:spcAft>
              <a:buNone/>
            </a:pPr>
            <a:r>
              <a:rPr lang="en-GB"/>
              <a:t>Three levels to view: </a:t>
            </a:r>
            <a:endParaRPr/>
          </a:p>
          <a:p>
            <a:pPr marL="0" lvl="0" indent="0" algn="l" rtl="0">
              <a:spcBef>
                <a:spcPts val="1200"/>
              </a:spcBef>
              <a:spcAft>
                <a:spcPts val="0"/>
              </a:spcAft>
              <a:buNone/>
            </a:pPr>
            <a:r>
              <a:rPr lang="en-GB"/>
              <a:t>▫ </a:t>
            </a:r>
            <a:r>
              <a:rPr lang="en-GB" b="1"/>
              <a:t>Level 1</a:t>
            </a:r>
            <a:r>
              <a:rPr lang="en-GB"/>
              <a:t>: literal meaning – the place where data is stored  </a:t>
            </a:r>
            <a:endParaRPr/>
          </a:p>
          <a:p>
            <a:pPr marL="0" lvl="0" indent="0" algn="l" rtl="0">
              <a:spcBef>
                <a:spcPts val="1200"/>
              </a:spcBef>
              <a:spcAft>
                <a:spcPts val="0"/>
              </a:spcAft>
              <a:buNone/>
            </a:pPr>
            <a:r>
              <a:rPr lang="en-GB"/>
              <a:t>Database = Data + Base, the actual storage of all the information that are interested </a:t>
            </a:r>
            <a:endParaRPr/>
          </a:p>
          <a:p>
            <a:pPr marL="0" lvl="0" indent="0" algn="l" rtl="0">
              <a:spcBef>
                <a:spcPts val="1200"/>
              </a:spcBef>
              <a:spcAft>
                <a:spcPts val="0"/>
              </a:spcAft>
              <a:buNone/>
            </a:pPr>
            <a:r>
              <a:rPr lang="en-GB"/>
              <a:t>▫ </a:t>
            </a:r>
            <a:r>
              <a:rPr lang="en-GB" b="1"/>
              <a:t>Level 2</a:t>
            </a:r>
            <a:r>
              <a:rPr lang="en-GB"/>
              <a:t>: Database Management System (DBMS)  The software tool package that helps gatekeeper and manage data storage, access and maintenances. </a:t>
            </a:r>
            <a:endParaRPr/>
          </a:p>
          <a:p>
            <a:pPr marL="0" lvl="0" indent="0" algn="l" rtl="0">
              <a:spcBef>
                <a:spcPts val="1200"/>
              </a:spcBef>
              <a:spcAft>
                <a:spcPts val="0"/>
              </a:spcAft>
              <a:buNone/>
            </a:pPr>
            <a:r>
              <a:rPr lang="en-GB"/>
              <a:t>It can be either in personal usage scope (MS Access, SQLite) or enterprise level scope (Oracle, MySQL, MS SQL, etc). </a:t>
            </a:r>
            <a:endParaRPr/>
          </a:p>
          <a:p>
            <a:pPr marL="0" lvl="0" indent="0" algn="l" rtl="0">
              <a:spcBef>
                <a:spcPts val="1200"/>
              </a:spcBef>
              <a:spcAft>
                <a:spcPts val="1200"/>
              </a:spcAft>
              <a:buNone/>
            </a:pPr>
            <a:r>
              <a:rPr lang="en-GB"/>
              <a:t>▫ </a:t>
            </a:r>
            <a:r>
              <a:rPr lang="en-GB" b="1"/>
              <a:t>Level 3</a:t>
            </a:r>
            <a:r>
              <a:rPr lang="en-GB"/>
              <a:t>: Database Application  All the possible applications built upon the data stored in databases (web site, BI application, ERP etc).</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32"/>
          <p:cNvSpPr txBox="1">
            <a:spLocks noGrp="1"/>
          </p:cNvSpPr>
          <p:nvPr>
            <p:ph type="title"/>
          </p:nvPr>
        </p:nvSpPr>
        <p:spPr>
          <a:xfrm>
            <a:off x="311700" y="2467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Creating Table</a:t>
            </a:r>
            <a:endParaRPr/>
          </a:p>
        </p:txBody>
      </p:sp>
      <p:sp>
        <p:nvSpPr>
          <p:cNvPr id="171" name="Google Shape;171;p32"/>
          <p:cNvSpPr txBox="1">
            <a:spLocks noGrp="1"/>
          </p:cNvSpPr>
          <p:nvPr>
            <p:ph type="body" idx="1"/>
          </p:nvPr>
        </p:nvSpPr>
        <p:spPr>
          <a:xfrm>
            <a:off x="311700" y="966550"/>
            <a:ext cx="8520600" cy="3668700"/>
          </a:xfrm>
          <a:prstGeom prst="rect">
            <a:avLst/>
          </a:prstGeom>
        </p:spPr>
        <p:txBody>
          <a:bodyPr spcFirstLastPara="1" wrap="square" lIns="91425" tIns="91425" rIns="91425" bIns="91425" anchor="t" anchorCtr="0">
            <a:noAutofit/>
          </a:bodyPr>
          <a:lstStyle/>
          <a:p>
            <a:pPr marL="457200" lvl="0" indent="-301339" algn="l" rtl="0">
              <a:lnSpc>
                <a:spcPct val="85000"/>
              </a:lnSpc>
              <a:spcBef>
                <a:spcPts val="0"/>
              </a:spcBef>
              <a:spcAft>
                <a:spcPts val="0"/>
              </a:spcAft>
              <a:buSzPts val="1146"/>
              <a:buChar char="●"/>
            </a:pPr>
            <a:r>
              <a:rPr lang="en-GB" sz="1145"/>
              <a:t>The data in RDBMS is stored in database objects called tables. The table is a collection of related data entries and it consists of columns and rows. </a:t>
            </a:r>
            <a:endParaRPr sz="1145"/>
          </a:p>
          <a:p>
            <a:pPr marL="457200" lvl="0" indent="0" algn="l" rtl="0">
              <a:lnSpc>
                <a:spcPct val="85000"/>
              </a:lnSpc>
              <a:spcBef>
                <a:spcPts val="1200"/>
              </a:spcBef>
              <a:spcAft>
                <a:spcPts val="0"/>
              </a:spcAft>
              <a:buSzPts val="935"/>
              <a:buNone/>
            </a:pPr>
            <a:endParaRPr sz="1145"/>
          </a:p>
          <a:p>
            <a:pPr marL="457200" lvl="0" indent="-301339" algn="l" rtl="0">
              <a:lnSpc>
                <a:spcPct val="85000"/>
              </a:lnSpc>
              <a:spcBef>
                <a:spcPts val="1200"/>
              </a:spcBef>
              <a:spcAft>
                <a:spcPts val="0"/>
              </a:spcAft>
              <a:buSzPts val="1146"/>
              <a:buChar char="●"/>
            </a:pPr>
            <a:r>
              <a:rPr lang="en-GB" sz="1145"/>
              <a:t>A table is the most common and simplest form of data storage in a relational database</a:t>
            </a:r>
            <a:endParaRPr sz="1145"/>
          </a:p>
          <a:p>
            <a:pPr marL="457200" lvl="0" indent="0" algn="l" rtl="0">
              <a:lnSpc>
                <a:spcPct val="85000"/>
              </a:lnSpc>
              <a:spcBef>
                <a:spcPts val="1200"/>
              </a:spcBef>
              <a:spcAft>
                <a:spcPts val="0"/>
              </a:spcAft>
              <a:buSzPts val="935"/>
              <a:buNone/>
            </a:pPr>
            <a:endParaRPr sz="1145"/>
          </a:p>
          <a:p>
            <a:pPr marL="457200" lvl="0" indent="-301339" algn="l" rtl="0">
              <a:lnSpc>
                <a:spcPct val="85000"/>
              </a:lnSpc>
              <a:spcBef>
                <a:spcPts val="1200"/>
              </a:spcBef>
              <a:spcAft>
                <a:spcPts val="0"/>
              </a:spcAft>
              <a:buSzPts val="1146"/>
              <a:buChar char="●"/>
            </a:pPr>
            <a:r>
              <a:rPr lang="en-GB" sz="1145"/>
              <a:t>A table describes an entity such as employees. You define a table with a table name, such as employees, and set of columns. </a:t>
            </a:r>
            <a:endParaRPr sz="1145"/>
          </a:p>
          <a:p>
            <a:pPr marL="457200" lvl="0" indent="0" algn="l" rtl="0">
              <a:lnSpc>
                <a:spcPct val="85000"/>
              </a:lnSpc>
              <a:spcBef>
                <a:spcPts val="1200"/>
              </a:spcBef>
              <a:spcAft>
                <a:spcPts val="0"/>
              </a:spcAft>
              <a:buSzPts val="935"/>
              <a:buNone/>
            </a:pPr>
            <a:endParaRPr sz="1145"/>
          </a:p>
          <a:p>
            <a:pPr marL="457200" lvl="0" indent="-301339" algn="l" rtl="0">
              <a:lnSpc>
                <a:spcPct val="85000"/>
              </a:lnSpc>
              <a:spcBef>
                <a:spcPts val="1200"/>
              </a:spcBef>
              <a:spcAft>
                <a:spcPts val="0"/>
              </a:spcAft>
              <a:buSzPts val="1146"/>
              <a:buChar char="●"/>
            </a:pPr>
            <a:r>
              <a:rPr lang="en-GB" sz="1145"/>
              <a:t>In general, you give each column a name, a data type, and a width when you create the table. </a:t>
            </a:r>
            <a:endParaRPr sz="1145"/>
          </a:p>
          <a:p>
            <a:pPr marL="457200" lvl="0" indent="0" algn="l" rtl="0">
              <a:lnSpc>
                <a:spcPct val="85000"/>
              </a:lnSpc>
              <a:spcBef>
                <a:spcPts val="1200"/>
              </a:spcBef>
              <a:spcAft>
                <a:spcPts val="0"/>
              </a:spcAft>
              <a:buSzPts val="935"/>
              <a:buNone/>
            </a:pPr>
            <a:endParaRPr sz="1145"/>
          </a:p>
          <a:p>
            <a:pPr marL="457200" lvl="0" indent="-301339" algn="l" rtl="0">
              <a:lnSpc>
                <a:spcPct val="85000"/>
              </a:lnSpc>
              <a:spcBef>
                <a:spcPts val="1200"/>
              </a:spcBef>
              <a:spcAft>
                <a:spcPts val="0"/>
              </a:spcAft>
              <a:buSzPts val="1146"/>
              <a:buChar char="●"/>
            </a:pPr>
            <a:r>
              <a:rPr lang="en-GB" sz="1145"/>
              <a:t>A table is a set of rows. A column identifies an attribute of the entity described by the table, whereas a row identifies an instance of the entity. For example, attributes of the employees entity correspond to columns for employee ID and last name. </a:t>
            </a:r>
            <a:endParaRPr sz="1145"/>
          </a:p>
          <a:p>
            <a:pPr marL="457200" lvl="0" indent="0" algn="l" rtl="0">
              <a:lnSpc>
                <a:spcPct val="85000"/>
              </a:lnSpc>
              <a:spcBef>
                <a:spcPts val="1200"/>
              </a:spcBef>
              <a:spcAft>
                <a:spcPts val="0"/>
              </a:spcAft>
              <a:buSzPts val="935"/>
              <a:buNone/>
            </a:pPr>
            <a:endParaRPr sz="1145"/>
          </a:p>
          <a:p>
            <a:pPr marL="457200" lvl="0" indent="-301339" algn="l" rtl="0">
              <a:lnSpc>
                <a:spcPct val="85000"/>
              </a:lnSpc>
              <a:spcBef>
                <a:spcPts val="1200"/>
              </a:spcBef>
              <a:spcAft>
                <a:spcPts val="0"/>
              </a:spcAft>
              <a:buSzPts val="1146"/>
              <a:buChar char="●"/>
            </a:pPr>
            <a:r>
              <a:rPr lang="en-GB" sz="1145"/>
              <a:t>A row identifies a specific employee. You can optionally specify a rule, called an integrity constraint, for a column. One example is a NOT NULL integrity constraint. This constraint forces the column to contain a value in every row. </a:t>
            </a:r>
            <a:endParaRPr sz="1145"/>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3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Field, Record and Row </a:t>
            </a:r>
            <a:endParaRPr/>
          </a:p>
        </p:txBody>
      </p:sp>
      <p:sp>
        <p:nvSpPr>
          <p:cNvPr id="177" name="Google Shape;177;p3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GB"/>
              <a:t>Every table is broken up into smaller entities called fields. This fields are in the Customers table consist of ID, NAME, AGE, ADDRESS and SALARY</a:t>
            </a:r>
            <a:endParaRPr/>
          </a:p>
          <a:p>
            <a:pPr marL="0" lvl="0" indent="0" algn="l" rtl="0">
              <a:spcBef>
                <a:spcPts val="1200"/>
              </a:spcBef>
              <a:spcAft>
                <a:spcPts val="0"/>
              </a:spcAft>
              <a:buNone/>
            </a:pPr>
            <a:endParaRPr/>
          </a:p>
          <a:p>
            <a:pPr marL="457200" lvl="0" indent="-342900" algn="l" rtl="0">
              <a:spcBef>
                <a:spcPts val="1200"/>
              </a:spcBef>
              <a:spcAft>
                <a:spcPts val="0"/>
              </a:spcAft>
              <a:buSzPts val="1800"/>
              <a:buChar char="●"/>
            </a:pPr>
            <a:r>
              <a:rPr lang="en-GB"/>
              <a:t>A record, a row of data is each individual entry that exists in a table. There are 7 records in the Customers table.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3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Column </a:t>
            </a:r>
            <a:endParaRPr/>
          </a:p>
        </p:txBody>
      </p:sp>
      <p:sp>
        <p:nvSpPr>
          <p:cNvPr id="183" name="Google Shape;183;p3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GB" dirty="0"/>
              <a:t>A column or attribute is a vertical entity in a table which contains all information associated with a specific field in a table</a:t>
            </a:r>
          </a:p>
          <a:p>
            <a:pPr marL="457200" lvl="0" indent="-342900" algn="l" rtl="0">
              <a:spcBef>
                <a:spcPts val="0"/>
              </a:spcBef>
              <a:spcAft>
                <a:spcPts val="0"/>
              </a:spcAft>
              <a:buSzPts val="1800"/>
              <a:buChar char="●"/>
            </a:pPr>
            <a:endParaRPr lang="en-GB" dirty="0"/>
          </a:p>
          <a:p>
            <a:pPr marL="114300" lvl="0" indent="0" algn="l" rtl="0">
              <a:spcBef>
                <a:spcPts val="0"/>
              </a:spcBef>
              <a:spcAft>
                <a:spcPts val="0"/>
              </a:spcAft>
              <a:buSzPts val="1800"/>
              <a:buNone/>
            </a:pPr>
            <a:endParaRPr dirty="0"/>
          </a:p>
        </p:txBody>
      </p:sp>
      <p:pic>
        <p:nvPicPr>
          <p:cNvPr id="5" name="Picture 4">
            <a:extLst>
              <a:ext uri="{FF2B5EF4-FFF2-40B4-BE49-F238E27FC236}">
                <a16:creationId xmlns:a16="http://schemas.microsoft.com/office/drawing/2014/main" id="{324E6A73-167B-FD0A-E0E8-CFEDF85C9C28}"/>
              </a:ext>
            </a:extLst>
          </p:cNvPr>
          <p:cNvPicPr>
            <a:picLocks noChangeAspect="1"/>
          </p:cNvPicPr>
          <p:nvPr/>
        </p:nvPicPr>
        <p:blipFill>
          <a:blip r:embed="rId3"/>
          <a:stretch>
            <a:fillRect/>
          </a:stretch>
        </p:blipFill>
        <p:spPr>
          <a:xfrm>
            <a:off x="931456" y="2055161"/>
            <a:ext cx="3219450" cy="2533650"/>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3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Null Value</a:t>
            </a:r>
            <a:endParaRPr/>
          </a:p>
        </p:txBody>
      </p:sp>
      <p:sp>
        <p:nvSpPr>
          <p:cNvPr id="189" name="Google Shape;189;p3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GB"/>
              <a:t>A NULL value in a table is a value in a field which appears to be blank which means a field with a NULL value is a field with no value.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3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dirty="0"/>
              <a:t>Indexes</a:t>
            </a:r>
            <a:endParaRPr dirty="0"/>
          </a:p>
        </p:txBody>
      </p:sp>
      <p:sp>
        <p:nvSpPr>
          <p:cNvPr id="195" name="Google Shape;195;p3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lnSpcReduction="10000"/>
          </a:bodyPr>
          <a:lstStyle/>
          <a:p>
            <a:pPr marL="457200" lvl="0" indent="-304800" algn="l" rtl="0">
              <a:spcBef>
                <a:spcPts val="0"/>
              </a:spcBef>
              <a:spcAft>
                <a:spcPts val="0"/>
              </a:spcAft>
              <a:buSzPts val="1200"/>
              <a:buChar char="●"/>
            </a:pPr>
            <a:r>
              <a:rPr lang="en-GB" sz="1200"/>
              <a:t>An index is an optional data structure that you can create on one or more columns of a table. </a:t>
            </a:r>
            <a:endParaRPr sz="1200"/>
          </a:p>
          <a:p>
            <a:pPr marL="457200" lvl="0" indent="0" algn="l" rtl="0">
              <a:spcBef>
                <a:spcPts val="1200"/>
              </a:spcBef>
              <a:spcAft>
                <a:spcPts val="0"/>
              </a:spcAft>
              <a:buNone/>
            </a:pPr>
            <a:endParaRPr sz="1200"/>
          </a:p>
          <a:p>
            <a:pPr marL="457200" lvl="0" indent="-304800" algn="l" rtl="0">
              <a:spcBef>
                <a:spcPts val="1200"/>
              </a:spcBef>
              <a:spcAft>
                <a:spcPts val="0"/>
              </a:spcAft>
              <a:buSzPts val="1200"/>
              <a:buChar char="●"/>
            </a:pPr>
            <a:r>
              <a:rPr lang="en-GB" sz="1200"/>
              <a:t>Indexes can increase the performance of data retrieval. </a:t>
            </a:r>
            <a:endParaRPr sz="1200"/>
          </a:p>
          <a:p>
            <a:pPr marL="457200" lvl="0" indent="0" algn="l" rtl="0">
              <a:spcBef>
                <a:spcPts val="1200"/>
              </a:spcBef>
              <a:spcAft>
                <a:spcPts val="0"/>
              </a:spcAft>
              <a:buNone/>
            </a:pPr>
            <a:endParaRPr sz="1200"/>
          </a:p>
          <a:p>
            <a:pPr marL="457200" lvl="0" indent="-304800" algn="l" rtl="0">
              <a:spcBef>
                <a:spcPts val="1200"/>
              </a:spcBef>
              <a:spcAft>
                <a:spcPts val="0"/>
              </a:spcAft>
              <a:buSzPts val="1200"/>
              <a:buChar char="●"/>
            </a:pPr>
            <a:r>
              <a:rPr lang="en-GB" sz="1200"/>
              <a:t>When processing a request, the database can use available indexes to locate the requested rows efficiently. </a:t>
            </a:r>
            <a:endParaRPr sz="1200"/>
          </a:p>
          <a:p>
            <a:pPr marL="914400" lvl="0" indent="0" algn="l" rtl="0">
              <a:spcBef>
                <a:spcPts val="1200"/>
              </a:spcBef>
              <a:spcAft>
                <a:spcPts val="0"/>
              </a:spcAft>
              <a:buNone/>
            </a:pPr>
            <a:endParaRPr sz="1200"/>
          </a:p>
          <a:p>
            <a:pPr marL="457200" lvl="0" indent="-304800" algn="l" rtl="0">
              <a:spcBef>
                <a:spcPts val="1200"/>
              </a:spcBef>
              <a:spcAft>
                <a:spcPts val="0"/>
              </a:spcAft>
              <a:buSzPts val="1200"/>
              <a:buChar char="●"/>
            </a:pPr>
            <a:r>
              <a:rPr lang="en-GB" sz="1200"/>
              <a:t>Indexes are useful when applications often query a specific row or range of rows. </a:t>
            </a:r>
            <a:endParaRPr sz="1200"/>
          </a:p>
          <a:p>
            <a:pPr marL="914400" lvl="0" indent="0" algn="l" rtl="0">
              <a:spcBef>
                <a:spcPts val="1200"/>
              </a:spcBef>
              <a:spcAft>
                <a:spcPts val="0"/>
              </a:spcAft>
              <a:buNone/>
            </a:pPr>
            <a:endParaRPr sz="1200"/>
          </a:p>
          <a:p>
            <a:pPr marL="457200" lvl="0" indent="-304800" algn="l" rtl="0">
              <a:spcBef>
                <a:spcPts val="1200"/>
              </a:spcBef>
              <a:spcAft>
                <a:spcPts val="0"/>
              </a:spcAft>
              <a:buSzPts val="1200"/>
              <a:buChar char="●"/>
            </a:pPr>
            <a:r>
              <a:rPr lang="en-GB" sz="1200"/>
              <a:t>Indexes are logically and physically independent of the data. Thus, you can drop and create indexes with no effect on the tables or other indexes. All applications continue to function after you drop an index.</a:t>
            </a:r>
            <a:endParaRPr sz="120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58C29-E320-C73E-2404-6100C0D60027}"/>
              </a:ext>
            </a:extLst>
          </p:cNvPr>
          <p:cNvSpPr>
            <a:spLocks noGrp="1"/>
          </p:cNvSpPr>
          <p:nvPr>
            <p:ph type="title"/>
          </p:nvPr>
        </p:nvSpPr>
        <p:spPr/>
        <p:txBody>
          <a:bodyPr>
            <a:normAutofit fontScale="90000"/>
          </a:bodyPr>
          <a:lstStyle/>
          <a:p>
            <a:r>
              <a:rPr lang="en-IN" dirty="0"/>
              <a:t>Example of Index</a:t>
            </a:r>
          </a:p>
        </p:txBody>
      </p:sp>
      <p:pic>
        <p:nvPicPr>
          <p:cNvPr id="5" name="Picture 4">
            <a:extLst>
              <a:ext uri="{FF2B5EF4-FFF2-40B4-BE49-F238E27FC236}">
                <a16:creationId xmlns:a16="http://schemas.microsoft.com/office/drawing/2014/main" id="{573D429E-8DDD-578C-F6ED-DD696C446DF3}"/>
              </a:ext>
            </a:extLst>
          </p:cNvPr>
          <p:cNvPicPr>
            <a:picLocks noChangeAspect="1"/>
          </p:cNvPicPr>
          <p:nvPr/>
        </p:nvPicPr>
        <p:blipFill>
          <a:blip r:embed="rId2"/>
          <a:stretch>
            <a:fillRect/>
          </a:stretch>
        </p:blipFill>
        <p:spPr>
          <a:xfrm>
            <a:off x="311700" y="1164173"/>
            <a:ext cx="7581900" cy="1733550"/>
          </a:xfrm>
          <a:prstGeom prst="rect">
            <a:avLst/>
          </a:prstGeom>
        </p:spPr>
      </p:pic>
      <p:sp>
        <p:nvSpPr>
          <p:cNvPr id="6" name="TextBox 5">
            <a:extLst>
              <a:ext uri="{FF2B5EF4-FFF2-40B4-BE49-F238E27FC236}">
                <a16:creationId xmlns:a16="http://schemas.microsoft.com/office/drawing/2014/main" id="{50469B6E-54D2-4F0E-DBC3-4BC3779B5D6E}"/>
              </a:ext>
            </a:extLst>
          </p:cNvPr>
          <p:cNvSpPr txBox="1"/>
          <p:nvPr/>
        </p:nvSpPr>
        <p:spPr>
          <a:xfrm>
            <a:off x="404037" y="3104707"/>
            <a:ext cx="7995684" cy="1569660"/>
          </a:xfrm>
          <a:prstGeom prst="rect">
            <a:avLst/>
          </a:prstGeom>
          <a:noFill/>
        </p:spPr>
        <p:txBody>
          <a:bodyPr wrap="square" rtlCol="0">
            <a:spAutoFit/>
          </a:bodyPr>
          <a:lstStyle/>
          <a:p>
            <a:pPr marL="171450" indent="-171450">
              <a:buFont typeface="Arial" panose="020B0604020202020204" pitchFamily="34" charset="0"/>
              <a:buChar char="•"/>
            </a:pPr>
            <a:r>
              <a:rPr lang="en-IN" sz="1200" b="0" i="0" dirty="0">
                <a:solidFill>
                  <a:srgbClr val="171717"/>
                </a:solidFill>
                <a:effectLst/>
                <a:latin typeface="+mn-lt"/>
              </a:rPr>
              <a:t>When you create an index in a database, you specify a column from the table, and the index contains a copy of this data in a sorted order, with pointers to the corresponding rows in the table. </a:t>
            </a:r>
          </a:p>
          <a:p>
            <a:pPr marL="171450" indent="-171450">
              <a:buFont typeface="Arial" panose="020B0604020202020204" pitchFamily="34" charset="0"/>
              <a:buChar char="•"/>
            </a:pPr>
            <a:r>
              <a:rPr lang="en-IN" sz="1200" b="0" i="0" dirty="0">
                <a:solidFill>
                  <a:srgbClr val="171717"/>
                </a:solidFill>
                <a:effectLst/>
                <a:latin typeface="+mn-lt"/>
              </a:rPr>
              <a:t>When the user runs a query that specifies this column in the </a:t>
            </a:r>
            <a:r>
              <a:rPr lang="en-IN" sz="1200" b="0" i="1" dirty="0">
                <a:solidFill>
                  <a:srgbClr val="171717"/>
                </a:solidFill>
                <a:effectLst/>
                <a:latin typeface="+mn-lt"/>
              </a:rPr>
              <a:t>WHERE</a:t>
            </a:r>
            <a:r>
              <a:rPr lang="en-IN" sz="1200" b="0" i="0" dirty="0">
                <a:solidFill>
                  <a:srgbClr val="171717"/>
                </a:solidFill>
                <a:effectLst/>
                <a:latin typeface="+mn-lt"/>
              </a:rPr>
              <a:t> clause, the database management system can use this index to fetch the data more quickly than if it had to scan through the entire table row by row.</a:t>
            </a:r>
          </a:p>
          <a:p>
            <a:pPr marL="171450" indent="-171450">
              <a:buFont typeface="Arial" panose="020B0604020202020204" pitchFamily="34" charset="0"/>
              <a:buChar char="•"/>
            </a:pPr>
            <a:endParaRPr lang="en-IN" sz="1200" dirty="0">
              <a:solidFill>
                <a:srgbClr val="171717"/>
              </a:solidFill>
              <a:latin typeface="+mn-lt"/>
            </a:endParaRPr>
          </a:p>
          <a:p>
            <a:pPr marL="171450" indent="-171450">
              <a:buFont typeface="Arial" panose="020B0604020202020204" pitchFamily="34" charset="0"/>
              <a:buChar char="•"/>
            </a:pPr>
            <a:r>
              <a:rPr lang="en-IN" sz="1200" b="0" i="0" dirty="0">
                <a:solidFill>
                  <a:srgbClr val="171717"/>
                </a:solidFill>
                <a:effectLst/>
                <a:latin typeface="+mn-lt"/>
              </a:rPr>
              <a:t>In this above example, the query retrieves all orders for customer C1. The Orders table has an index on the Customer ID column. The database management system can consult the index to quickly find all matching rows in the Orders table.</a:t>
            </a:r>
            <a:endParaRPr lang="en-IN" sz="1200" dirty="0">
              <a:latin typeface="+mn-lt"/>
            </a:endParaRPr>
          </a:p>
        </p:txBody>
      </p:sp>
    </p:spTree>
    <p:extLst>
      <p:ext uri="{BB962C8B-B14F-4D97-AF65-F5344CB8AC3E}">
        <p14:creationId xmlns:p14="http://schemas.microsoft.com/office/powerpoint/2010/main" val="17431435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3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Terminology and Concepts - Tables (Relations)</a:t>
            </a:r>
            <a:endParaRPr/>
          </a:p>
        </p:txBody>
      </p:sp>
      <p:sp>
        <p:nvSpPr>
          <p:cNvPr id="201" name="Google Shape;201;p3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92500"/>
          </a:bodyPr>
          <a:lstStyle/>
          <a:p>
            <a:pPr marL="0" lvl="0" indent="0" algn="l" rtl="0">
              <a:spcBef>
                <a:spcPts val="0"/>
              </a:spcBef>
              <a:spcAft>
                <a:spcPts val="0"/>
              </a:spcAft>
              <a:buNone/>
            </a:pPr>
            <a:r>
              <a:rPr lang="en-GB"/>
              <a:t>The very central concepts of relational databases are Tables (Relations), Relationships. </a:t>
            </a:r>
            <a:endParaRPr/>
          </a:p>
          <a:p>
            <a:pPr marL="0" lvl="0" indent="0" algn="l" rtl="0">
              <a:spcBef>
                <a:spcPts val="1200"/>
              </a:spcBef>
              <a:spcAft>
                <a:spcPts val="0"/>
              </a:spcAft>
              <a:buNone/>
            </a:pPr>
            <a:r>
              <a:rPr lang="en-GB"/>
              <a:t>Table (formally called ‘relation’) – is the building block of relational database. It stores data in 2D, with its row reflects one instance of record (tuple), and each of its column reflects one aspect of the attributes of all instances, column may also be called ‘field’. </a:t>
            </a:r>
            <a:endParaRPr/>
          </a:p>
          <a:p>
            <a:pPr marL="0" lvl="0" indent="0" algn="l" rtl="0">
              <a:spcBef>
                <a:spcPts val="1200"/>
              </a:spcBef>
              <a:spcAft>
                <a:spcPts val="1200"/>
              </a:spcAft>
              <a:buNone/>
            </a:pPr>
            <a:r>
              <a:rPr lang="en-GB"/>
              <a:t>For example, A ‘student’ table may contains (student id, first name, last name, grade, school name, home address, …), and each row may represent one student’s information, and each column of the table represents one piece of information of all students. And this is called a ‘relation’.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3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Primary Key and Foreign Key </a:t>
            </a:r>
            <a:endParaRPr/>
          </a:p>
        </p:txBody>
      </p:sp>
      <p:sp>
        <p:nvSpPr>
          <p:cNvPr id="207" name="Google Shape;207;p3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b="1"/>
              <a:t>Primary key</a:t>
            </a:r>
            <a:r>
              <a:rPr lang="en-GB"/>
              <a:t>: Unique Identifier made of one or more columns to uniquely identify rows in a table. If the primary key contains more than one column, it can be called ‘composite key’ as well. </a:t>
            </a:r>
            <a:endParaRPr/>
          </a:p>
          <a:p>
            <a:pPr marL="0" lvl="0" indent="0" algn="l" rtl="0">
              <a:spcBef>
                <a:spcPts val="1200"/>
              </a:spcBef>
              <a:spcAft>
                <a:spcPts val="0"/>
              </a:spcAft>
              <a:buNone/>
            </a:pPr>
            <a:endParaRPr/>
          </a:p>
          <a:p>
            <a:pPr marL="0" lvl="0" indent="0" algn="l" rtl="0">
              <a:spcBef>
                <a:spcPts val="1200"/>
              </a:spcBef>
              <a:spcAft>
                <a:spcPts val="1200"/>
              </a:spcAft>
              <a:buNone/>
            </a:pPr>
            <a:r>
              <a:rPr lang="en-GB" b="1"/>
              <a:t>Foreign Key</a:t>
            </a:r>
            <a:r>
              <a:rPr lang="en-GB"/>
              <a:t>: is the primary key of another table, which is referenced in the current table. It’s the key to establish the relationship between the two tables, and through DBMS, to impose referential integrity</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3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Surrogate Key </a:t>
            </a:r>
            <a:endParaRPr/>
          </a:p>
        </p:txBody>
      </p:sp>
      <p:sp>
        <p:nvSpPr>
          <p:cNvPr id="213" name="Google Shape;213;p3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dirty="0"/>
              <a:t>Surrogate key is a unique column </a:t>
            </a:r>
            <a:endParaRPr dirty="0"/>
          </a:p>
          <a:p>
            <a:pPr marL="0" lvl="0" indent="0" algn="l" rtl="0">
              <a:spcBef>
                <a:spcPts val="1200"/>
              </a:spcBef>
              <a:spcAft>
                <a:spcPts val="0"/>
              </a:spcAft>
              <a:buNone/>
            </a:pPr>
            <a:r>
              <a:rPr lang="en-GB" dirty="0"/>
              <a:t>• </a:t>
            </a:r>
            <a:r>
              <a:rPr lang="en-GB" dirty="0">
                <a:solidFill>
                  <a:schemeClr val="tx1"/>
                </a:solidFill>
              </a:rPr>
              <a:t>added to a relation to use as the primary key when lack of natural column serves as primary key, or when composite key needs to be replaced for various reasons. </a:t>
            </a:r>
            <a:endParaRPr dirty="0">
              <a:solidFill>
                <a:schemeClr val="tx1"/>
              </a:solidFill>
            </a:endParaRPr>
          </a:p>
          <a:p>
            <a:pPr marL="0" lvl="0" indent="0" algn="l" rtl="0">
              <a:spcBef>
                <a:spcPts val="1200"/>
              </a:spcBef>
              <a:spcAft>
                <a:spcPts val="0"/>
              </a:spcAft>
              <a:buNone/>
            </a:pPr>
            <a:r>
              <a:rPr lang="en-GB" dirty="0">
                <a:solidFill>
                  <a:schemeClr val="tx1"/>
                </a:solidFill>
              </a:rPr>
              <a:t>• Surrogate key is usually in form of auto increment numeric value, </a:t>
            </a:r>
            <a:endParaRPr dirty="0">
              <a:solidFill>
                <a:schemeClr val="tx1"/>
              </a:solidFill>
            </a:endParaRPr>
          </a:p>
          <a:p>
            <a:pPr marL="0" lvl="0" indent="0" algn="l" rtl="0">
              <a:spcBef>
                <a:spcPts val="1200"/>
              </a:spcBef>
              <a:spcAft>
                <a:spcPts val="1200"/>
              </a:spcAft>
              <a:buNone/>
            </a:pPr>
            <a:r>
              <a:rPr lang="en-GB" dirty="0">
                <a:solidFill>
                  <a:schemeClr val="tx1"/>
                </a:solidFill>
              </a:rPr>
              <a:t>• Surrogate keys are often used in the place of composite key to add more flexibility to the table.</a:t>
            </a:r>
            <a:endParaRPr dirty="0">
              <a:solidFill>
                <a:schemeClr val="tx1"/>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678DE6-AACC-1013-875F-95C8143E3F40}"/>
              </a:ext>
            </a:extLst>
          </p:cNvPr>
          <p:cNvSpPr>
            <a:spLocks noGrp="1"/>
          </p:cNvSpPr>
          <p:nvPr>
            <p:ph type="title"/>
          </p:nvPr>
        </p:nvSpPr>
        <p:spPr/>
        <p:txBody>
          <a:bodyPr>
            <a:normAutofit fontScale="90000"/>
          </a:bodyPr>
          <a:lstStyle/>
          <a:p>
            <a:r>
              <a:rPr lang="en-IN" dirty="0"/>
              <a:t>Integrity Constraints</a:t>
            </a:r>
          </a:p>
        </p:txBody>
      </p:sp>
      <p:sp>
        <p:nvSpPr>
          <p:cNvPr id="3" name="Text Placeholder 2">
            <a:extLst>
              <a:ext uri="{FF2B5EF4-FFF2-40B4-BE49-F238E27FC236}">
                <a16:creationId xmlns:a16="http://schemas.microsoft.com/office/drawing/2014/main" id="{A256388A-F971-4920-E441-1283BFF42FD7}"/>
              </a:ext>
            </a:extLst>
          </p:cNvPr>
          <p:cNvSpPr>
            <a:spLocks noGrp="1"/>
          </p:cNvSpPr>
          <p:nvPr>
            <p:ph type="body" idx="1"/>
          </p:nvPr>
        </p:nvSpPr>
        <p:spPr/>
        <p:txBody>
          <a:bodyPr/>
          <a:lstStyle/>
          <a:p>
            <a:pPr algn="just">
              <a:buFont typeface="Arial" panose="020B0604020202020204" pitchFamily="34" charset="0"/>
              <a:buChar char="•"/>
            </a:pPr>
            <a:r>
              <a:rPr lang="en-IN" b="0" i="0" dirty="0">
                <a:solidFill>
                  <a:srgbClr val="000000"/>
                </a:solidFill>
                <a:effectLst/>
                <a:latin typeface="inter-regular"/>
              </a:rPr>
              <a:t>Integrity constraints are a set of rules. It is used to maintain the quality of information.</a:t>
            </a:r>
          </a:p>
          <a:p>
            <a:pPr algn="just">
              <a:buFont typeface="Arial" panose="020B0604020202020204" pitchFamily="34" charset="0"/>
              <a:buChar char="•"/>
            </a:pPr>
            <a:r>
              <a:rPr lang="en-IN" b="0" i="0" dirty="0">
                <a:solidFill>
                  <a:srgbClr val="000000"/>
                </a:solidFill>
                <a:effectLst/>
                <a:latin typeface="inter-regular"/>
              </a:rPr>
              <a:t>Integrity constraints ensure that the data insertion, updating, and other processes have to be performed in such a way that data integrity is not affected.</a:t>
            </a:r>
          </a:p>
          <a:p>
            <a:pPr algn="just">
              <a:buFont typeface="Arial" panose="020B0604020202020204" pitchFamily="34" charset="0"/>
              <a:buChar char="•"/>
            </a:pPr>
            <a:r>
              <a:rPr lang="en-IN" b="0" i="0" dirty="0">
                <a:solidFill>
                  <a:srgbClr val="000000"/>
                </a:solidFill>
                <a:effectLst/>
                <a:latin typeface="inter-regular"/>
              </a:rPr>
              <a:t>Thus, integrity constraint is used to guard against accidental damage to the database.</a:t>
            </a:r>
          </a:p>
          <a:p>
            <a:pPr marL="114300" indent="0">
              <a:buNone/>
            </a:pPr>
            <a:endParaRPr lang="en-IN" dirty="0"/>
          </a:p>
        </p:txBody>
      </p:sp>
    </p:spTree>
    <p:extLst>
      <p:ext uri="{BB962C8B-B14F-4D97-AF65-F5344CB8AC3E}">
        <p14:creationId xmlns:p14="http://schemas.microsoft.com/office/powerpoint/2010/main" val="20428153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Database Examples</a:t>
            </a:r>
            <a:endParaRPr/>
          </a:p>
        </p:txBody>
      </p:sp>
      <p:sp>
        <p:nvSpPr>
          <p:cNvPr id="67" name="Google Shape;67;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 </a:t>
            </a:r>
            <a:r>
              <a:rPr lang="en-GB" b="1"/>
              <a:t>Level 1</a:t>
            </a:r>
            <a:r>
              <a:rPr lang="en-GB"/>
              <a:t>: data collection  text files in certain format: such as many bioinformatic databases  </a:t>
            </a:r>
            <a:endParaRPr/>
          </a:p>
          <a:p>
            <a:pPr marL="0" lvl="0" indent="0" algn="l" rtl="0">
              <a:spcBef>
                <a:spcPts val="1200"/>
              </a:spcBef>
              <a:spcAft>
                <a:spcPts val="0"/>
              </a:spcAft>
              <a:buNone/>
            </a:pPr>
            <a:r>
              <a:rPr lang="en-GB"/>
              <a:t>the actual data files of databases that stored through certain DBMS, i.e. MySQL, SQL server, Oracle, Postgresql, etc. </a:t>
            </a:r>
            <a:endParaRPr/>
          </a:p>
          <a:p>
            <a:pPr marL="0" lvl="0" indent="0" algn="l" rtl="0">
              <a:spcBef>
                <a:spcPts val="1200"/>
              </a:spcBef>
              <a:spcAft>
                <a:spcPts val="0"/>
              </a:spcAft>
              <a:buNone/>
            </a:pPr>
            <a:r>
              <a:rPr lang="en-GB"/>
              <a:t>• </a:t>
            </a:r>
            <a:r>
              <a:rPr lang="en-GB" b="1"/>
              <a:t>Level 2</a:t>
            </a:r>
            <a:r>
              <a:rPr lang="en-GB"/>
              <a:t>: Database Management (DBMS)  SQL Server, Oracle, MySQL, SQLite, MS Access, etc. </a:t>
            </a:r>
            <a:endParaRPr/>
          </a:p>
          <a:p>
            <a:pPr marL="0" lvl="0" indent="0" algn="l" rtl="0">
              <a:spcBef>
                <a:spcPts val="1200"/>
              </a:spcBef>
              <a:spcAft>
                <a:spcPts val="1200"/>
              </a:spcAft>
              <a:buNone/>
            </a:pPr>
            <a:r>
              <a:rPr lang="en-GB"/>
              <a:t>• </a:t>
            </a:r>
            <a:r>
              <a:rPr lang="en-GB" b="1"/>
              <a:t>Level 3</a:t>
            </a:r>
            <a:r>
              <a:rPr lang="en-GB"/>
              <a:t>: Database Application  Web/Mobile/Desktop standalone application - e-commerce, online banking, online registration, etc.</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1EE44B-71E5-11D4-D75F-541124B8F8C8}"/>
              </a:ext>
            </a:extLst>
          </p:cNvPr>
          <p:cNvSpPr>
            <a:spLocks noGrp="1"/>
          </p:cNvSpPr>
          <p:nvPr>
            <p:ph type="title"/>
          </p:nvPr>
        </p:nvSpPr>
        <p:spPr/>
        <p:txBody>
          <a:bodyPr>
            <a:normAutofit fontScale="90000"/>
          </a:bodyPr>
          <a:lstStyle/>
          <a:p>
            <a:r>
              <a:rPr lang="en-IN" dirty="0"/>
              <a:t>Types of Integrity Constraints</a:t>
            </a:r>
          </a:p>
        </p:txBody>
      </p:sp>
      <p:pic>
        <p:nvPicPr>
          <p:cNvPr id="5" name="Picture 4">
            <a:extLst>
              <a:ext uri="{FF2B5EF4-FFF2-40B4-BE49-F238E27FC236}">
                <a16:creationId xmlns:a16="http://schemas.microsoft.com/office/drawing/2014/main" id="{950B1670-18DE-4A51-F38F-C69A2C5FBEC6}"/>
              </a:ext>
            </a:extLst>
          </p:cNvPr>
          <p:cNvPicPr>
            <a:picLocks noChangeAspect="1"/>
          </p:cNvPicPr>
          <p:nvPr/>
        </p:nvPicPr>
        <p:blipFill>
          <a:blip r:embed="rId2"/>
          <a:stretch>
            <a:fillRect/>
          </a:stretch>
        </p:blipFill>
        <p:spPr>
          <a:xfrm>
            <a:off x="611372" y="1297393"/>
            <a:ext cx="5943600" cy="2952750"/>
          </a:xfrm>
          <a:prstGeom prst="rect">
            <a:avLst/>
          </a:prstGeom>
        </p:spPr>
      </p:pic>
    </p:spTree>
    <p:extLst>
      <p:ext uri="{BB962C8B-B14F-4D97-AF65-F5344CB8AC3E}">
        <p14:creationId xmlns:p14="http://schemas.microsoft.com/office/powerpoint/2010/main" val="56221484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16809C-6AD2-7886-A21C-105A60F8D7C5}"/>
              </a:ext>
            </a:extLst>
          </p:cNvPr>
          <p:cNvSpPr>
            <a:spLocks noGrp="1"/>
          </p:cNvSpPr>
          <p:nvPr>
            <p:ph type="title"/>
          </p:nvPr>
        </p:nvSpPr>
        <p:spPr/>
        <p:txBody>
          <a:bodyPr>
            <a:normAutofit fontScale="90000"/>
          </a:bodyPr>
          <a:lstStyle/>
          <a:p>
            <a:r>
              <a:rPr lang="en-IN" dirty="0"/>
              <a:t>Domain Integrity Constraint</a:t>
            </a:r>
          </a:p>
        </p:txBody>
      </p:sp>
      <p:sp>
        <p:nvSpPr>
          <p:cNvPr id="5" name="TextBox 4">
            <a:extLst>
              <a:ext uri="{FF2B5EF4-FFF2-40B4-BE49-F238E27FC236}">
                <a16:creationId xmlns:a16="http://schemas.microsoft.com/office/drawing/2014/main" id="{E1B48771-873D-A9D9-EC58-0DC4B39F9DC5}"/>
              </a:ext>
            </a:extLst>
          </p:cNvPr>
          <p:cNvSpPr txBox="1"/>
          <p:nvPr/>
        </p:nvSpPr>
        <p:spPr>
          <a:xfrm>
            <a:off x="311700" y="1158949"/>
            <a:ext cx="8420986" cy="1384995"/>
          </a:xfrm>
          <a:prstGeom prst="rect">
            <a:avLst/>
          </a:prstGeom>
          <a:noFill/>
        </p:spPr>
        <p:txBody>
          <a:bodyPr wrap="square" rtlCol="0">
            <a:spAutoFit/>
          </a:bodyPr>
          <a:lstStyle/>
          <a:p>
            <a:pPr algn="just">
              <a:buFont typeface="Arial" panose="020B0604020202020204" pitchFamily="34" charset="0"/>
              <a:buChar char="•"/>
            </a:pPr>
            <a:r>
              <a:rPr lang="en-IN" dirty="0"/>
              <a:t>It’s </a:t>
            </a:r>
            <a:r>
              <a:rPr lang="en-IN" b="0" i="0" dirty="0">
                <a:solidFill>
                  <a:srgbClr val="000000"/>
                </a:solidFill>
                <a:effectLst/>
                <a:latin typeface="inter-regular"/>
              </a:rPr>
              <a:t>defined as the definition of a valid set of values for an attribute.</a:t>
            </a:r>
          </a:p>
          <a:p>
            <a:pPr algn="just">
              <a:buFont typeface="Arial" panose="020B0604020202020204" pitchFamily="34" charset="0"/>
              <a:buChar char="•"/>
            </a:pPr>
            <a:r>
              <a:rPr lang="en-IN" b="0" i="0" dirty="0">
                <a:solidFill>
                  <a:srgbClr val="000000"/>
                </a:solidFill>
                <a:effectLst/>
                <a:latin typeface="inter-regular"/>
              </a:rPr>
              <a:t>The data type of domain includes string, character, integer, time, date, currency, etc. The value of the attribute must be available in the corresponding domain.</a:t>
            </a:r>
          </a:p>
          <a:p>
            <a:pPr algn="just">
              <a:buFont typeface="Arial" panose="020B0604020202020204" pitchFamily="34" charset="0"/>
              <a:buChar char="•"/>
            </a:pPr>
            <a:endParaRPr lang="en-IN" dirty="0">
              <a:latin typeface="inter-regular"/>
            </a:endParaRPr>
          </a:p>
          <a:p>
            <a:pPr algn="just"/>
            <a:r>
              <a:rPr lang="en-IN" b="0" i="0" dirty="0">
                <a:solidFill>
                  <a:srgbClr val="000000"/>
                </a:solidFill>
                <a:effectLst/>
                <a:latin typeface="inter-regular"/>
              </a:rPr>
              <a:t>Example: In this Student’s table, the record “A” is not allowed in the AGE column</a:t>
            </a:r>
          </a:p>
          <a:p>
            <a:pPr marL="285750" indent="-285750">
              <a:buFont typeface="Arial" panose="020B0604020202020204" pitchFamily="34" charset="0"/>
              <a:buChar char="•"/>
            </a:pPr>
            <a:endParaRPr lang="en-IN" dirty="0"/>
          </a:p>
        </p:txBody>
      </p:sp>
      <p:pic>
        <p:nvPicPr>
          <p:cNvPr id="7" name="Picture 6">
            <a:extLst>
              <a:ext uri="{FF2B5EF4-FFF2-40B4-BE49-F238E27FC236}">
                <a16:creationId xmlns:a16="http://schemas.microsoft.com/office/drawing/2014/main" id="{D3715786-8053-AFF1-388C-0EBE94DB1DA2}"/>
              </a:ext>
            </a:extLst>
          </p:cNvPr>
          <p:cNvPicPr>
            <a:picLocks noChangeAspect="1"/>
          </p:cNvPicPr>
          <p:nvPr/>
        </p:nvPicPr>
        <p:blipFill>
          <a:blip r:embed="rId2"/>
          <a:stretch>
            <a:fillRect/>
          </a:stretch>
        </p:blipFill>
        <p:spPr>
          <a:xfrm>
            <a:off x="947516" y="2448035"/>
            <a:ext cx="5781675" cy="2352675"/>
          </a:xfrm>
          <a:prstGeom prst="rect">
            <a:avLst/>
          </a:prstGeom>
        </p:spPr>
      </p:pic>
    </p:spTree>
    <p:extLst>
      <p:ext uri="{BB962C8B-B14F-4D97-AF65-F5344CB8AC3E}">
        <p14:creationId xmlns:p14="http://schemas.microsoft.com/office/powerpoint/2010/main" val="334948954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B3F92-9A96-417D-0353-55C54F069837}"/>
              </a:ext>
            </a:extLst>
          </p:cNvPr>
          <p:cNvSpPr>
            <a:spLocks noGrp="1"/>
          </p:cNvSpPr>
          <p:nvPr>
            <p:ph type="title"/>
          </p:nvPr>
        </p:nvSpPr>
        <p:spPr/>
        <p:txBody>
          <a:bodyPr>
            <a:normAutofit fontScale="90000"/>
          </a:bodyPr>
          <a:lstStyle/>
          <a:p>
            <a:r>
              <a:rPr lang="en-IN" dirty="0"/>
              <a:t>Entity Integrity Constraints</a:t>
            </a:r>
          </a:p>
        </p:txBody>
      </p:sp>
      <p:sp>
        <p:nvSpPr>
          <p:cNvPr id="3" name="Text Placeholder 2">
            <a:extLst>
              <a:ext uri="{FF2B5EF4-FFF2-40B4-BE49-F238E27FC236}">
                <a16:creationId xmlns:a16="http://schemas.microsoft.com/office/drawing/2014/main" id="{FDA6F192-C4F0-7C8A-D539-044186EB1DAE}"/>
              </a:ext>
            </a:extLst>
          </p:cNvPr>
          <p:cNvSpPr>
            <a:spLocks noGrp="1"/>
          </p:cNvSpPr>
          <p:nvPr>
            <p:ph type="body" idx="1"/>
          </p:nvPr>
        </p:nvSpPr>
        <p:spPr/>
        <p:txBody>
          <a:bodyPr/>
          <a:lstStyle/>
          <a:p>
            <a:pPr algn="just">
              <a:buFont typeface="Arial" panose="020B0604020202020204" pitchFamily="34" charset="0"/>
              <a:buChar char="•"/>
            </a:pPr>
            <a:r>
              <a:rPr lang="en-IN" sz="1400" dirty="0">
                <a:solidFill>
                  <a:srgbClr val="000000"/>
                </a:solidFill>
                <a:latin typeface="inter-regular"/>
              </a:rPr>
              <a:t>The entity integrity constraint states that primary key value can't be null.</a:t>
            </a:r>
          </a:p>
          <a:p>
            <a:pPr algn="just">
              <a:buFont typeface="Arial" panose="020B0604020202020204" pitchFamily="34" charset="0"/>
              <a:buChar char="•"/>
            </a:pPr>
            <a:r>
              <a:rPr lang="en-IN" sz="1400" dirty="0">
                <a:solidFill>
                  <a:srgbClr val="000000"/>
                </a:solidFill>
                <a:latin typeface="inter-regular"/>
              </a:rPr>
              <a:t>This is because the primary key value is used to identify individual rows in relation and if the primary key has a null value, then we can't identify those rows.</a:t>
            </a:r>
          </a:p>
          <a:p>
            <a:pPr algn="just">
              <a:buFont typeface="Arial" panose="020B0604020202020204" pitchFamily="34" charset="0"/>
              <a:buChar char="•"/>
            </a:pPr>
            <a:r>
              <a:rPr lang="en-IN" sz="1400" dirty="0">
                <a:solidFill>
                  <a:srgbClr val="000000"/>
                </a:solidFill>
                <a:latin typeface="inter-regular"/>
              </a:rPr>
              <a:t>A table can contain a null value other than the primary key field</a:t>
            </a:r>
            <a:r>
              <a:rPr lang="en-IN" b="0" i="0" dirty="0">
                <a:solidFill>
                  <a:srgbClr val="000000"/>
                </a:solidFill>
                <a:effectLst/>
                <a:latin typeface="inter-regular"/>
              </a:rPr>
              <a:t>.</a:t>
            </a:r>
          </a:p>
          <a:p>
            <a:pPr marL="114300" indent="0">
              <a:buNone/>
            </a:pPr>
            <a:r>
              <a:rPr lang="en-IN" sz="1400" dirty="0">
                <a:solidFill>
                  <a:srgbClr val="000000"/>
                </a:solidFill>
                <a:latin typeface="inter-regular"/>
              </a:rPr>
              <a:t>Example: In this EMPLOYEE table, the column “EMP_ID” is not allowed to have NULL value</a:t>
            </a:r>
          </a:p>
        </p:txBody>
      </p:sp>
      <p:pic>
        <p:nvPicPr>
          <p:cNvPr id="5" name="Picture 4">
            <a:extLst>
              <a:ext uri="{FF2B5EF4-FFF2-40B4-BE49-F238E27FC236}">
                <a16:creationId xmlns:a16="http://schemas.microsoft.com/office/drawing/2014/main" id="{573C1FB9-1D52-D096-14B5-B4E35671F20B}"/>
              </a:ext>
            </a:extLst>
          </p:cNvPr>
          <p:cNvPicPr>
            <a:picLocks noChangeAspect="1"/>
          </p:cNvPicPr>
          <p:nvPr/>
        </p:nvPicPr>
        <p:blipFill>
          <a:blip r:embed="rId2"/>
          <a:stretch>
            <a:fillRect/>
          </a:stretch>
        </p:blipFill>
        <p:spPr>
          <a:xfrm>
            <a:off x="1482023" y="2713074"/>
            <a:ext cx="4733925" cy="2247900"/>
          </a:xfrm>
          <a:prstGeom prst="rect">
            <a:avLst/>
          </a:prstGeom>
        </p:spPr>
      </p:pic>
    </p:spTree>
    <p:extLst>
      <p:ext uri="{BB962C8B-B14F-4D97-AF65-F5344CB8AC3E}">
        <p14:creationId xmlns:p14="http://schemas.microsoft.com/office/powerpoint/2010/main" val="11455956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443195-EEA4-9216-8835-22FD3B6EAD83}"/>
              </a:ext>
            </a:extLst>
          </p:cNvPr>
          <p:cNvSpPr>
            <a:spLocks noGrp="1"/>
          </p:cNvSpPr>
          <p:nvPr>
            <p:ph type="title"/>
          </p:nvPr>
        </p:nvSpPr>
        <p:spPr/>
        <p:txBody>
          <a:bodyPr>
            <a:normAutofit fontScale="90000"/>
          </a:bodyPr>
          <a:lstStyle/>
          <a:p>
            <a:r>
              <a:rPr lang="en-IN" dirty="0"/>
              <a:t>Referential Integrity Constraints</a:t>
            </a:r>
          </a:p>
        </p:txBody>
      </p:sp>
      <p:sp>
        <p:nvSpPr>
          <p:cNvPr id="3" name="Text Placeholder 2">
            <a:extLst>
              <a:ext uri="{FF2B5EF4-FFF2-40B4-BE49-F238E27FC236}">
                <a16:creationId xmlns:a16="http://schemas.microsoft.com/office/drawing/2014/main" id="{D7BE7B2C-A1E6-9914-C1BB-AD22312E4572}"/>
              </a:ext>
            </a:extLst>
          </p:cNvPr>
          <p:cNvSpPr>
            <a:spLocks noGrp="1"/>
          </p:cNvSpPr>
          <p:nvPr>
            <p:ph type="body" idx="1"/>
          </p:nvPr>
        </p:nvSpPr>
        <p:spPr/>
        <p:txBody>
          <a:bodyPr>
            <a:normAutofit/>
          </a:bodyPr>
          <a:lstStyle/>
          <a:p>
            <a:pPr algn="just">
              <a:buFont typeface="Arial" panose="020B0604020202020204" pitchFamily="34" charset="0"/>
              <a:buChar char="•"/>
            </a:pPr>
            <a:r>
              <a:rPr lang="en-IN" sz="1400" b="0" i="0" dirty="0">
                <a:solidFill>
                  <a:srgbClr val="000000"/>
                </a:solidFill>
                <a:effectLst/>
                <a:latin typeface="inter-regular"/>
              </a:rPr>
              <a:t>A referential integrity constraint is specified between two tables.</a:t>
            </a:r>
          </a:p>
          <a:p>
            <a:pPr algn="just">
              <a:buFont typeface="Arial" panose="020B0604020202020204" pitchFamily="34" charset="0"/>
              <a:buChar char="•"/>
            </a:pPr>
            <a:r>
              <a:rPr lang="en-IN" sz="1400" b="0" i="0" dirty="0">
                <a:solidFill>
                  <a:srgbClr val="000000"/>
                </a:solidFill>
                <a:effectLst/>
                <a:latin typeface="inter-regular"/>
              </a:rPr>
              <a:t>In the Referential integrity constraints, if a foreign key in Table 1 refers to the Primary Key of Table 2, then every value of the Foreign Key in Table 1 must be null or be available in Table 2.</a:t>
            </a:r>
          </a:p>
          <a:p>
            <a:pPr marL="114300" indent="0">
              <a:buNone/>
            </a:pPr>
            <a:r>
              <a:rPr lang="en-IN" sz="1400" dirty="0">
                <a:solidFill>
                  <a:srgbClr val="000000"/>
                </a:solidFill>
                <a:latin typeface="inter-regular"/>
              </a:rPr>
              <a:t>Example: In these two tables, the column value of 18 from “</a:t>
            </a:r>
            <a:r>
              <a:rPr lang="en-IN" sz="1400" dirty="0" err="1">
                <a:solidFill>
                  <a:srgbClr val="000000"/>
                </a:solidFill>
                <a:latin typeface="inter-regular"/>
              </a:rPr>
              <a:t>D_No</a:t>
            </a:r>
            <a:r>
              <a:rPr lang="en-IN" sz="1400" dirty="0">
                <a:solidFill>
                  <a:srgbClr val="000000"/>
                </a:solidFill>
                <a:latin typeface="inter-regular"/>
              </a:rPr>
              <a:t>” attribute, is not allowed. </a:t>
            </a:r>
          </a:p>
        </p:txBody>
      </p:sp>
      <p:pic>
        <p:nvPicPr>
          <p:cNvPr id="5" name="Picture 4">
            <a:extLst>
              <a:ext uri="{FF2B5EF4-FFF2-40B4-BE49-F238E27FC236}">
                <a16:creationId xmlns:a16="http://schemas.microsoft.com/office/drawing/2014/main" id="{A2930351-8176-F244-78EF-AE72B529C4A5}"/>
              </a:ext>
            </a:extLst>
          </p:cNvPr>
          <p:cNvPicPr>
            <a:picLocks noChangeAspect="1"/>
          </p:cNvPicPr>
          <p:nvPr/>
        </p:nvPicPr>
        <p:blipFill>
          <a:blip r:embed="rId2"/>
          <a:stretch>
            <a:fillRect/>
          </a:stretch>
        </p:blipFill>
        <p:spPr>
          <a:xfrm>
            <a:off x="1029696" y="2263097"/>
            <a:ext cx="3542304" cy="2671909"/>
          </a:xfrm>
          <a:prstGeom prst="rect">
            <a:avLst/>
          </a:prstGeom>
        </p:spPr>
      </p:pic>
    </p:spTree>
    <p:extLst>
      <p:ext uri="{BB962C8B-B14F-4D97-AF65-F5344CB8AC3E}">
        <p14:creationId xmlns:p14="http://schemas.microsoft.com/office/powerpoint/2010/main" val="251259008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DF1DA-E6F6-CF80-3F36-636974314381}"/>
              </a:ext>
            </a:extLst>
          </p:cNvPr>
          <p:cNvSpPr>
            <a:spLocks noGrp="1"/>
          </p:cNvSpPr>
          <p:nvPr>
            <p:ph type="title"/>
          </p:nvPr>
        </p:nvSpPr>
        <p:spPr/>
        <p:txBody>
          <a:bodyPr>
            <a:normAutofit fontScale="90000"/>
          </a:bodyPr>
          <a:lstStyle/>
          <a:p>
            <a:r>
              <a:rPr lang="en-IN" dirty="0"/>
              <a:t>Key Constraints</a:t>
            </a:r>
          </a:p>
        </p:txBody>
      </p:sp>
      <p:sp>
        <p:nvSpPr>
          <p:cNvPr id="3" name="Text Placeholder 2">
            <a:extLst>
              <a:ext uri="{FF2B5EF4-FFF2-40B4-BE49-F238E27FC236}">
                <a16:creationId xmlns:a16="http://schemas.microsoft.com/office/drawing/2014/main" id="{AAAF9A12-868D-ADA4-F7D4-8E1C254BAFB2}"/>
              </a:ext>
            </a:extLst>
          </p:cNvPr>
          <p:cNvSpPr>
            <a:spLocks noGrp="1"/>
          </p:cNvSpPr>
          <p:nvPr>
            <p:ph type="body" idx="1"/>
          </p:nvPr>
        </p:nvSpPr>
        <p:spPr/>
        <p:txBody>
          <a:bodyPr>
            <a:normAutofit/>
          </a:bodyPr>
          <a:lstStyle/>
          <a:p>
            <a:pPr algn="just">
              <a:buFont typeface="Arial" panose="020B0604020202020204" pitchFamily="34" charset="0"/>
              <a:buChar char="•"/>
            </a:pPr>
            <a:r>
              <a:rPr lang="en-IN" sz="1400" b="0" i="0" dirty="0">
                <a:solidFill>
                  <a:srgbClr val="000000"/>
                </a:solidFill>
                <a:effectLst/>
                <a:latin typeface="inter-regular"/>
              </a:rPr>
              <a:t>Keys are the entity set that is used to identify an entity within its entity set uniquely.</a:t>
            </a:r>
          </a:p>
          <a:p>
            <a:pPr algn="just">
              <a:buFont typeface="Arial" panose="020B0604020202020204" pitchFamily="34" charset="0"/>
              <a:buChar char="•"/>
            </a:pPr>
            <a:r>
              <a:rPr lang="en-IN" sz="1400" b="0" i="0" dirty="0">
                <a:solidFill>
                  <a:srgbClr val="000000"/>
                </a:solidFill>
                <a:effectLst/>
                <a:latin typeface="inter-regular"/>
              </a:rPr>
              <a:t>An entity set can have multiple keys, but out of which one key will be the primary key. A primary key can contain a unique and null value in the relational table.</a:t>
            </a:r>
          </a:p>
          <a:p>
            <a:pPr marL="114300" indent="0">
              <a:buNone/>
            </a:pPr>
            <a:endParaRPr lang="en-IN" sz="1400" dirty="0"/>
          </a:p>
          <a:p>
            <a:pPr marL="114300" indent="0">
              <a:buNone/>
            </a:pPr>
            <a:r>
              <a:rPr lang="en-IN" sz="1400" dirty="0">
                <a:solidFill>
                  <a:srgbClr val="000000"/>
                </a:solidFill>
                <a:latin typeface="inter-regular"/>
              </a:rPr>
              <a:t>Example: In this Students table, column of ID value of 1002 is not allowed since all row must unique for ID column</a:t>
            </a:r>
            <a:r>
              <a:rPr lang="en-IN" sz="1400" dirty="0"/>
              <a:t>.  </a:t>
            </a:r>
          </a:p>
        </p:txBody>
      </p:sp>
      <p:pic>
        <p:nvPicPr>
          <p:cNvPr id="5" name="Picture 4">
            <a:extLst>
              <a:ext uri="{FF2B5EF4-FFF2-40B4-BE49-F238E27FC236}">
                <a16:creationId xmlns:a16="http://schemas.microsoft.com/office/drawing/2014/main" id="{6D69D4AF-46EE-8894-1B77-0A39AE4328E6}"/>
              </a:ext>
            </a:extLst>
          </p:cNvPr>
          <p:cNvPicPr>
            <a:picLocks noChangeAspect="1"/>
          </p:cNvPicPr>
          <p:nvPr/>
        </p:nvPicPr>
        <p:blipFill>
          <a:blip r:embed="rId2"/>
          <a:stretch>
            <a:fillRect/>
          </a:stretch>
        </p:blipFill>
        <p:spPr>
          <a:xfrm>
            <a:off x="728884" y="2860675"/>
            <a:ext cx="4581525" cy="1962150"/>
          </a:xfrm>
          <a:prstGeom prst="rect">
            <a:avLst/>
          </a:prstGeom>
        </p:spPr>
      </p:pic>
    </p:spTree>
    <p:extLst>
      <p:ext uri="{BB962C8B-B14F-4D97-AF65-F5344CB8AC3E}">
        <p14:creationId xmlns:p14="http://schemas.microsoft.com/office/powerpoint/2010/main" val="2901843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4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Terminology and Concepts (E.R Model)</a:t>
            </a:r>
            <a:endParaRPr/>
          </a:p>
        </p:txBody>
      </p:sp>
      <p:sp>
        <p:nvSpPr>
          <p:cNvPr id="219" name="Google Shape;219;p4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62500" lnSpcReduction="20000"/>
          </a:bodyPr>
          <a:lstStyle/>
          <a:p>
            <a:pPr marL="0" lvl="0" indent="0" algn="l" rtl="0">
              <a:spcBef>
                <a:spcPts val="0"/>
              </a:spcBef>
              <a:spcAft>
                <a:spcPts val="0"/>
              </a:spcAft>
              <a:buNone/>
            </a:pPr>
            <a:r>
              <a:rPr lang="en-GB"/>
              <a:t>E-R Model: Entity-Relationship data model is the common technique used in database design. It captures the relationships between database tables and represent them in a graphical way. </a:t>
            </a:r>
            <a:endParaRPr/>
          </a:p>
          <a:p>
            <a:pPr marL="0" lvl="0" indent="0" algn="l" rtl="0">
              <a:spcBef>
                <a:spcPts val="1200"/>
              </a:spcBef>
              <a:spcAft>
                <a:spcPts val="0"/>
              </a:spcAft>
              <a:buNone/>
            </a:pPr>
            <a:endParaRPr/>
          </a:p>
          <a:p>
            <a:pPr marL="0" lvl="0" indent="0" algn="l" rtl="0">
              <a:spcBef>
                <a:spcPts val="1200"/>
              </a:spcBef>
              <a:spcAft>
                <a:spcPts val="0"/>
              </a:spcAft>
              <a:buNone/>
            </a:pPr>
            <a:r>
              <a:rPr lang="en-GB"/>
              <a:t>The relationships between two entities can be 1:1, 1:N, or M:N. </a:t>
            </a:r>
            <a:endParaRPr/>
          </a:p>
          <a:p>
            <a:pPr marL="0" lvl="0" indent="0" algn="l" rtl="0">
              <a:spcBef>
                <a:spcPts val="1200"/>
              </a:spcBef>
              <a:spcAft>
                <a:spcPts val="0"/>
              </a:spcAft>
              <a:buNone/>
            </a:pPr>
            <a:r>
              <a:rPr lang="en-GB"/>
              <a:t>And it is usually established through ‘foreign key’ constraint. </a:t>
            </a:r>
            <a:endParaRPr/>
          </a:p>
          <a:p>
            <a:pPr marL="0" lvl="0" indent="0" algn="l" rtl="0">
              <a:spcBef>
                <a:spcPts val="1200"/>
              </a:spcBef>
              <a:spcAft>
                <a:spcPts val="0"/>
              </a:spcAft>
              <a:buNone/>
            </a:pPr>
            <a:r>
              <a:rPr lang="en-GB"/>
              <a:t>Examples: </a:t>
            </a:r>
            <a:endParaRPr/>
          </a:p>
          <a:p>
            <a:pPr marL="0" lvl="0" indent="0" algn="l" rtl="0">
              <a:spcBef>
                <a:spcPts val="1200"/>
              </a:spcBef>
              <a:spcAft>
                <a:spcPts val="0"/>
              </a:spcAft>
              <a:buNone/>
            </a:pPr>
            <a:r>
              <a:rPr lang="en-GB"/>
              <a:t>1:1 Employee – Locker </a:t>
            </a:r>
            <a:endParaRPr/>
          </a:p>
          <a:p>
            <a:pPr marL="0" lvl="0" indent="0" algn="l" rtl="0">
              <a:spcBef>
                <a:spcPts val="1200"/>
              </a:spcBef>
              <a:spcAft>
                <a:spcPts val="0"/>
              </a:spcAft>
              <a:buNone/>
            </a:pPr>
            <a:r>
              <a:rPr lang="en-GB"/>
              <a:t>1:N Customer – Order, </a:t>
            </a:r>
            <a:endParaRPr/>
          </a:p>
          <a:p>
            <a:pPr marL="0" lvl="0" indent="0" algn="l" rtl="0">
              <a:spcBef>
                <a:spcPts val="1200"/>
              </a:spcBef>
              <a:spcAft>
                <a:spcPts val="0"/>
              </a:spcAft>
              <a:buNone/>
            </a:pPr>
            <a:r>
              <a:rPr lang="en-GB"/>
              <a:t>Order – Order Detail </a:t>
            </a:r>
            <a:endParaRPr/>
          </a:p>
          <a:p>
            <a:pPr marL="0" lvl="0" indent="0" algn="l" rtl="0">
              <a:spcBef>
                <a:spcPts val="1200"/>
              </a:spcBef>
              <a:spcAft>
                <a:spcPts val="1200"/>
              </a:spcAft>
              <a:buNone/>
            </a:pPr>
            <a:r>
              <a:rPr lang="en-GB"/>
              <a:t>M:N Student – Course</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4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Sample ER Diagram </a:t>
            </a:r>
            <a:endParaRPr/>
          </a:p>
        </p:txBody>
      </p:sp>
      <p:pic>
        <p:nvPicPr>
          <p:cNvPr id="225" name="Google Shape;225;p41"/>
          <p:cNvPicPr preferRelativeResize="0"/>
          <p:nvPr/>
        </p:nvPicPr>
        <p:blipFill>
          <a:blip r:embed="rId3">
            <a:alphaModFix/>
          </a:blip>
          <a:stretch>
            <a:fillRect/>
          </a:stretch>
        </p:blipFill>
        <p:spPr>
          <a:xfrm>
            <a:off x="515350" y="1116025"/>
            <a:ext cx="4257902" cy="3820975"/>
          </a:xfrm>
          <a:prstGeom prst="rect">
            <a:avLst/>
          </a:prstGeom>
          <a:noFill/>
          <a:ln>
            <a:noFill/>
          </a:ln>
        </p:spPr>
      </p:pic>
      <p:sp>
        <p:nvSpPr>
          <p:cNvPr id="226" name="Google Shape;226;p41"/>
          <p:cNvSpPr txBox="1"/>
          <p:nvPr/>
        </p:nvSpPr>
        <p:spPr>
          <a:xfrm>
            <a:off x="5081525" y="1412925"/>
            <a:ext cx="3750900" cy="14775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Char char="●"/>
            </a:pPr>
            <a:r>
              <a:rPr lang="en-GB"/>
              <a:t>N:N relationship - administrator and student </a:t>
            </a:r>
            <a:endParaRPr/>
          </a:p>
          <a:p>
            <a:pPr marL="457200" lvl="0" indent="-317500" algn="l" rtl="0">
              <a:spcBef>
                <a:spcPts val="0"/>
              </a:spcBef>
              <a:spcAft>
                <a:spcPts val="0"/>
              </a:spcAft>
              <a:buSzPts val="1400"/>
              <a:buChar char="●"/>
            </a:pPr>
            <a:r>
              <a:rPr lang="en-GB"/>
              <a:t>N:N relationship - administrator and course</a:t>
            </a:r>
            <a:endParaRPr/>
          </a:p>
          <a:p>
            <a:pPr marL="457200" lvl="0" indent="-317500" algn="l" rtl="0">
              <a:spcBef>
                <a:spcPts val="0"/>
              </a:spcBef>
              <a:spcAft>
                <a:spcPts val="0"/>
              </a:spcAft>
              <a:buSzPts val="1400"/>
              <a:buChar char="●"/>
            </a:pPr>
            <a:r>
              <a:rPr lang="en-GB"/>
              <a:t>N:N relationship - Department and exams</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42"/>
          <p:cNvSpPr txBox="1">
            <a:spLocks noGrp="1"/>
          </p:cNvSpPr>
          <p:nvPr>
            <p:ph type="title"/>
          </p:nvPr>
        </p:nvSpPr>
        <p:spPr>
          <a:xfrm>
            <a:off x="311700" y="445025"/>
            <a:ext cx="8520600" cy="42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Sample ER Diagram </a:t>
            </a:r>
            <a:endParaRPr/>
          </a:p>
        </p:txBody>
      </p:sp>
      <p:pic>
        <p:nvPicPr>
          <p:cNvPr id="232" name="Google Shape;232;p42"/>
          <p:cNvPicPr preferRelativeResize="0"/>
          <p:nvPr/>
        </p:nvPicPr>
        <p:blipFill>
          <a:blip r:embed="rId3">
            <a:alphaModFix/>
          </a:blip>
          <a:stretch>
            <a:fillRect/>
          </a:stretch>
        </p:blipFill>
        <p:spPr>
          <a:xfrm>
            <a:off x="536600" y="1017725"/>
            <a:ext cx="6948068" cy="3820975"/>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43"/>
          <p:cNvSpPr txBox="1">
            <a:spLocks noGrp="1"/>
          </p:cNvSpPr>
          <p:nvPr>
            <p:ph type="title"/>
          </p:nvPr>
        </p:nvSpPr>
        <p:spPr>
          <a:xfrm>
            <a:off x="311700" y="370597"/>
            <a:ext cx="8520600" cy="40558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dirty="0"/>
              <a:t>Sample ER Diagram</a:t>
            </a:r>
            <a:endParaRPr dirty="0"/>
          </a:p>
        </p:txBody>
      </p:sp>
      <p:pic>
        <p:nvPicPr>
          <p:cNvPr id="238" name="Google Shape;238;p43"/>
          <p:cNvPicPr preferRelativeResize="0"/>
          <p:nvPr/>
        </p:nvPicPr>
        <p:blipFill>
          <a:blip r:embed="rId3">
            <a:alphaModFix/>
          </a:blip>
          <a:stretch>
            <a:fillRect/>
          </a:stretch>
        </p:blipFill>
        <p:spPr>
          <a:xfrm>
            <a:off x="846474" y="1017725"/>
            <a:ext cx="3525851" cy="3874225"/>
          </a:xfrm>
          <a:prstGeom prst="rect">
            <a:avLst/>
          </a:prstGeom>
          <a:noFill/>
          <a:ln>
            <a:noFill/>
          </a:ln>
        </p:spPr>
      </p:pic>
      <p:sp>
        <p:nvSpPr>
          <p:cNvPr id="239" name="Google Shape;239;p43"/>
          <p:cNvSpPr txBox="1"/>
          <p:nvPr/>
        </p:nvSpPr>
        <p:spPr>
          <a:xfrm>
            <a:off x="4771675" y="1499675"/>
            <a:ext cx="4060500" cy="6156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Char char="●"/>
            </a:pPr>
            <a:r>
              <a:rPr lang="en-GB"/>
              <a:t>Relationships among multiple tables</a:t>
            </a:r>
            <a:endParaRPr/>
          </a:p>
          <a:p>
            <a:pPr marL="457200" lvl="0" indent="-317500" algn="l" rtl="0">
              <a:spcBef>
                <a:spcPts val="0"/>
              </a:spcBef>
              <a:spcAft>
                <a:spcPts val="0"/>
              </a:spcAft>
              <a:buSzPts val="1400"/>
              <a:buChar char="●"/>
            </a:pPr>
            <a:r>
              <a:rPr lang="en-GB"/>
              <a:t>Primary keys are indicated</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p4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Normalization</a:t>
            </a:r>
            <a:endParaRPr/>
          </a:p>
        </p:txBody>
      </p:sp>
      <p:sp>
        <p:nvSpPr>
          <p:cNvPr id="245" name="Google Shape;245;p4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b="1"/>
              <a:t>Database normalization, or simply normalization</a:t>
            </a:r>
            <a:r>
              <a:rPr lang="en-GB"/>
              <a:t>, </a:t>
            </a:r>
            <a:r>
              <a:rPr lang="en-GB" sz="1400"/>
              <a:t>is the process of restructuring a relational database in accordance with a series of so called normal forms in order to reduce data redundancy and improve data integrity. It was first proposed by Edgar F. Codd as an integral part of his relational model. </a:t>
            </a:r>
            <a:endParaRPr sz="1400"/>
          </a:p>
          <a:p>
            <a:pPr marL="0" lvl="0" indent="0" algn="l" rtl="0">
              <a:spcBef>
                <a:spcPts val="1200"/>
              </a:spcBef>
              <a:spcAft>
                <a:spcPts val="0"/>
              </a:spcAft>
              <a:buNone/>
            </a:pPr>
            <a:r>
              <a:rPr lang="en-GB" sz="1400"/>
              <a:t>• Normalization entails organizing the columns (attributes) and tables (relations) of a database to ensure that their dependencies are properly enforced by database integrity constraints. </a:t>
            </a:r>
            <a:endParaRPr sz="1400"/>
          </a:p>
          <a:p>
            <a:pPr marL="0" lvl="0" indent="0" algn="l" rtl="0">
              <a:spcBef>
                <a:spcPts val="1200"/>
              </a:spcBef>
              <a:spcAft>
                <a:spcPts val="1200"/>
              </a:spcAft>
              <a:buNone/>
            </a:pPr>
            <a:r>
              <a:rPr lang="en-GB" sz="1400"/>
              <a:t>It is accomplished by applying some formal rules either by a process of synthesis (creating a new database design) or decomposition (improving an existing database design).</a:t>
            </a:r>
            <a:endParaRPr sz="14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Database Types </a:t>
            </a:r>
            <a:endParaRPr/>
          </a:p>
        </p:txBody>
      </p:sp>
      <p:sp>
        <p:nvSpPr>
          <p:cNvPr id="73" name="Google Shape;73;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GB" dirty="0"/>
              <a:t>Flat Model </a:t>
            </a:r>
            <a:endParaRPr dirty="0"/>
          </a:p>
          <a:p>
            <a:pPr marL="457200" lvl="0" indent="-342900" algn="l" rtl="0">
              <a:spcBef>
                <a:spcPts val="0"/>
              </a:spcBef>
              <a:spcAft>
                <a:spcPts val="0"/>
              </a:spcAft>
              <a:buSzPts val="1800"/>
              <a:buChar char="●"/>
            </a:pPr>
            <a:r>
              <a:rPr lang="en-GB" dirty="0"/>
              <a:t>Navigational databases</a:t>
            </a:r>
            <a:endParaRPr dirty="0"/>
          </a:p>
          <a:p>
            <a:pPr marL="742950" lvl="0" indent="-285750" algn="l" rtl="0">
              <a:spcBef>
                <a:spcPts val="1200"/>
              </a:spcBef>
              <a:spcAft>
                <a:spcPts val="0"/>
              </a:spcAft>
              <a:buFont typeface="Wingdings" panose="05000000000000000000" pitchFamily="2" charset="2"/>
              <a:buChar char="q"/>
            </a:pPr>
            <a:r>
              <a:rPr lang="en-GB" dirty="0"/>
              <a:t>      </a:t>
            </a:r>
            <a:r>
              <a:rPr lang="en-GB" sz="1400" dirty="0"/>
              <a:t>Hierarchical (tree) database model</a:t>
            </a:r>
            <a:endParaRPr sz="1400" dirty="0"/>
          </a:p>
          <a:p>
            <a:pPr marL="742950" lvl="0" indent="-285750" algn="l" rtl="0">
              <a:spcBef>
                <a:spcPts val="1200"/>
              </a:spcBef>
              <a:spcAft>
                <a:spcPts val="0"/>
              </a:spcAft>
              <a:buFont typeface="Wingdings" panose="05000000000000000000" pitchFamily="2" charset="2"/>
              <a:buChar char="q"/>
            </a:pPr>
            <a:r>
              <a:rPr lang="en-GB" sz="1400" dirty="0"/>
              <a:t>        Network/Graph model </a:t>
            </a:r>
            <a:endParaRPr sz="1400" dirty="0"/>
          </a:p>
          <a:p>
            <a:pPr marL="457200" lvl="0" indent="-317500" algn="l" rtl="0">
              <a:spcBef>
                <a:spcPts val="1200"/>
              </a:spcBef>
              <a:spcAft>
                <a:spcPts val="0"/>
              </a:spcAft>
              <a:buSzPts val="1400"/>
              <a:buChar char="●"/>
            </a:pPr>
            <a:r>
              <a:rPr lang="en-GB" sz="1400" dirty="0"/>
              <a:t>Relational Model</a:t>
            </a:r>
            <a:endParaRPr sz="1400" dirty="0"/>
          </a:p>
          <a:p>
            <a:pPr marL="457200" lvl="0" indent="-317500" algn="l" rtl="0">
              <a:spcBef>
                <a:spcPts val="0"/>
              </a:spcBef>
              <a:spcAft>
                <a:spcPts val="0"/>
              </a:spcAft>
              <a:buSzPts val="1400"/>
              <a:buChar char="●"/>
            </a:pPr>
            <a:r>
              <a:rPr lang="en-GB" sz="1400" dirty="0"/>
              <a:t>Object Model</a:t>
            </a:r>
            <a:endParaRPr sz="1400" dirty="0"/>
          </a:p>
          <a:p>
            <a:pPr marL="457200" lvl="0" indent="-317500" algn="l" rtl="0">
              <a:spcBef>
                <a:spcPts val="0"/>
              </a:spcBef>
              <a:spcAft>
                <a:spcPts val="0"/>
              </a:spcAft>
              <a:buSzPts val="1400"/>
              <a:buChar char="●"/>
            </a:pPr>
            <a:r>
              <a:rPr lang="en-GB" sz="1400" dirty="0"/>
              <a:t>Document Model</a:t>
            </a:r>
            <a:endParaRPr sz="1400" dirty="0"/>
          </a:p>
          <a:p>
            <a:pPr marL="457200" lvl="0" indent="-317500" algn="l" rtl="0">
              <a:spcBef>
                <a:spcPts val="0"/>
              </a:spcBef>
              <a:spcAft>
                <a:spcPts val="0"/>
              </a:spcAft>
              <a:buSzPts val="1400"/>
              <a:buChar char="●"/>
            </a:pPr>
            <a:r>
              <a:rPr lang="en-GB" sz="1400" dirty="0"/>
              <a:t>Entity-attribute-value model</a:t>
            </a:r>
            <a:endParaRPr sz="1400" dirty="0"/>
          </a:p>
          <a:p>
            <a:pPr marL="457200" lvl="0" indent="-317500" algn="l" rtl="0">
              <a:spcBef>
                <a:spcPts val="0"/>
              </a:spcBef>
              <a:spcAft>
                <a:spcPts val="0"/>
              </a:spcAft>
              <a:buSzPts val="1400"/>
              <a:buChar char="●"/>
            </a:pPr>
            <a:r>
              <a:rPr lang="en-GB" sz="1400" dirty="0"/>
              <a:t>Star schema</a:t>
            </a:r>
            <a:endParaRPr sz="1400" dirty="0"/>
          </a:p>
          <a:p>
            <a:pPr marL="457200" lvl="0" indent="0" algn="l" rtl="0">
              <a:spcBef>
                <a:spcPts val="1200"/>
              </a:spcBef>
              <a:spcAft>
                <a:spcPts val="1200"/>
              </a:spcAft>
              <a:buNone/>
            </a:pPr>
            <a:endParaRPr sz="1400"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4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Unnormalized form (UNF)</a:t>
            </a:r>
            <a:endParaRPr/>
          </a:p>
        </p:txBody>
      </p:sp>
      <p:pic>
        <p:nvPicPr>
          <p:cNvPr id="251" name="Google Shape;251;p45"/>
          <p:cNvPicPr preferRelativeResize="0"/>
          <p:nvPr/>
        </p:nvPicPr>
        <p:blipFill>
          <a:blip r:embed="rId3">
            <a:alphaModFix/>
          </a:blip>
          <a:stretch>
            <a:fillRect/>
          </a:stretch>
        </p:blipFill>
        <p:spPr>
          <a:xfrm>
            <a:off x="152400" y="1170125"/>
            <a:ext cx="8220075" cy="3762375"/>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4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First Normal Form (1NF)</a:t>
            </a:r>
            <a:endParaRPr/>
          </a:p>
        </p:txBody>
      </p:sp>
      <p:pic>
        <p:nvPicPr>
          <p:cNvPr id="257" name="Google Shape;257;p46"/>
          <p:cNvPicPr preferRelativeResize="0"/>
          <p:nvPr/>
        </p:nvPicPr>
        <p:blipFill>
          <a:blip r:embed="rId3">
            <a:alphaModFix/>
          </a:blip>
          <a:stretch>
            <a:fillRect/>
          </a:stretch>
        </p:blipFill>
        <p:spPr>
          <a:xfrm>
            <a:off x="152400" y="1170125"/>
            <a:ext cx="8515350" cy="3629025"/>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4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Second Normal Form (2NF)</a:t>
            </a:r>
            <a:endParaRPr/>
          </a:p>
        </p:txBody>
      </p:sp>
      <p:pic>
        <p:nvPicPr>
          <p:cNvPr id="263" name="Google Shape;263;p47"/>
          <p:cNvPicPr preferRelativeResize="0"/>
          <p:nvPr/>
        </p:nvPicPr>
        <p:blipFill>
          <a:blip r:embed="rId3">
            <a:alphaModFix/>
          </a:blip>
          <a:stretch>
            <a:fillRect/>
          </a:stretch>
        </p:blipFill>
        <p:spPr>
          <a:xfrm>
            <a:off x="311700" y="1109150"/>
            <a:ext cx="7753350" cy="3867150"/>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4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Second Normal Form (2NF) - continue..</a:t>
            </a:r>
            <a:endParaRPr/>
          </a:p>
        </p:txBody>
      </p:sp>
      <p:pic>
        <p:nvPicPr>
          <p:cNvPr id="269" name="Google Shape;269;p48"/>
          <p:cNvPicPr preferRelativeResize="0"/>
          <p:nvPr/>
        </p:nvPicPr>
        <p:blipFill>
          <a:blip r:embed="rId3">
            <a:alphaModFix/>
          </a:blip>
          <a:stretch>
            <a:fillRect/>
          </a:stretch>
        </p:blipFill>
        <p:spPr>
          <a:xfrm>
            <a:off x="152400" y="1170125"/>
            <a:ext cx="8601898" cy="3820975"/>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p4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Third Normal Form (3NF)</a:t>
            </a:r>
            <a:endParaRPr/>
          </a:p>
        </p:txBody>
      </p:sp>
      <p:pic>
        <p:nvPicPr>
          <p:cNvPr id="275" name="Google Shape;275;p49"/>
          <p:cNvPicPr preferRelativeResize="0"/>
          <p:nvPr/>
        </p:nvPicPr>
        <p:blipFill>
          <a:blip r:embed="rId3">
            <a:alphaModFix/>
          </a:blip>
          <a:stretch>
            <a:fillRect/>
          </a:stretch>
        </p:blipFill>
        <p:spPr>
          <a:xfrm>
            <a:off x="311700" y="1017725"/>
            <a:ext cx="7604211" cy="3820975"/>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p5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Third Normal Form (3NF) - continue..</a:t>
            </a:r>
            <a:endParaRPr/>
          </a:p>
        </p:txBody>
      </p:sp>
      <p:pic>
        <p:nvPicPr>
          <p:cNvPr id="281" name="Google Shape;281;p50"/>
          <p:cNvPicPr preferRelativeResize="0"/>
          <p:nvPr/>
        </p:nvPicPr>
        <p:blipFill>
          <a:blip r:embed="rId3">
            <a:alphaModFix/>
          </a:blip>
          <a:stretch>
            <a:fillRect/>
          </a:stretch>
        </p:blipFill>
        <p:spPr>
          <a:xfrm>
            <a:off x="311700" y="1070975"/>
            <a:ext cx="7769316" cy="3820975"/>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Google Shape;286;p5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Boyce Codd Normal Form (BCNF)</a:t>
            </a:r>
            <a:endParaRPr/>
          </a:p>
        </p:txBody>
      </p:sp>
      <p:pic>
        <p:nvPicPr>
          <p:cNvPr id="287" name="Google Shape;287;p51"/>
          <p:cNvPicPr preferRelativeResize="0"/>
          <p:nvPr/>
        </p:nvPicPr>
        <p:blipFill>
          <a:blip r:embed="rId3">
            <a:alphaModFix/>
          </a:blip>
          <a:stretch>
            <a:fillRect/>
          </a:stretch>
        </p:blipFill>
        <p:spPr>
          <a:xfrm>
            <a:off x="311700" y="1017725"/>
            <a:ext cx="7503842" cy="3820975"/>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Google Shape;292;p5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Boyce Codd Normal Form (BCNF)</a:t>
            </a:r>
            <a:endParaRPr/>
          </a:p>
        </p:txBody>
      </p:sp>
      <p:pic>
        <p:nvPicPr>
          <p:cNvPr id="293" name="Google Shape;293;p52"/>
          <p:cNvPicPr preferRelativeResize="0"/>
          <p:nvPr/>
        </p:nvPicPr>
        <p:blipFill>
          <a:blip r:embed="rId3">
            <a:alphaModFix/>
          </a:blip>
          <a:stretch>
            <a:fillRect/>
          </a:stretch>
        </p:blipFill>
        <p:spPr>
          <a:xfrm>
            <a:off x="311700" y="1095750"/>
            <a:ext cx="7841230" cy="3820975"/>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Google Shape;298;p5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Advantages of Normalization</a:t>
            </a:r>
            <a:endParaRPr/>
          </a:p>
        </p:txBody>
      </p:sp>
      <p:sp>
        <p:nvSpPr>
          <p:cNvPr id="299" name="Google Shape;299;p5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85000" lnSpcReduction="10000"/>
          </a:bodyPr>
          <a:lstStyle/>
          <a:p>
            <a:pPr marL="0" lvl="0" indent="0" algn="l" rtl="0">
              <a:spcBef>
                <a:spcPts val="0"/>
              </a:spcBef>
              <a:spcAft>
                <a:spcPts val="0"/>
              </a:spcAft>
              <a:buNone/>
            </a:pPr>
            <a:r>
              <a:rPr lang="en-GB"/>
              <a:t>BCNF+ normalization can eliminate all anomalies : </a:t>
            </a:r>
            <a:endParaRPr/>
          </a:p>
          <a:p>
            <a:pPr marL="0" lvl="0" indent="0" algn="l" rtl="0">
              <a:spcBef>
                <a:spcPts val="1200"/>
              </a:spcBef>
              <a:spcAft>
                <a:spcPts val="0"/>
              </a:spcAft>
              <a:buNone/>
            </a:pPr>
            <a:r>
              <a:rPr lang="en-GB"/>
              <a:t>▫ No Redundancy </a:t>
            </a:r>
            <a:endParaRPr/>
          </a:p>
          <a:p>
            <a:pPr marL="0" lvl="0" indent="0" algn="l" rtl="0">
              <a:spcBef>
                <a:spcPts val="1200"/>
              </a:spcBef>
              <a:spcAft>
                <a:spcPts val="0"/>
              </a:spcAft>
              <a:buNone/>
            </a:pPr>
            <a:r>
              <a:rPr lang="en-GB"/>
              <a:t>▫ No Inconsistency – all changes can only be made at the same place and keep consistent (because of the key constraints), in DB terminology – get away with all update anomaly. </a:t>
            </a:r>
            <a:endParaRPr/>
          </a:p>
          <a:p>
            <a:pPr marL="0" lvl="0" indent="0" algn="l" rtl="0">
              <a:spcBef>
                <a:spcPts val="1200"/>
              </a:spcBef>
              <a:spcAft>
                <a:spcPts val="0"/>
              </a:spcAft>
              <a:buNone/>
            </a:pPr>
            <a:r>
              <a:rPr lang="en-GB"/>
              <a:t>▫ Normalization is the process of decomposition, so all the business concepts can be modeled with clear logical relationships </a:t>
            </a:r>
            <a:endParaRPr/>
          </a:p>
          <a:p>
            <a:pPr marL="0" lvl="0" indent="0" algn="l" rtl="0">
              <a:spcBef>
                <a:spcPts val="1200"/>
              </a:spcBef>
              <a:spcAft>
                <a:spcPts val="0"/>
              </a:spcAft>
              <a:buNone/>
            </a:pPr>
            <a:r>
              <a:rPr lang="en-GB"/>
              <a:t>▫ The entire database system remains consistent over time as the database grows with least redundancy and much durability.</a:t>
            </a:r>
            <a:endParaRPr/>
          </a:p>
          <a:p>
            <a:pPr marL="0" lvl="0" indent="0" algn="l" rtl="0">
              <a:spcBef>
                <a:spcPts val="1200"/>
              </a:spcBef>
              <a:spcAft>
                <a:spcPts val="1200"/>
              </a:spcAft>
              <a:buNone/>
            </a:pPr>
            <a:r>
              <a:rPr lang="en-GB"/>
              <a:t> ▫ Strong support to be ACID compliant</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sp>
        <p:nvSpPr>
          <p:cNvPr id="304" name="Google Shape;304;p5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Advantages of Normalization</a:t>
            </a:r>
            <a:endParaRPr/>
          </a:p>
        </p:txBody>
      </p:sp>
      <p:sp>
        <p:nvSpPr>
          <p:cNvPr id="305" name="Google Shape;305;p5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No(less) data redundancy – means easy management, less storage, etc. </a:t>
            </a:r>
            <a:endParaRPr/>
          </a:p>
          <a:p>
            <a:pPr marL="0" lvl="0" indent="0" algn="l" rtl="0">
              <a:spcBef>
                <a:spcPts val="1200"/>
              </a:spcBef>
              <a:spcAft>
                <a:spcPts val="1200"/>
              </a:spcAft>
              <a:buNone/>
            </a:pPr>
            <a:r>
              <a:rPr lang="en-GB"/>
              <a:t>• No headache caused by data operation anomalies. Good for data integrity and consistency.</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Database Application</a:t>
            </a:r>
            <a:endParaRPr/>
          </a:p>
        </p:txBody>
      </p:sp>
      <p:pic>
        <p:nvPicPr>
          <p:cNvPr id="79" name="Google Shape;79;p17"/>
          <p:cNvPicPr preferRelativeResize="0"/>
          <p:nvPr/>
        </p:nvPicPr>
        <p:blipFill>
          <a:blip r:embed="rId3">
            <a:alphaModFix/>
          </a:blip>
          <a:stretch>
            <a:fillRect/>
          </a:stretch>
        </p:blipFill>
        <p:spPr>
          <a:xfrm>
            <a:off x="1622950" y="1592850"/>
            <a:ext cx="4962525" cy="2409825"/>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sp>
        <p:nvSpPr>
          <p:cNvPr id="310" name="Google Shape;310;p5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Disadvantages of Normalization</a:t>
            </a:r>
            <a:endParaRPr/>
          </a:p>
        </p:txBody>
      </p:sp>
      <p:sp>
        <p:nvSpPr>
          <p:cNvPr id="311" name="Google Shape;311;p5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Disadvantages of Normalization </a:t>
            </a:r>
            <a:endParaRPr/>
          </a:p>
          <a:p>
            <a:pPr marL="0" lvl="0" indent="0" algn="l" rtl="0">
              <a:spcBef>
                <a:spcPts val="1200"/>
              </a:spcBef>
              <a:spcAft>
                <a:spcPts val="0"/>
              </a:spcAft>
              <a:buNone/>
            </a:pPr>
            <a:r>
              <a:rPr lang="en-GB"/>
              <a:t>• Take effort </a:t>
            </a:r>
            <a:endParaRPr/>
          </a:p>
          <a:p>
            <a:pPr marL="0" lvl="0" indent="0" algn="l" rtl="0">
              <a:spcBef>
                <a:spcPts val="1200"/>
              </a:spcBef>
              <a:spcAft>
                <a:spcPts val="0"/>
              </a:spcAft>
              <a:buNone/>
            </a:pPr>
            <a:r>
              <a:rPr lang="en-GB"/>
              <a:t>• May increase complexity in data structure </a:t>
            </a:r>
            <a:endParaRPr/>
          </a:p>
          <a:p>
            <a:pPr marL="0" lvl="0" indent="0" algn="l" rtl="0">
              <a:spcBef>
                <a:spcPts val="1200"/>
              </a:spcBef>
              <a:spcAft>
                <a:spcPts val="0"/>
              </a:spcAft>
              <a:buNone/>
            </a:pPr>
            <a:r>
              <a:rPr lang="en-GB"/>
              <a:t>• Data retrieving efficiency may be discounted due to the need of join of multiple tables; So may not be proper in read-intensive data applications </a:t>
            </a:r>
            <a:endParaRPr/>
          </a:p>
          <a:p>
            <a:pPr marL="0" lvl="0" indent="0" algn="l" rtl="0">
              <a:spcBef>
                <a:spcPts val="1200"/>
              </a:spcBef>
              <a:spcAft>
                <a:spcPts val="1200"/>
              </a:spcAft>
              <a:buNone/>
            </a:pPr>
            <a:r>
              <a:rPr lang="en-GB"/>
              <a:t>• Sometimes the constraints may be too strict to be flexible to make some customized change needed. </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Google Shape;316;p5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Disadvantages of Normalization</a:t>
            </a:r>
            <a:endParaRPr/>
          </a:p>
        </p:txBody>
      </p:sp>
      <p:sp>
        <p:nvSpPr>
          <p:cNvPr id="317" name="Google Shape;317;p5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Hard to deal with complex data structures such as class, objects, rows in a field. </a:t>
            </a:r>
            <a:endParaRPr/>
          </a:p>
          <a:p>
            <a:pPr marL="0" lvl="0" indent="0" algn="l" rtl="0">
              <a:spcBef>
                <a:spcPts val="1200"/>
              </a:spcBef>
              <a:spcAft>
                <a:spcPts val="0"/>
              </a:spcAft>
              <a:buNone/>
            </a:pPr>
            <a:r>
              <a:rPr lang="en-GB"/>
              <a:t>• Query for comprehensive information can be costly.</a:t>
            </a:r>
            <a:endParaRPr/>
          </a:p>
          <a:p>
            <a:pPr marL="0" lvl="0" indent="0" algn="l" rtl="0">
              <a:spcBef>
                <a:spcPts val="1200"/>
              </a:spcBef>
              <a:spcAft>
                <a:spcPts val="1200"/>
              </a:spcAft>
              <a:buNone/>
            </a:pPr>
            <a:r>
              <a:rPr lang="en-GB"/>
              <a:t>• Due to fixed predesigned structure, it is not flexible in terms of restructure of data</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Google Shape;322;p5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Denormalization</a:t>
            </a:r>
            <a:endParaRPr/>
          </a:p>
        </p:txBody>
      </p:sp>
      <p:sp>
        <p:nvSpPr>
          <p:cNvPr id="323" name="Google Shape;323;p5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Normalization and denormalization both have advantages and disadvantages. </a:t>
            </a:r>
            <a:endParaRPr/>
          </a:p>
          <a:p>
            <a:pPr marL="0" lvl="0" indent="0" algn="l" rtl="0">
              <a:spcBef>
                <a:spcPts val="1200"/>
              </a:spcBef>
              <a:spcAft>
                <a:spcPts val="0"/>
              </a:spcAft>
              <a:buNone/>
            </a:pPr>
            <a:r>
              <a:rPr lang="en-GB"/>
              <a:t>The best practice is always a trade off between the two. </a:t>
            </a:r>
            <a:endParaRPr/>
          </a:p>
          <a:p>
            <a:pPr marL="0" lvl="0" indent="0" algn="l" rtl="0">
              <a:spcBef>
                <a:spcPts val="1200"/>
              </a:spcBef>
              <a:spcAft>
                <a:spcPts val="1200"/>
              </a:spcAft>
              <a:buNone/>
            </a:pPr>
            <a:r>
              <a:rPr lang="en-GB"/>
              <a:t>• Denormalization will increase the risk of loss of data integrity and the size of storage, but may gain the simplicity and intuitivity of presenting data</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p5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Denormalization - example</a:t>
            </a:r>
            <a:endParaRPr/>
          </a:p>
        </p:txBody>
      </p:sp>
      <p:pic>
        <p:nvPicPr>
          <p:cNvPr id="329" name="Google Shape;329;p58"/>
          <p:cNvPicPr preferRelativeResize="0"/>
          <p:nvPr/>
        </p:nvPicPr>
        <p:blipFill>
          <a:blip r:embed="rId3">
            <a:alphaModFix/>
          </a:blip>
          <a:stretch>
            <a:fillRect/>
          </a:stretch>
        </p:blipFill>
        <p:spPr>
          <a:xfrm>
            <a:off x="311700" y="1207300"/>
            <a:ext cx="7743825" cy="3133725"/>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5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Denormalized table design - example</a:t>
            </a:r>
            <a:endParaRPr/>
          </a:p>
        </p:txBody>
      </p:sp>
      <p:pic>
        <p:nvPicPr>
          <p:cNvPr id="335" name="Google Shape;335;p59"/>
          <p:cNvPicPr preferRelativeResize="0"/>
          <p:nvPr/>
        </p:nvPicPr>
        <p:blipFill>
          <a:blip r:embed="rId3">
            <a:alphaModFix/>
          </a:blip>
          <a:stretch>
            <a:fillRect/>
          </a:stretch>
        </p:blipFill>
        <p:spPr>
          <a:xfrm>
            <a:off x="152400" y="1170125"/>
            <a:ext cx="7972425" cy="3343275"/>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Google Shape;340;p6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en-GB"/>
              <a:t>Denormalized table design - example</a:t>
            </a:r>
            <a:endParaRPr/>
          </a:p>
        </p:txBody>
      </p:sp>
      <p:pic>
        <p:nvPicPr>
          <p:cNvPr id="341" name="Google Shape;341;p60"/>
          <p:cNvPicPr preferRelativeResize="0"/>
          <p:nvPr/>
        </p:nvPicPr>
        <p:blipFill>
          <a:blip r:embed="rId3">
            <a:alphaModFix/>
          </a:blip>
          <a:stretch>
            <a:fillRect/>
          </a:stretch>
        </p:blipFill>
        <p:spPr>
          <a:xfrm>
            <a:off x="311700" y="1271588"/>
            <a:ext cx="6877050" cy="2600325"/>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345"/>
        <p:cNvGrpSpPr/>
        <p:nvPr/>
      </p:nvGrpSpPr>
      <p:grpSpPr>
        <a:xfrm>
          <a:off x="0" y="0"/>
          <a:ext cx="0" cy="0"/>
          <a:chOff x="0" y="0"/>
          <a:chExt cx="0" cy="0"/>
        </a:xfrm>
      </p:grpSpPr>
      <p:sp>
        <p:nvSpPr>
          <p:cNvPr id="346" name="Google Shape;346;p6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Database Operations</a:t>
            </a:r>
            <a:endParaRPr/>
          </a:p>
        </p:txBody>
      </p:sp>
      <p:sp>
        <p:nvSpPr>
          <p:cNvPr id="347" name="Google Shape;347;p6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92500" lnSpcReduction="10000"/>
          </a:bodyPr>
          <a:lstStyle/>
          <a:p>
            <a:pPr marL="0" lvl="0" indent="0" algn="l" rtl="0">
              <a:spcBef>
                <a:spcPts val="0"/>
              </a:spcBef>
              <a:spcAft>
                <a:spcPts val="0"/>
              </a:spcAft>
              <a:buNone/>
            </a:pPr>
            <a:r>
              <a:rPr lang="en-GB" sz="1400"/>
              <a:t>CRUD (Create/Read/Update/Delete) – four basic operations </a:t>
            </a:r>
            <a:endParaRPr sz="1400"/>
          </a:p>
          <a:p>
            <a:pPr marL="0" lvl="0" indent="0" algn="l" rtl="0">
              <a:spcBef>
                <a:spcPts val="1200"/>
              </a:spcBef>
              <a:spcAft>
                <a:spcPts val="0"/>
              </a:spcAft>
              <a:buNone/>
            </a:pPr>
            <a:r>
              <a:rPr lang="en-GB" sz="1400"/>
              <a:t>• All through SQL (Structured Query Language) </a:t>
            </a:r>
            <a:endParaRPr sz="1400"/>
          </a:p>
          <a:p>
            <a:pPr marL="0" lvl="0" indent="0" algn="l" rtl="0">
              <a:spcBef>
                <a:spcPts val="1200"/>
              </a:spcBef>
              <a:spcAft>
                <a:spcPts val="0"/>
              </a:spcAft>
              <a:buNone/>
            </a:pPr>
            <a:r>
              <a:rPr lang="en-GB" sz="1400"/>
              <a:t>▫ Sublanguage </a:t>
            </a:r>
            <a:endParaRPr sz="1400"/>
          </a:p>
          <a:p>
            <a:pPr marL="0" lvl="0" indent="0" algn="l" rtl="0">
              <a:spcBef>
                <a:spcPts val="1200"/>
              </a:spcBef>
              <a:spcAft>
                <a:spcPts val="0"/>
              </a:spcAft>
              <a:buNone/>
            </a:pPr>
            <a:r>
              <a:rPr lang="en-GB" sz="1400"/>
              <a:t>▫ DDL (Data definition Language) </a:t>
            </a:r>
            <a:endParaRPr sz="1400"/>
          </a:p>
          <a:p>
            <a:pPr marL="0" lvl="0" indent="0" algn="l" rtl="0">
              <a:spcBef>
                <a:spcPts val="1200"/>
              </a:spcBef>
              <a:spcAft>
                <a:spcPts val="0"/>
              </a:spcAft>
              <a:buNone/>
            </a:pPr>
            <a:r>
              <a:rPr lang="en-GB" sz="1400"/>
              <a:t>▫ DQL (Data Query Language) </a:t>
            </a:r>
            <a:endParaRPr sz="1400"/>
          </a:p>
          <a:p>
            <a:pPr marL="0" lvl="0" indent="0" algn="l" rtl="0">
              <a:spcBef>
                <a:spcPts val="1200"/>
              </a:spcBef>
              <a:spcAft>
                <a:spcPts val="0"/>
              </a:spcAft>
              <a:buNone/>
            </a:pPr>
            <a:r>
              <a:rPr lang="en-GB" sz="1400"/>
              <a:t>▫ DML (Data Manipulation Language) </a:t>
            </a:r>
            <a:endParaRPr sz="1400"/>
          </a:p>
          <a:p>
            <a:pPr marL="0" lvl="0" indent="0" algn="l" rtl="0">
              <a:spcBef>
                <a:spcPts val="1200"/>
              </a:spcBef>
              <a:spcAft>
                <a:spcPts val="0"/>
              </a:spcAft>
              <a:buNone/>
            </a:pPr>
            <a:r>
              <a:rPr lang="en-GB" sz="1400"/>
              <a:t>▫ DCL (Data Control Language) </a:t>
            </a:r>
            <a:endParaRPr sz="1400"/>
          </a:p>
          <a:p>
            <a:pPr marL="0" lvl="0" indent="0" algn="l" rtl="0">
              <a:spcBef>
                <a:spcPts val="1200"/>
              </a:spcBef>
              <a:spcAft>
                <a:spcPts val="1200"/>
              </a:spcAft>
              <a:buNone/>
            </a:pPr>
            <a:r>
              <a:rPr lang="en-GB" sz="1400"/>
              <a:t>▫ Scope of SQL: Query (select), Manipulate(Insert/update/delete), Definition(Create/Modify tables/columns) , Access Control (permission)</a:t>
            </a:r>
            <a:endParaRPr sz="140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sp>
        <p:nvSpPr>
          <p:cNvPr id="352" name="Google Shape;352;p6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SQL </a:t>
            </a:r>
            <a:endParaRPr/>
          </a:p>
        </p:txBody>
      </p:sp>
      <p:sp>
        <p:nvSpPr>
          <p:cNvPr id="353" name="Google Shape;353;p6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04800" algn="l" rtl="0">
              <a:spcBef>
                <a:spcPts val="0"/>
              </a:spcBef>
              <a:spcAft>
                <a:spcPts val="0"/>
              </a:spcAft>
              <a:buSzPts val="1200"/>
              <a:buChar char="●"/>
            </a:pPr>
            <a:r>
              <a:rPr lang="en-GB" sz="1200"/>
              <a:t>SQL is a standard language for accessing databases </a:t>
            </a:r>
            <a:endParaRPr sz="1200"/>
          </a:p>
          <a:p>
            <a:pPr marL="0" lvl="0" indent="0" algn="l" rtl="0">
              <a:spcBef>
                <a:spcPts val="1200"/>
              </a:spcBef>
              <a:spcAft>
                <a:spcPts val="0"/>
              </a:spcAft>
              <a:buNone/>
            </a:pPr>
            <a:endParaRPr sz="1200"/>
          </a:p>
          <a:p>
            <a:pPr marL="457200" lvl="0" indent="-304800" algn="l" rtl="0">
              <a:spcBef>
                <a:spcPts val="1200"/>
              </a:spcBef>
              <a:spcAft>
                <a:spcPts val="0"/>
              </a:spcAft>
              <a:buSzPts val="1200"/>
              <a:buChar char="●"/>
            </a:pPr>
            <a:r>
              <a:rPr lang="en-GB" sz="1200"/>
              <a:t>SQL stands for Structured Query Language</a:t>
            </a:r>
            <a:endParaRPr sz="1200"/>
          </a:p>
          <a:p>
            <a:pPr marL="0" lvl="0" indent="0" algn="l" rtl="0">
              <a:spcBef>
                <a:spcPts val="1200"/>
              </a:spcBef>
              <a:spcAft>
                <a:spcPts val="0"/>
              </a:spcAft>
              <a:buNone/>
            </a:pPr>
            <a:endParaRPr sz="1200"/>
          </a:p>
          <a:p>
            <a:pPr marL="457200" lvl="0" indent="-304800" algn="l" rtl="0">
              <a:spcBef>
                <a:spcPts val="1200"/>
              </a:spcBef>
              <a:spcAft>
                <a:spcPts val="0"/>
              </a:spcAft>
              <a:buSzPts val="1200"/>
              <a:buChar char="●"/>
            </a:pPr>
            <a:r>
              <a:rPr lang="en-GB" sz="1200"/>
              <a:t>SQL lets you access and manipulate databases </a:t>
            </a:r>
            <a:endParaRPr sz="1200"/>
          </a:p>
          <a:p>
            <a:pPr marL="0" lvl="0" indent="0" algn="l" rtl="0">
              <a:spcBef>
                <a:spcPts val="1200"/>
              </a:spcBef>
              <a:spcAft>
                <a:spcPts val="0"/>
              </a:spcAft>
              <a:buNone/>
            </a:pPr>
            <a:endParaRPr sz="1200"/>
          </a:p>
          <a:p>
            <a:pPr marL="457200" lvl="0" indent="-304800" algn="l" rtl="0">
              <a:spcBef>
                <a:spcPts val="1200"/>
              </a:spcBef>
              <a:spcAft>
                <a:spcPts val="0"/>
              </a:spcAft>
              <a:buSzPts val="1200"/>
              <a:buChar char="●"/>
            </a:pPr>
            <a:r>
              <a:rPr lang="en-GB" sz="1200"/>
              <a:t>SQL is an ANSI (American National Standards Institute) standard</a:t>
            </a:r>
            <a:endParaRPr sz="120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358" name="Google Shape;358;p6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SQL Statements</a:t>
            </a:r>
            <a:endParaRPr/>
          </a:p>
        </p:txBody>
      </p:sp>
      <p:sp>
        <p:nvSpPr>
          <p:cNvPr id="359" name="Google Shape;359;p6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77500" lnSpcReduction="20000"/>
          </a:bodyPr>
          <a:lstStyle/>
          <a:p>
            <a:pPr marL="0" lvl="0" indent="0" algn="l" rtl="0">
              <a:spcBef>
                <a:spcPts val="0"/>
              </a:spcBef>
              <a:spcAft>
                <a:spcPts val="0"/>
              </a:spcAft>
              <a:buNone/>
            </a:pPr>
            <a:r>
              <a:rPr lang="en-GB"/>
              <a:t>A SQL statement can be thought of as a very simple, but powerful, computer program or instruction. Users specify the result that they want (for example, the names of employees), not how to derive it. </a:t>
            </a:r>
            <a:endParaRPr/>
          </a:p>
          <a:p>
            <a:pPr marL="0" lvl="0" indent="0" algn="l" rtl="0">
              <a:spcBef>
                <a:spcPts val="1200"/>
              </a:spcBef>
              <a:spcAft>
                <a:spcPts val="0"/>
              </a:spcAft>
              <a:buNone/>
            </a:pPr>
            <a:r>
              <a:rPr lang="en-GB"/>
              <a:t>A SQL statement is a string of SQL text such as the following: SELECT first_name, last_name FROM employees; </a:t>
            </a:r>
            <a:endParaRPr/>
          </a:p>
          <a:p>
            <a:pPr marL="0" lvl="0" indent="0" algn="l" rtl="0">
              <a:spcBef>
                <a:spcPts val="1200"/>
              </a:spcBef>
              <a:spcAft>
                <a:spcPts val="0"/>
              </a:spcAft>
              <a:buNone/>
            </a:pPr>
            <a:r>
              <a:rPr lang="en-GB"/>
              <a:t>SQL statements enable you to perform the following tasks: • Query data • Insert, update, and delete rows in a table </a:t>
            </a:r>
            <a:endParaRPr/>
          </a:p>
          <a:p>
            <a:pPr marL="0" lvl="0" indent="0" algn="l" rtl="0">
              <a:spcBef>
                <a:spcPts val="1200"/>
              </a:spcBef>
              <a:spcAft>
                <a:spcPts val="0"/>
              </a:spcAft>
              <a:buNone/>
            </a:pPr>
            <a:r>
              <a:rPr lang="en-GB"/>
              <a:t>• Create, replace, alter, and drop objects </a:t>
            </a:r>
            <a:endParaRPr/>
          </a:p>
          <a:p>
            <a:pPr marL="0" lvl="0" indent="0" algn="l" rtl="0">
              <a:spcBef>
                <a:spcPts val="1200"/>
              </a:spcBef>
              <a:spcAft>
                <a:spcPts val="0"/>
              </a:spcAft>
              <a:buNone/>
            </a:pPr>
            <a:r>
              <a:rPr lang="en-GB"/>
              <a:t>• Control access to the database and its objects </a:t>
            </a:r>
            <a:endParaRPr/>
          </a:p>
          <a:p>
            <a:pPr marL="0" lvl="0" indent="0" algn="l" rtl="0">
              <a:spcBef>
                <a:spcPts val="1200"/>
              </a:spcBef>
              <a:spcAft>
                <a:spcPts val="1200"/>
              </a:spcAft>
              <a:buNone/>
            </a:pPr>
            <a:r>
              <a:rPr lang="en-GB"/>
              <a:t>• Guarantee database consistency and integrity SQL unifies the preceding tasks in one consistent language.</a:t>
            </a:r>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363"/>
        <p:cNvGrpSpPr/>
        <p:nvPr/>
      </p:nvGrpSpPr>
      <p:grpSpPr>
        <a:xfrm>
          <a:off x="0" y="0"/>
          <a:ext cx="0" cy="0"/>
          <a:chOff x="0" y="0"/>
          <a:chExt cx="0" cy="0"/>
        </a:xfrm>
      </p:grpSpPr>
      <p:sp>
        <p:nvSpPr>
          <p:cNvPr id="364" name="Google Shape;364;p6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Benefits of SQL </a:t>
            </a:r>
            <a:endParaRPr/>
          </a:p>
        </p:txBody>
      </p:sp>
      <p:sp>
        <p:nvSpPr>
          <p:cNvPr id="365" name="Google Shape;365;p6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04800" algn="l" rtl="0">
              <a:spcBef>
                <a:spcPts val="0"/>
              </a:spcBef>
              <a:spcAft>
                <a:spcPts val="0"/>
              </a:spcAft>
              <a:buSzPts val="1200"/>
              <a:buChar char="●"/>
            </a:pPr>
            <a:r>
              <a:rPr lang="en-GB" sz="1200"/>
              <a:t>SQL can execute queries against a database </a:t>
            </a:r>
            <a:endParaRPr sz="1200"/>
          </a:p>
          <a:p>
            <a:pPr marL="0" lvl="0" indent="0" algn="l" rtl="0">
              <a:spcBef>
                <a:spcPts val="1200"/>
              </a:spcBef>
              <a:spcAft>
                <a:spcPts val="0"/>
              </a:spcAft>
              <a:buNone/>
            </a:pPr>
            <a:endParaRPr sz="1200"/>
          </a:p>
          <a:p>
            <a:pPr marL="457200" lvl="0" indent="-304800" algn="l" rtl="0">
              <a:spcBef>
                <a:spcPts val="1200"/>
              </a:spcBef>
              <a:spcAft>
                <a:spcPts val="0"/>
              </a:spcAft>
              <a:buSzPts val="1200"/>
              <a:buChar char="●"/>
            </a:pPr>
            <a:r>
              <a:rPr lang="en-GB" sz="1200"/>
              <a:t>SQL can retrieve data from a database </a:t>
            </a:r>
            <a:endParaRPr sz="1200"/>
          </a:p>
          <a:p>
            <a:pPr marL="0" lvl="0" indent="0" algn="l" rtl="0">
              <a:spcBef>
                <a:spcPts val="1200"/>
              </a:spcBef>
              <a:spcAft>
                <a:spcPts val="0"/>
              </a:spcAft>
              <a:buNone/>
            </a:pPr>
            <a:endParaRPr sz="1200"/>
          </a:p>
          <a:p>
            <a:pPr marL="457200" lvl="0" indent="-304800" algn="l" rtl="0">
              <a:spcBef>
                <a:spcPts val="1200"/>
              </a:spcBef>
              <a:spcAft>
                <a:spcPts val="0"/>
              </a:spcAft>
              <a:buSzPts val="1200"/>
              <a:buChar char="●"/>
            </a:pPr>
            <a:r>
              <a:rPr lang="en-GB" sz="1200"/>
              <a:t>SQL can insert records in a database </a:t>
            </a:r>
            <a:endParaRPr sz="1200"/>
          </a:p>
          <a:p>
            <a:pPr marL="457200" lvl="0" indent="0" algn="l" rtl="0">
              <a:spcBef>
                <a:spcPts val="1200"/>
              </a:spcBef>
              <a:spcAft>
                <a:spcPts val="0"/>
              </a:spcAft>
              <a:buNone/>
            </a:pPr>
            <a:endParaRPr sz="1200"/>
          </a:p>
          <a:p>
            <a:pPr marL="457200" lvl="0" indent="-304800" algn="l" rtl="0">
              <a:spcBef>
                <a:spcPts val="1200"/>
              </a:spcBef>
              <a:spcAft>
                <a:spcPts val="0"/>
              </a:spcAft>
              <a:buSzPts val="1200"/>
              <a:buChar char="●"/>
            </a:pPr>
            <a:r>
              <a:rPr lang="en-GB" sz="1200"/>
              <a:t>SQL can update records in a database </a:t>
            </a:r>
            <a:endParaRPr sz="1200"/>
          </a:p>
          <a:p>
            <a:pPr marL="457200" lvl="0" indent="0" algn="l" rtl="0">
              <a:spcBef>
                <a:spcPts val="1200"/>
              </a:spcBef>
              <a:spcAft>
                <a:spcPts val="0"/>
              </a:spcAft>
              <a:buNone/>
            </a:pPr>
            <a:endParaRPr sz="1200"/>
          </a:p>
          <a:p>
            <a:pPr marL="457200" lvl="0" indent="-304800" algn="l" rtl="0">
              <a:spcBef>
                <a:spcPts val="1200"/>
              </a:spcBef>
              <a:spcAft>
                <a:spcPts val="0"/>
              </a:spcAft>
              <a:buSzPts val="1200"/>
              <a:buChar char="●"/>
            </a:pPr>
            <a:r>
              <a:rPr lang="en-GB" sz="1200"/>
              <a:t>SQL can delete records from a database </a:t>
            </a:r>
            <a:endParaRPr sz="12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Database Acronyms</a:t>
            </a:r>
            <a:endParaRPr/>
          </a:p>
        </p:txBody>
      </p:sp>
      <p:sp>
        <p:nvSpPr>
          <p:cNvPr id="85" name="Google Shape;85;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GB" dirty="0"/>
              <a:t>SQL - Structured Query Language </a:t>
            </a:r>
            <a:endParaRPr dirty="0"/>
          </a:p>
          <a:p>
            <a:pPr marL="457200" lvl="0" indent="-342900" algn="l" rtl="0">
              <a:spcBef>
                <a:spcPts val="1200"/>
              </a:spcBef>
              <a:spcAft>
                <a:spcPts val="0"/>
              </a:spcAft>
              <a:buSzPts val="1800"/>
              <a:buChar char="●"/>
            </a:pPr>
            <a:r>
              <a:rPr lang="en-GB" dirty="0"/>
              <a:t>CRUD - Create, Read, Update, Delete </a:t>
            </a:r>
            <a:endParaRPr dirty="0"/>
          </a:p>
          <a:p>
            <a:pPr marL="457200" lvl="0" indent="-342900" algn="l" rtl="0">
              <a:spcBef>
                <a:spcPts val="0"/>
              </a:spcBef>
              <a:spcAft>
                <a:spcPts val="0"/>
              </a:spcAft>
              <a:buSzPts val="1800"/>
              <a:buChar char="●"/>
            </a:pPr>
            <a:r>
              <a:rPr lang="en-GB" dirty="0"/>
              <a:t>ACID - Atomicity, Concurrency, Integrity and Durability </a:t>
            </a:r>
            <a:endParaRPr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369"/>
        <p:cNvGrpSpPr/>
        <p:nvPr/>
      </p:nvGrpSpPr>
      <p:grpSpPr>
        <a:xfrm>
          <a:off x="0" y="0"/>
          <a:ext cx="0" cy="0"/>
          <a:chOff x="0" y="0"/>
          <a:chExt cx="0" cy="0"/>
        </a:xfrm>
      </p:grpSpPr>
      <p:sp>
        <p:nvSpPr>
          <p:cNvPr id="370" name="Google Shape;370;p6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Using SQL in your project</a:t>
            </a:r>
            <a:endParaRPr/>
          </a:p>
        </p:txBody>
      </p:sp>
      <p:sp>
        <p:nvSpPr>
          <p:cNvPr id="371" name="Google Shape;371;p6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17500" algn="l" rtl="0">
              <a:spcBef>
                <a:spcPts val="0"/>
              </a:spcBef>
              <a:spcAft>
                <a:spcPts val="0"/>
              </a:spcAft>
              <a:buSzPts val="1400"/>
              <a:buChar char="●"/>
            </a:pPr>
            <a:r>
              <a:rPr lang="en-GB" sz="1400"/>
              <a:t>To build an application which shows data from a database, we’ll require. </a:t>
            </a:r>
            <a:endParaRPr sz="1400"/>
          </a:p>
          <a:p>
            <a:pPr marL="457200" lvl="0" indent="-311150" algn="l" rtl="0">
              <a:spcBef>
                <a:spcPts val="0"/>
              </a:spcBef>
              <a:spcAft>
                <a:spcPts val="0"/>
              </a:spcAft>
              <a:buSzPts val="1300"/>
              <a:buChar char="●"/>
            </a:pPr>
            <a:r>
              <a:rPr lang="en-GB" sz="1300"/>
              <a:t>An RDBMS database program (MS Access, SQL Server &amp; MySQL)</a:t>
            </a:r>
            <a:endParaRPr sz="1300"/>
          </a:p>
          <a:p>
            <a:pPr marL="457200" lvl="0" indent="-311150" algn="l" rtl="0">
              <a:spcBef>
                <a:spcPts val="0"/>
              </a:spcBef>
              <a:spcAft>
                <a:spcPts val="0"/>
              </a:spcAft>
              <a:buSzPts val="1300"/>
              <a:buChar char="●"/>
            </a:pPr>
            <a:r>
              <a:rPr lang="en-GB" sz="1300"/>
              <a:t>To use a server-side scripting language like PHP, Java</a:t>
            </a:r>
            <a:endParaRPr sz="1300"/>
          </a:p>
          <a:p>
            <a:pPr marL="457200" lvl="0" indent="-311150" algn="l" rtl="0">
              <a:spcBef>
                <a:spcPts val="0"/>
              </a:spcBef>
              <a:spcAft>
                <a:spcPts val="0"/>
              </a:spcAft>
              <a:buSzPts val="1300"/>
              <a:buChar char="●"/>
            </a:pPr>
            <a:r>
              <a:rPr lang="en-GB" sz="1300"/>
              <a:t>To use SQL to get the data looking for</a:t>
            </a:r>
            <a:endParaRPr sz="1300"/>
          </a:p>
          <a:p>
            <a:pPr marL="457200" lvl="0" indent="-311150" algn="l" rtl="0">
              <a:spcBef>
                <a:spcPts val="0"/>
              </a:spcBef>
              <a:spcAft>
                <a:spcPts val="0"/>
              </a:spcAft>
              <a:buSzPts val="1300"/>
              <a:buChar char="●"/>
            </a:pPr>
            <a:r>
              <a:rPr lang="en-GB" sz="1300"/>
              <a:t>To use HTML / CSS </a:t>
            </a:r>
            <a:endParaRPr sz="130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375"/>
        <p:cNvGrpSpPr/>
        <p:nvPr/>
      </p:nvGrpSpPr>
      <p:grpSpPr>
        <a:xfrm>
          <a:off x="0" y="0"/>
          <a:ext cx="0" cy="0"/>
          <a:chOff x="0" y="0"/>
          <a:chExt cx="0" cy="0"/>
        </a:xfrm>
      </p:grpSpPr>
      <p:sp>
        <p:nvSpPr>
          <p:cNvPr id="376" name="Google Shape;376;p6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SQL Data Types</a:t>
            </a:r>
            <a:endParaRPr/>
          </a:p>
        </p:txBody>
      </p:sp>
      <p:sp>
        <p:nvSpPr>
          <p:cNvPr id="377" name="Google Shape;377;p6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GB" sz="1300"/>
              <a:t>INTEGER - The INTEGER data type is used to specify an integer value </a:t>
            </a:r>
            <a:endParaRPr sz="1300"/>
          </a:p>
          <a:p>
            <a:pPr marL="0" lvl="0" indent="0" algn="l" rtl="0">
              <a:spcBef>
                <a:spcPts val="1200"/>
              </a:spcBef>
              <a:spcAft>
                <a:spcPts val="0"/>
              </a:spcAft>
              <a:buNone/>
            </a:pPr>
            <a:endParaRPr sz="1300"/>
          </a:p>
          <a:p>
            <a:pPr marL="457200" lvl="0" indent="-311150" algn="l" rtl="0">
              <a:spcBef>
                <a:spcPts val="1200"/>
              </a:spcBef>
              <a:spcAft>
                <a:spcPts val="0"/>
              </a:spcAft>
              <a:buSzPts val="1300"/>
              <a:buChar char="●"/>
            </a:pPr>
            <a:r>
              <a:rPr lang="en-GB" sz="1300"/>
              <a:t>SMALLINT - The SMALLINT data type is used to specify small integer value </a:t>
            </a:r>
            <a:endParaRPr sz="1300"/>
          </a:p>
          <a:p>
            <a:pPr marL="0" lvl="0" indent="0" algn="l" rtl="0">
              <a:spcBef>
                <a:spcPts val="1200"/>
              </a:spcBef>
              <a:spcAft>
                <a:spcPts val="0"/>
              </a:spcAft>
              <a:buNone/>
            </a:pPr>
            <a:endParaRPr sz="1300"/>
          </a:p>
          <a:p>
            <a:pPr marL="457200" lvl="0" indent="-311150" algn="l" rtl="0">
              <a:spcBef>
                <a:spcPts val="1200"/>
              </a:spcBef>
              <a:spcAft>
                <a:spcPts val="0"/>
              </a:spcAft>
              <a:buSzPts val="1300"/>
              <a:buChar char="●"/>
            </a:pPr>
            <a:r>
              <a:rPr lang="en-GB" sz="1300"/>
              <a:t>NUMERIC (P,S) - It specifies a numeric value. Here p is precision value and ‘s’ is scale value. </a:t>
            </a:r>
            <a:endParaRPr sz="130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381"/>
        <p:cNvGrpSpPr/>
        <p:nvPr/>
      </p:nvGrpSpPr>
      <p:grpSpPr>
        <a:xfrm>
          <a:off x="0" y="0"/>
          <a:ext cx="0" cy="0"/>
          <a:chOff x="0" y="0"/>
          <a:chExt cx="0" cy="0"/>
        </a:xfrm>
      </p:grpSpPr>
      <p:sp>
        <p:nvSpPr>
          <p:cNvPr id="382" name="Google Shape;382;p6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SQL Data Types</a:t>
            </a:r>
            <a:endParaRPr/>
          </a:p>
        </p:txBody>
      </p:sp>
      <p:sp>
        <p:nvSpPr>
          <p:cNvPr id="383" name="Google Shape;383;p6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GB"/>
              <a:t>Float Types </a:t>
            </a:r>
            <a:endParaRPr/>
          </a:p>
          <a:p>
            <a:pPr marL="457200" lvl="0" indent="-317500" algn="l" rtl="0">
              <a:spcBef>
                <a:spcPts val="0"/>
              </a:spcBef>
              <a:spcAft>
                <a:spcPts val="0"/>
              </a:spcAft>
              <a:buSzPts val="1400"/>
              <a:buChar char="●"/>
            </a:pPr>
            <a:r>
              <a:rPr lang="en-GB" sz="1400"/>
              <a:t>Float (P) - It specifies floating-point value. The ‘p’ is precision value. </a:t>
            </a:r>
            <a:endParaRPr sz="1400"/>
          </a:p>
          <a:p>
            <a:pPr marL="457200" lvl="0" indent="-317500" algn="l" rtl="0">
              <a:spcBef>
                <a:spcPts val="0"/>
              </a:spcBef>
              <a:spcAft>
                <a:spcPts val="0"/>
              </a:spcAft>
              <a:buSzPts val="1400"/>
              <a:buChar char="●"/>
            </a:pPr>
            <a:r>
              <a:rPr lang="en-GB" sz="1400"/>
              <a:t>Double Precision - It specifies the double precision floating point number </a:t>
            </a:r>
            <a:endParaRPr sz="1400"/>
          </a:p>
          <a:p>
            <a:pPr marL="457200" lvl="0" indent="-317500" algn="l" rtl="0">
              <a:spcBef>
                <a:spcPts val="0"/>
              </a:spcBef>
              <a:spcAft>
                <a:spcPts val="0"/>
              </a:spcAft>
              <a:buSzPts val="1400"/>
              <a:buChar char="●"/>
            </a:pPr>
            <a:r>
              <a:rPr lang="en-GB" sz="1400"/>
              <a:t>REAL - The real integer is used to specify the single precision floating point number. </a:t>
            </a:r>
            <a:endParaRPr sz="1400"/>
          </a:p>
          <a:p>
            <a:pPr marL="457200" lvl="0" indent="-317500" algn="l" rtl="0">
              <a:spcBef>
                <a:spcPts val="0"/>
              </a:spcBef>
              <a:spcAft>
                <a:spcPts val="0"/>
              </a:spcAft>
              <a:buSzPts val="1400"/>
              <a:buChar char="●"/>
            </a:pPr>
            <a:r>
              <a:rPr lang="en-GB" sz="1400"/>
              <a:t>Decimal (P,S) - It specifies a decimal value. Here P is precision value and ‘s’ is scale value. </a:t>
            </a:r>
            <a:endParaRPr sz="140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387"/>
        <p:cNvGrpSpPr/>
        <p:nvPr/>
      </p:nvGrpSpPr>
      <p:grpSpPr>
        <a:xfrm>
          <a:off x="0" y="0"/>
          <a:ext cx="0" cy="0"/>
          <a:chOff x="0" y="0"/>
          <a:chExt cx="0" cy="0"/>
        </a:xfrm>
      </p:grpSpPr>
      <p:sp>
        <p:nvSpPr>
          <p:cNvPr id="388" name="Google Shape;388;p6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SQL Data Type </a:t>
            </a:r>
            <a:endParaRPr/>
          </a:p>
        </p:txBody>
      </p:sp>
      <p:sp>
        <p:nvSpPr>
          <p:cNvPr id="389" name="Google Shape;389;p6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GB"/>
              <a:t>String Types </a:t>
            </a:r>
            <a:endParaRPr sz="1200"/>
          </a:p>
          <a:p>
            <a:pPr marL="457200" lvl="0" indent="-317500" algn="l" rtl="0">
              <a:spcBef>
                <a:spcPts val="0"/>
              </a:spcBef>
              <a:spcAft>
                <a:spcPts val="0"/>
              </a:spcAft>
              <a:buSzPts val="1400"/>
              <a:buChar char="●"/>
            </a:pPr>
            <a:r>
              <a:rPr lang="en-GB" sz="1400"/>
              <a:t>CHAR(X) - Here ‘x’ is the characteristic number to store. Here char should be used for storing fix length strings. </a:t>
            </a:r>
            <a:endParaRPr sz="1400"/>
          </a:p>
          <a:p>
            <a:pPr marL="457200" lvl="0" indent="-317500" algn="l" rtl="0">
              <a:spcBef>
                <a:spcPts val="0"/>
              </a:spcBef>
              <a:spcAft>
                <a:spcPts val="0"/>
              </a:spcAft>
              <a:buSzPts val="1400"/>
              <a:buChar char="●"/>
            </a:pPr>
            <a:r>
              <a:rPr lang="en-GB" sz="1400"/>
              <a:t>VARCHAR2(X) - Here ‘x’ is character’s number to store. Varchar is used to store variable length strings. The String value’s length will be stored in dish with the value itself. </a:t>
            </a:r>
            <a:endParaRPr sz="140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393"/>
        <p:cNvGrpSpPr/>
        <p:nvPr/>
      </p:nvGrpSpPr>
      <p:grpSpPr>
        <a:xfrm>
          <a:off x="0" y="0"/>
          <a:ext cx="0" cy="0"/>
          <a:chOff x="0" y="0"/>
          <a:chExt cx="0" cy="0"/>
        </a:xfrm>
      </p:grpSpPr>
      <p:sp>
        <p:nvSpPr>
          <p:cNvPr id="394" name="Google Shape;394;p6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SQL Data Type </a:t>
            </a:r>
            <a:endParaRPr/>
          </a:p>
        </p:txBody>
      </p:sp>
      <p:sp>
        <p:nvSpPr>
          <p:cNvPr id="395" name="Google Shape;395;p6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DATE &amp; TIME Type </a:t>
            </a:r>
            <a:endParaRPr/>
          </a:p>
          <a:p>
            <a:pPr marL="457200" lvl="0" indent="-342900" algn="l" rtl="0">
              <a:spcBef>
                <a:spcPts val="1200"/>
              </a:spcBef>
              <a:spcAft>
                <a:spcPts val="0"/>
              </a:spcAft>
              <a:buSzPts val="1800"/>
              <a:buChar char="●"/>
            </a:pPr>
            <a:r>
              <a:rPr lang="en-GB"/>
              <a:t>Date -It stores year, month and days value </a:t>
            </a:r>
            <a:endParaRPr/>
          </a:p>
          <a:p>
            <a:pPr marL="457200" lvl="0" indent="-342900" algn="l" rtl="0">
              <a:spcBef>
                <a:spcPts val="0"/>
              </a:spcBef>
              <a:spcAft>
                <a:spcPts val="0"/>
              </a:spcAft>
              <a:buSzPts val="1800"/>
              <a:buChar char="●"/>
            </a:pPr>
            <a:r>
              <a:rPr lang="en-GB"/>
              <a:t>Time - It stores hour, minute and second values. </a:t>
            </a:r>
            <a:endParaRPr/>
          </a:p>
          <a:p>
            <a:pPr marL="457200" lvl="0" indent="-342900" algn="l" rtl="0">
              <a:spcBef>
                <a:spcPts val="0"/>
              </a:spcBef>
              <a:spcAft>
                <a:spcPts val="0"/>
              </a:spcAft>
              <a:buSzPts val="1800"/>
              <a:buChar char="●"/>
            </a:pPr>
            <a:r>
              <a:rPr lang="en-GB"/>
              <a:t>Timestamp - The timestamp data type is used to year, month, day, hour, minute and second values. </a:t>
            </a:r>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399"/>
        <p:cNvGrpSpPr/>
        <p:nvPr/>
      </p:nvGrpSpPr>
      <p:grpSpPr>
        <a:xfrm>
          <a:off x="0" y="0"/>
          <a:ext cx="0" cy="0"/>
          <a:chOff x="0" y="0"/>
          <a:chExt cx="0" cy="0"/>
        </a:xfrm>
      </p:grpSpPr>
      <p:sp>
        <p:nvSpPr>
          <p:cNvPr id="400" name="Google Shape;400;p7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Important SQL Commands (DDL) </a:t>
            </a:r>
            <a:endParaRPr/>
          </a:p>
        </p:txBody>
      </p:sp>
      <p:sp>
        <p:nvSpPr>
          <p:cNvPr id="401" name="Google Shape;401;p7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GB"/>
              <a:t>SELECT - extracts data from a database </a:t>
            </a:r>
            <a:endParaRPr/>
          </a:p>
          <a:p>
            <a:pPr marL="457200" lvl="0" indent="-342900" algn="l" rtl="0">
              <a:spcBef>
                <a:spcPts val="0"/>
              </a:spcBef>
              <a:spcAft>
                <a:spcPts val="0"/>
              </a:spcAft>
              <a:buSzPts val="1800"/>
              <a:buChar char="●"/>
            </a:pPr>
            <a:r>
              <a:rPr lang="en-GB"/>
              <a:t>UPDATE - updates data in a database </a:t>
            </a:r>
            <a:endParaRPr/>
          </a:p>
          <a:p>
            <a:pPr marL="457200" lvl="0" indent="-342900" algn="l" rtl="0">
              <a:spcBef>
                <a:spcPts val="0"/>
              </a:spcBef>
              <a:spcAft>
                <a:spcPts val="0"/>
              </a:spcAft>
              <a:buSzPts val="1800"/>
              <a:buChar char="●"/>
            </a:pPr>
            <a:r>
              <a:rPr lang="en-GB"/>
              <a:t>DELETE - deletes data from a database </a:t>
            </a:r>
            <a:endParaRPr/>
          </a:p>
          <a:p>
            <a:pPr marL="457200" lvl="0" indent="-342900" algn="l" rtl="0">
              <a:spcBef>
                <a:spcPts val="0"/>
              </a:spcBef>
              <a:spcAft>
                <a:spcPts val="0"/>
              </a:spcAft>
              <a:buSzPts val="1800"/>
              <a:buChar char="●"/>
            </a:pPr>
            <a:r>
              <a:rPr lang="en-GB"/>
              <a:t>INSERT INTO - inserts new data into a database</a:t>
            </a:r>
            <a:endParaRPr/>
          </a:p>
          <a:p>
            <a:pPr marL="457200" lvl="0" indent="-342900" algn="l" rtl="0">
              <a:spcBef>
                <a:spcPts val="0"/>
              </a:spcBef>
              <a:spcAft>
                <a:spcPts val="0"/>
              </a:spcAft>
              <a:buSzPts val="1800"/>
              <a:buChar char="●"/>
            </a:pPr>
            <a:r>
              <a:rPr lang="en-GB"/>
              <a:t>CREATE DATABASE - creates a new database </a:t>
            </a:r>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405"/>
        <p:cNvGrpSpPr/>
        <p:nvPr/>
      </p:nvGrpSpPr>
      <p:grpSpPr>
        <a:xfrm>
          <a:off x="0" y="0"/>
          <a:ext cx="0" cy="0"/>
          <a:chOff x="0" y="0"/>
          <a:chExt cx="0" cy="0"/>
        </a:xfrm>
      </p:grpSpPr>
      <p:sp>
        <p:nvSpPr>
          <p:cNvPr id="406" name="Google Shape;406;p7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SQL Command (DML)</a:t>
            </a:r>
            <a:endParaRPr/>
          </a:p>
        </p:txBody>
      </p:sp>
      <p:sp>
        <p:nvSpPr>
          <p:cNvPr id="407" name="Google Shape;407;p7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GB" dirty="0"/>
              <a:t>ALTER DATABASE - Modifies a database </a:t>
            </a:r>
            <a:endParaRPr dirty="0"/>
          </a:p>
          <a:p>
            <a:pPr marL="457200" lvl="0" indent="-342900" algn="l" rtl="0">
              <a:spcBef>
                <a:spcPts val="0"/>
              </a:spcBef>
              <a:spcAft>
                <a:spcPts val="0"/>
              </a:spcAft>
              <a:buSzPts val="1800"/>
              <a:buChar char="●"/>
            </a:pPr>
            <a:r>
              <a:rPr lang="en-GB" dirty="0"/>
              <a:t>CREATE TABLE - Creates a new table</a:t>
            </a:r>
            <a:endParaRPr dirty="0"/>
          </a:p>
          <a:p>
            <a:pPr marL="457200" lvl="0" indent="-342900" algn="l" rtl="0">
              <a:spcBef>
                <a:spcPts val="0"/>
              </a:spcBef>
              <a:spcAft>
                <a:spcPts val="0"/>
              </a:spcAft>
              <a:buSzPts val="1800"/>
              <a:buChar char="●"/>
            </a:pPr>
            <a:r>
              <a:rPr lang="en-GB" dirty="0"/>
              <a:t>ALTER TABLE - modifies a table</a:t>
            </a:r>
            <a:endParaRPr dirty="0"/>
          </a:p>
          <a:p>
            <a:pPr marL="457200" lvl="0" indent="-342900" algn="l" rtl="0">
              <a:spcBef>
                <a:spcPts val="0"/>
              </a:spcBef>
              <a:spcAft>
                <a:spcPts val="0"/>
              </a:spcAft>
              <a:buSzPts val="1800"/>
              <a:buChar char="●"/>
            </a:pPr>
            <a:r>
              <a:rPr lang="en-GB" dirty="0"/>
              <a:t>DROP TABLE - deletes a table</a:t>
            </a:r>
            <a:endParaRPr dirty="0"/>
          </a:p>
          <a:p>
            <a:pPr marL="457200" lvl="0" indent="-342900" algn="l" rtl="0">
              <a:spcBef>
                <a:spcPts val="0"/>
              </a:spcBef>
              <a:spcAft>
                <a:spcPts val="0"/>
              </a:spcAft>
              <a:buSzPts val="1800"/>
              <a:buChar char="●"/>
            </a:pPr>
            <a:r>
              <a:rPr lang="en-GB" dirty="0"/>
              <a:t>TRUNCATE TABLE - deletes the data inside the table. But not the table itself</a:t>
            </a:r>
            <a:endParaRPr dirty="0"/>
          </a:p>
          <a:p>
            <a:pPr marL="457200" lvl="0" indent="-342900" algn="l" rtl="0">
              <a:spcBef>
                <a:spcPts val="0"/>
              </a:spcBef>
              <a:spcAft>
                <a:spcPts val="0"/>
              </a:spcAft>
              <a:buSzPts val="1800"/>
              <a:buChar char="●"/>
            </a:pPr>
            <a:r>
              <a:rPr lang="en-GB" dirty="0"/>
              <a:t>RENAME TABLE (TSQL) - </a:t>
            </a:r>
            <a:r>
              <a:rPr lang="en-GB" sz="1200" dirty="0"/>
              <a:t>This example renames the SQL table from “</a:t>
            </a:r>
            <a:r>
              <a:rPr lang="en-GB" sz="1200" dirty="0" err="1"/>
              <a:t>SalesTerritory</a:t>
            </a:r>
            <a:r>
              <a:rPr lang="en-GB" sz="1200" dirty="0"/>
              <a:t>” to “</a:t>
            </a:r>
            <a:r>
              <a:rPr lang="en-GB" sz="1200" dirty="0" err="1"/>
              <a:t>SalesTerr</a:t>
            </a:r>
            <a:r>
              <a:rPr lang="en-GB" sz="1200" dirty="0"/>
              <a:t>” in Sales schema. </a:t>
            </a:r>
            <a:endParaRPr sz="1200" dirty="0"/>
          </a:p>
          <a:p>
            <a:pPr marL="457200" lvl="0" indent="0" algn="l" rtl="0">
              <a:spcBef>
                <a:spcPts val="1200"/>
              </a:spcBef>
              <a:spcAft>
                <a:spcPts val="0"/>
              </a:spcAft>
              <a:buNone/>
            </a:pPr>
            <a:r>
              <a:rPr lang="en-GB" sz="1200" dirty="0"/>
              <a:t>USE AdventureWorks2012;</a:t>
            </a:r>
            <a:endParaRPr sz="1200" dirty="0"/>
          </a:p>
          <a:p>
            <a:pPr marL="457200" lvl="0" indent="0" algn="l" rtl="0">
              <a:spcBef>
                <a:spcPts val="1200"/>
              </a:spcBef>
              <a:spcAft>
                <a:spcPts val="0"/>
              </a:spcAft>
              <a:buNone/>
            </a:pPr>
            <a:r>
              <a:rPr lang="en-GB" sz="1200" dirty="0"/>
              <a:t>GO</a:t>
            </a:r>
            <a:endParaRPr sz="1200" dirty="0"/>
          </a:p>
          <a:p>
            <a:pPr marL="457200" lvl="0" indent="0" algn="l" rtl="0">
              <a:spcBef>
                <a:spcPts val="1200"/>
              </a:spcBef>
              <a:spcAft>
                <a:spcPts val="0"/>
              </a:spcAft>
              <a:buNone/>
            </a:pPr>
            <a:r>
              <a:rPr lang="en-GB" sz="1200" dirty="0"/>
              <a:t>EXEC </a:t>
            </a:r>
            <a:r>
              <a:rPr lang="en-GB" sz="1200" dirty="0" err="1"/>
              <a:t>sp_rename</a:t>
            </a:r>
            <a:r>
              <a:rPr lang="en-GB" sz="1200" dirty="0"/>
              <a:t> '</a:t>
            </a:r>
            <a:r>
              <a:rPr lang="en-GB" sz="1200" dirty="0" err="1"/>
              <a:t>Sales.SalesTerritory</a:t>
            </a:r>
            <a:r>
              <a:rPr lang="en-GB" sz="1200" dirty="0"/>
              <a:t>', '</a:t>
            </a:r>
            <a:r>
              <a:rPr lang="en-GB" sz="1200" dirty="0" err="1"/>
              <a:t>SalesTerr</a:t>
            </a:r>
            <a:r>
              <a:rPr lang="en-GB" sz="1200" dirty="0"/>
              <a:t>';</a:t>
            </a:r>
            <a:endParaRPr sz="1200" dirty="0"/>
          </a:p>
          <a:p>
            <a:pPr marL="457200" lvl="0" indent="0" algn="l" rtl="0">
              <a:spcBef>
                <a:spcPts val="1200"/>
              </a:spcBef>
              <a:spcAft>
                <a:spcPts val="1200"/>
              </a:spcAft>
              <a:buNone/>
            </a:pPr>
            <a:endParaRPr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411"/>
        <p:cNvGrpSpPr/>
        <p:nvPr/>
      </p:nvGrpSpPr>
      <p:grpSpPr>
        <a:xfrm>
          <a:off x="0" y="0"/>
          <a:ext cx="0" cy="0"/>
          <a:chOff x="0" y="0"/>
          <a:chExt cx="0" cy="0"/>
        </a:xfrm>
      </p:grpSpPr>
      <p:sp>
        <p:nvSpPr>
          <p:cNvPr id="412" name="Google Shape;412;p7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SQL Command (DCL)</a:t>
            </a:r>
            <a:endParaRPr/>
          </a:p>
        </p:txBody>
      </p:sp>
      <p:sp>
        <p:nvSpPr>
          <p:cNvPr id="413" name="Google Shape;413;p7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Grant Command </a:t>
            </a:r>
            <a:endParaRPr/>
          </a:p>
          <a:p>
            <a:pPr marL="0" lvl="0" indent="0" algn="l" rtl="0">
              <a:spcBef>
                <a:spcPts val="1200"/>
              </a:spcBef>
              <a:spcAft>
                <a:spcPts val="0"/>
              </a:spcAft>
              <a:buNone/>
            </a:pPr>
            <a:r>
              <a:rPr lang="en-GB" sz="1200">
                <a:solidFill>
                  <a:schemeClr val="accent2"/>
                </a:solidFill>
                <a:highlight>
                  <a:srgbClr val="FFFFFF"/>
                </a:highlight>
              </a:rPr>
              <a:t>SQL Grant is used to provide permissions like Select, All, Execute to user on the database objects like Tables, Views, Databases and other objects in a SQL Server.</a:t>
            </a:r>
            <a:endParaRPr sz="1200">
              <a:solidFill>
                <a:schemeClr val="accent2"/>
              </a:solidFill>
              <a:highlight>
                <a:srgbClr val="FFFFFF"/>
              </a:highlight>
            </a:endParaRPr>
          </a:p>
          <a:p>
            <a:pPr marL="0" lvl="0" indent="0" algn="l" rtl="0">
              <a:spcBef>
                <a:spcPts val="1200"/>
              </a:spcBef>
              <a:spcAft>
                <a:spcPts val="0"/>
              </a:spcAft>
              <a:buNone/>
            </a:pPr>
            <a:r>
              <a:rPr lang="en-GB" sz="1200" b="1">
                <a:solidFill>
                  <a:schemeClr val="accent2"/>
                </a:solidFill>
                <a:highlight>
                  <a:srgbClr val="FFFFFF"/>
                </a:highlight>
              </a:rPr>
              <a:t>Syntax</a:t>
            </a:r>
            <a:endParaRPr sz="1200" b="1">
              <a:solidFill>
                <a:schemeClr val="accent2"/>
              </a:solidFill>
              <a:highlight>
                <a:srgbClr val="FFFFFF"/>
              </a:highlight>
            </a:endParaRPr>
          </a:p>
          <a:p>
            <a:pPr marL="0" lvl="0" indent="0" algn="l" rtl="0">
              <a:spcBef>
                <a:spcPts val="1200"/>
              </a:spcBef>
              <a:spcAft>
                <a:spcPts val="0"/>
              </a:spcAft>
              <a:buClr>
                <a:schemeClr val="dk1"/>
              </a:buClr>
              <a:buSzPts val="1100"/>
              <a:buFont typeface="Arial"/>
              <a:buNone/>
            </a:pPr>
            <a:r>
              <a:rPr lang="en-GB" sz="1200">
                <a:solidFill>
                  <a:schemeClr val="accent2"/>
                </a:solidFill>
                <a:highlight>
                  <a:srgbClr val="FFFFFF"/>
                </a:highlight>
              </a:rPr>
              <a:t>Grant privilageName</a:t>
            </a:r>
            <a:endParaRPr sz="1200">
              <a:solidFill>
                <a:schemeClr val="accent2"/>
              </a:solidFill>
              <a:highlight>
                <a:srgbClr val="FFFFFF"/>
              </a:highlight>
            </a:endParaRPr>
          </a:p>
          <a:p>
            <a:pPr marL="0" lvl="0" indent="0" algn="l" rtl="0">
              <a:spcBef>
                <a:spcPts val="0"/>
              </a:spcBef>
              <a:spcAft>
                <a:spcPts val="0"/>
              </a:spcAft>
              <a:buClr>
                <a:schemeClr val="dk1"/>
              </a:buClr>
              <a:buSzPts val="1100"/>
              <a:buFont typeface="Arial"/>
              <a:buNone/>
            </a:pPr>
            <a:r>
              <a:rPr lang="en-GB" sz="1200">
                <a:solidFill>
                  <a:schemeClr val="accent2"/>
                </a:solidFill>
                <a:highlight>
                  <a:srgbClr val="FFFFFF"/>
                </a:highlight>
              </a:rPr>
              <a:t>on objectName</a:t>
            </a:r>
            <a:endParaRPr sz="1200">
              <a:solidFill>
                <a:schemeClr val="accent2"/>
              </a:solidFill>
              <a:highlight>
                <a:srgbClr val="FFFFFF"/>
              </a:highlight>
            </a:endParaRPr>
          </a:p>
          <a:p>
            <a:pPr marL="0" lvl="0" indent="0" algn="l" rtl="0">
              <a:spcBef>
                <a:spcPts val="0"/>
              </a:spcBef>
              <a:spcAft>
                <a:spcPts val="0"/>
              </a:spcAft>
              <a:buClr>
                <a:schemeClr val="dk1"/>
              </a:buClr>
              <a:buSzPts val="1100"/>
              <a:buFont typeface="Arial"/>
              <a:buNone/>
            </a:pPr>
            <a:r>
              <a:rPr lang="en-GB" sz="1200">
                <a:solidFill>
                  <a:schemeClr val="accent2"/>
                </a:solidFill>
                <a:highlight>
                  <a:srgbClr val="FFFFFF"/>
                </a:highlight>
              </a:rPr>
              <a:t>To{userName/Public/roleName}</a:t>
            </a:r>
            <a:endParaRPr sz="1200">
              <a:solidFill>
                <a:schemeClr val="accent2"/>
              </a:solidFill>
              <a:highlight>
                <a:srgbClr val="FFFFFF"/>
              </a:highlight>
            </a:endParaRPr>
          </a:p>
          <a:p>
            <a:pPr marL="0" lvl="0" indent="0" algn="l" rtl="0">
              <a:spcBef>
                <a:spcPts val="0"/>
              </a:spcBef>
              <a:spcAft>
                <a:spcPts val="0"/>
              </a:spcAft>
              <a:buClr>
                <a:schemeClr val="dk1"/>
              </a:buClr>
              <a:buSzPts val="1100"/>
              <a:buFont typeface="Arial"/>
              <a:buNone/>
            </a:pPr>
            <a:r>
              <a:rPr lang="en-GB" sz="1200">
                <a:solidFill>
                  <a:schemeClr val="accent2"/>
                </a:solidFill>
                <a:highlight>
                  <a:srgbClr val="FFFFFF"/>
                </a:highlight>
              </a:rPr>
              <a:t>[with Grant Option]</a:t>
            </a:r>
            <a:endParaRPr sz="1200">
              <a:solidFill>
                <a:schemeClr val="accent2"/>
              </a:solidFill>
              <a:highlight>
                <a:srgbClr val="FFFFFF"/>
              </a:highlight>
            </a:endParaRPr>
          </a:p>
          <a:p>
            <a:pPr marL="0" lvl="0" indent="0" algn="l" rtl="0">
              <a:spcBef>
                <a:spcPts val="0"/>
              </a:spcBef>
              <a:spcAft>
                <a:spcPts val="1200"/>
              </a:spcAft>
              <a:buNone/>
            </a:pPr>
            <a:endParaRPr sz="1200">
              <a:solidFill>
                <a:schemeClr val="accent2"/>
              </a:solidFill>
              <a:highlight>
                <a:srgbClr val="FFFFFF"/>
              </a:highlight>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417"/>
        <p:cNvGrpSpPr/>
        <p:nvPr/>
      </p:nvGrpSpPr>
      <p:grpSpPr>
        <a:xfrm>
          <a:off x="0" y="0"/>
          <a:ext cx="0" cy="0"/>
          <a:chOff x="0" y="0"/>
          <a:chExt cx="0" cy="0"/>
        </a:xfrm>
      </p:grpSpPr>
      <p:sp>
        <p:nvSpPr>
          <p:cNvPr id="418" name="Google Shape;418;p7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SQL Command (DCL) </a:t>
            </a:r>
            <a:endParaRPr/>
          </a:p>
        </p:txBody>
      </p:sp>
      <p:sp>
        <p:nvSpPr>
          <p:cNvPr id="419" name="Google Shape;419;p7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Revoke Command</a:t>
            </a:r>
            <a:endParaRPr/>
          </a:p>
          <a:p>
            <a:pPr marL="0" lvl="0" indent="0" algn="l" rtl="0">
              <a:spcBef>
                <a:spcPts val="1200"/>
              </a:spcBef>
              <a:spcAft>
                <a:spcPts val="0"/>
              </a:spcAft>
              <a:buClr>
                <a:schemeClr val="dk1"/>
              </a:buClr>
              <a:buSzPts val="1100"/>
              <a:buFont typeface="Arial"/>
              <a:buNone/>
            </a:pPr>
            <a:r>
              <a:rPr lang="en-GB" sz="1200">
                <a:solidFill>
                  <a:schemeClr val="accent2"/>
                </a:solidFill>
                <a:highlight>
                  <a:srgbClr val="FFFFFF"/>
                </a:highlight>
              </a:rPr>
              <a:t>SQL Revoke is used to remove the permissions or privileges of a user on database objects set by the Grant command.</a:t>
            </a:r>
            <a:endParaRPr sz="1200">
              <a:solidFill>
                <a:schemeClr val="accent2"/>
              </a:solidFill>
              <a:highlight>
                <a:srgbClr val="FFFFFF"/>
              </a:highlight>
            </a:endParaRPr>
          </a:p>
          <a:p>
            <a:pPr marL="0" lvl="0" indent="0" algn="l" rtl="0">
              <a:spcBef>
                <a:spcPts val="0"/>
              </a:spcBef>
              <a:spcAft>
                <a:spcPts val="0"/>
              </a:spcAft>
              <a:buClr>
                <a:schemeClr val="dk1"/>
              </a:buClr>
              <a:buSzPts val="1100"/>
              <a:buFont typeface="Arial"/>
              <a:buNone/>
            </a:pPr>
            <a:r>
              <a:rPr lang="en-GB" sz="1200">
                <a:solidFill>
                  <a:schemeClr val="accent2"/>
                </a:solidFill>
                <a:highlight>
                  <a:srgbClr val="FFFFFF"/>
                </a:highlight>
              </a:rPr>
              <a:t> </a:t>
            </a:r>
            <a:endParaRPr sz="1200">
              <a:solidFill>
                <a:schemeClr val="accent2"/>
              </a:solidFill>
              <a:highlight>
                <a:srgbClr val="FFFFFF"/>
              </a:highlight>
            </a:endParaRPr>
          </a:p>
          <a:p>
            <a:pPr marL="0" lvl="0" indent="0" algn="l" rtl="0">
              <a:spcBef>
                <a:spcPts val="0"/>
              </a:spcBef>
              <a:spcAft>
                <a:spcPts val="0"/>
              </a:spcAft>
              <a:buClr>
                <a:schemeClr val="dk1"/>
              </a:buClr>
              <a:buSzPts val="1100"/>
              <a:buFont typeface="Arial"/>
              <a:buNone/>
            </a:pPr>
            <a:r>
              <a:rPr lang="en-GB" sz="1200" b="1">
                <a:solidFill>
                  <a:schemeClr val="accent2"/>
                </a:solidFill>
                <a:highlight>
                  <a:srgbClr val="FFFFFF"/>
                </a:highlight>
              </a:rPr>
              <a:t>Syntax</a:t>
            </a:r>
            <a:endParaRPr sz="1200" b="1">
              <a:solidFill>
                <a:schemeClr val="accent2"/>
              </a:solidFill>
              <a:highlight>
                <a:srgbClr val="FFFFFF"/>
              </a:highlight>
            </a:endParaRPr>
          </a:p>
          <a:p>
            <a:pPr marL="0" lvl="0" indent="0" algn="l" rtl="0">
              <a:spcBef>
                <a:spcPts val="0"/>
              </a:spcBef>
              <a:spcAft>
                <a:spcPts val="0"/>
              </a:spcAft>
              <a:buClr>
                <a:schemeClr val="dk1"/>
              </a:buClr>
              <a:buSzPts val="1100"/>
              <a:buFont typeface="Arial"/>
              <a:buNone/>
            </a:pPr>
            <a:r>
              <a:rPr lang="en-GB" sz="1200">
                <a:solidFill>
                  <a:schemeClr val="accent2"/>
                </a:solidFill>
                <a:highlight>
                  <a:srgbClr val="FFFFFF"/>
                </a:highlight>
              </a:rPr>
              <a:t> </a:t>
            </a:r>
            <a:endParaRPr sz="1200">
              <a:solidFill>
                <a:schemeClr val="accent2"/>
              </a:solidFill>
              <a:highlight>
                <a:srgbClr val="FFFFFF"/>
              </a:highlight>
            </a:endParaRPr>
          </a:p>
          <a:p>
            <a:pPr marL="0" lvl="0" indent="0" algn="l" rtl="0">
              <a:spcBef>
                <a:spcPts val="0"/>
              </a:spcBef>
              <a:spcAft>
                <a:spcPts val="0"/>
              </a:spcAft>
              <a:buClr>
                <a:schemeClr val="dk1"/>
              </a:buClr>
              <a:buSzPts val="1100"/>
              <a:buFont typeface="Arial"/>
              <a:buNone/>
            </a:pPr>
            <a:r>
              <a:rPr lang="en-GB" sz="1200">
                <a:solidFill>
                  <a:schemeClr val="accent2"/>
                </a:solidFill>
                <a:highlight>
                  <a:srgbClr val="FFFFFF"/>
                </a:highlight>
              </a:rPr>
              <a:t>Revoke privilageName</a:t>
            </a:r>
            <a:endParaRPr sz="1200">
              <a:solidFill>
                <a:schemeClr val="accent2"/>
              </a:solidFill>
              <a:highlight>
                <a:srgbClr val="FFFFFF"/>
              </a:highlight>
            </a:endParaRPr>
          </a:p>
          <a:p>
            <a:pPr marL="0" lvl="0" indent="0" algn="l" rtl="0">
              <a:spcBef>
                <a:spcPts val="0"/>
              </a:spcBef>
              <a:spcAft>
                <a:spcPts val="0"/>
              </a:spcAft>
              <a:buClr>
                <a:schemeClr val="dk1"/>
              </a:buClr>
              <a:buSzPts val="1100"/>
              <a:buFont typeface="Arial"/>
              <a:buNone/>
            </a:pPr>
            <a:r>
              <a:rPr lang="en-GB" sz="1200">
                <a:solidFill>
                  <a:schemeClr val="accent2"/>
                </a:solidFill>
                <a:highlight>
                  <a:srgbClr val="FFFFFF"/>
                </a:highlight>
              </a:rPr>
              <a:t>on objectName</a:t>
            </a:r>
            <a:endParaRPr sz="1200">
              <a:solidFill>
                <a:schemeClr val="accent2"/>
              </a:solidFill>
              <a:highlight>
                <a:srgbClr val="FFFFFF"/>
              </a:highlight>
            </a:endParaRPr>
          </a:p>
          <a:p>
            <a:pPr marL="0" lvl="0" indent="0" algn="l" rtl="0">
              <a:spcBef>
                <a:spcPts val="0"/>
              </a:spcBef>
              <a:spcAft>
                <a:spcPts val="0"/>
              </a:spcAft>
              <a:buClr>
                <a:schemeClr val="dk1"/>
              </a:buClr>
              <a:buSzPts val="1100"/>
              <a:buFont typeface="Arial"/>
              <a:buNone/>
            </a:pPr>
            <a:r>
              <a:rPr lang="en-GB" sz="1200">
                <a:solidFill>
                  <a:schemeClr val="accent2"/>
                </a:solidFill>
                <a:highlight>
                  <a:srgbClr val="FFFFFF"/>
                </a:highlight>
              </a:rPr>
              <a:t>from{userName/public/roleName}</a:t>
            </a:r>
            <a:endParaRPr sz="1200">
              <a:solidFill>
                <a:schemeClr val="accent2"/>
              </a:solidFill>
              <a:highlight>
                <a:srgbClr val="FFFFFF"/>
              </a:highlight>
            </a:endParaRPr>
          </a:p>
          <a:p>
            <a:pPr marL="0" lvl="0" indent="0" algn="l" rtl="0">
              <a:spcBef>
                <a:spcPts val="0"/>
              </a:spcBef>
              <a:spcAft>
                <a:spcPts val="1200"/>
              </a:spcAft>
              <a:buNone/>
            </a:pPr>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423"/>
        <p:cNvGrpSpPr/>
        <p:nvPr/>
      </p:nvGrpSpPr>
      <p:grpSpPr>
        <a:xfrm>
          <a:off x="0" y="0"/>
          <a:ext cx="0" cy="0"/>
          <a:chOff x="0" y="0"/>
          <a:chExt cx="0" cy="0"/>
        </a:xfrm>
      </p:grpSpPr>
      <p:sp>
        <p:nvSpPr>
          <p:cNvPr id="424" name="Google Shape;424;p7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SQL Command (TCL)</a:t>
            </a:r>
            <a:endParaRPr/>
          </a:p>
        </p:txBody>
      </p:sp>
      <p:sp>
        <p:nvSpPr>
          <p:cNvPr id="425" name="Google Shape;425;p74"/>
          <p:cNvSpPr txBox="1">
            <a:spLocks noGrp="1"/>
          </p:cNvSpPr>
          <p:nvPr>
            <p:ph type="body" idx="1"/>
          </p:nvPr>
        </p:nvSpPr>
        <p:spPr>
          <a:xfrm>
            <a:off x="311700" y="1017725"/>
            <a:ext cx="8520600" cy="3890400"/>
          </a:xfrm>
          <a:prstGeom prst="rect">
            <a:avLst/>
          </a:prstGeom>
        </p:spPr>
        <p:txBody>
          <a:bodyPr spcFirstLastPara="1" wrap="square" lIns="91425" tIns="91425" rIns="91425" bIns="91425" anchor="t" anchorCtr="0">
            <a:noAutofit/>
          </a:bodyPr>
          <a:lstStyle/>
          <a:p>
            <a:pPr marL="0" lvl="0" indent="0" algn="l" rtl="0">
              <a:spcBef>
                <a:spcPts val="1200"/>
              </a:spcBef>
              <a:spcAft>
                <a:spcPts val="0"/>
              </a:spcAft>
              <a:buClr>
                <a:schemeClr val="dk1"/>
              </a:buClr>
              <a:buSzPts val="275"/>
              <a:buFont typeface="Arial"/>
              <a:buNone/>
            </a:pPr>
            <a:r>
              <a:rPr lang="en-GB" sz="1342">
                <a:solidFill>
                  <a:srgbClr val="171717"/>
                </a:solidFill>
                <a:highlight>
                  <a:srgbClr val="FFFFFF"/>
                </a:highlight>
              </a:rPr>
              <a:t>A transaction is a single unit of work. If a transaction is successful, all of the data modifications made during the transaction are committed and become a permanent part of the database. If a transaction encounters errors and must be canceled or rolled back, then all of the data modifications are erased.</a:t>
            </a:r>
            <a:endParaRPr sz="1342">
              <a:solidFill>
                <a:srgbClr val="171717"/>
              </a:solidFill>
              <a:highlight>
                <a:srgbClr val="FFFFFF"/>
              </a:highlight>
            </a:endParaRPr>
          </a:p>
          <a:p>
            <a:pPr marL="0" lvl="0" indent="0" algn="l" rtl="0">
              <a:spcBef>
                <a:spcPts val="1200"/>
              </a:spcBef>
              <a:spcAft>
                <a:spcPts val="0"/>
              </a:spcAft>
              <a:buClr>
                <a:schemeClr val="dk1"/>
              </a:buClr>
              <a:buSzPts val="275"/>
              <a:buFont typeface="Arial"/>
              <a:buNone/>
            </a:pPr>
            <a:r>
              <a:rPr lang="en-GB" sz="1342">
                <a:solidFill>
                  <a:srgbClr val="171717"/>
                </a:solidFill>
                <a:highlight>
                  <a:srgbClr val="FFFFFF"/>
                </a:highlight>
              </a:rPr>
              <a:t>SQL Server operates in the following transaction modes:</a:t>
            </a:r>
            <a:endParaRPr sz="1342">
              <a:solidFill>
                <a:srgbClr val="171717"/>
              </a:solidFill>
              <a:highlight>
                <a:srgbClr val="FFFFFF"/>
              </a:highlight>
            </a:endParaRPr>
          </a:p>
          <a:p>
            <a:pPr marL="0" lvl="0" indent="0" algn="l" rtl="0">
              <a:spcBef>
                <a:spcPts val="1200"/>
              </a:spcBef>
              <a:spcAft>
                <a:spcPts val="0"/>
              </a:spcAft>
              <a:buClr>
                <a:schemeClr val="dk1"/>
              </a:buClr>
              <a:buSzPts val="275"/>
              <a:buFont typeface="Arial"/>
              <a:buNone/>
            </a:pPr>
            <a:r>
              <a:rPr lang="en-GB" sz="1342" b="1">
                <a:solidFill>
                  <a:srgbClr val="171717"/>
                </a:solidFill>
                <a:highlight>
                  <a:srgbClr val="FFFFFF"/>
                </a:highlight>
              </a:rPr>
              <a:t>Autocommit transactions</a:t>
            </a:r>
            <a:endParaRPr sz="1342" b="1">
              <a:solidFill>
                <a:srgbClr val="171717"/>
              </a:solidFill>
              <a:highlight>
                <a:srgbClr val="FFFFFF"/>
              </a:highlight>
            </a:endParaRPr>
          </a:p>
          <a:p>
            <a:pPr marL="0" lvl="0" indent="0" algn="l" rtl="0">
              <a:spcBef>
                <a:spcPts val="1200"/>
              </a:spcBef>
              <a:spcAft>
                <a:spcPts val="0"/>
              </a:spcAft>
              <a:buClr>
                <a:schemeClr val="dk1"/>
              </a:buClr>
              <a:buSzPts val="275"/>
              <a:buFont typeface="Arial"/>
              <a:buNone/>
            </a:pPr>
            <a:r>
              <a:rPr lang="en-GB" sz="1342">
                <a:solidFill>
                  <a:srgbClr val="171717"/>
                </a:solidFill>
                <a:highlight>
                  <a:srgbClr val="FFFFFF"/>
                </a:highlight>
              </a:rPr>
              <a:t>Each individual statement is a transaction.</a:t>
            </a:r>
            <a:endParaRPr sz="1342">
              <a:solidFill>
                <a:srgbClr val="171717"/>
              </a:solidFill>
              <a:highlight>
                <a:srgbClr val="FFFFFF"/>
              </a:highlight>
            </a:endParaRPr>
          </a:p>
          <a:p>
            <a:pPr marL="0" lvl="0" indent="0" algn="l" rtl="0">
              <a:spcBef>
                <a:spcPts val="1200"/>
              </a:spcBef>
              <a:spcAft>
                <a:spcPts val="0"/>
              </a:spcAft>
              <a:buClr>
                <a:schemeClr val="dk1"/>
              </a:buClr>
              <a:buSzPts val="275"/>
              <a:buFont typeface="Arial"/>
              <a:buNone/>
            </a:pPr>
            <a:r>
              <a:rPr lang="en-GB" sz="1342" b="1">
                <a:solidFill>
                  <a:srgbClr val="171717"/>
                </a:solidFill>
                <a:highlight>
                  <a:srgbClr val="FFFFFF"/>
                </a:highlight>
              </a:rPr>
              <a:t>Explicit transactions</a:t>
            </a:r>
            <a:endParaRPr sz="1342" b="1">
              <a:solidFill>
                <a:srgbClr val="171717"/>
              </a:solidFill>
              <a:highlight>
                <a:srgbClr val="FFFFFF"/>
              </a:highlight>
            </a:endParaRPr>
          </a:p>
          <a:p>
            <a:pPr marL="0" lvl="0" indent="0" algn="l" rtl="0">
              <a:spcBef>
                <a:spcPts val="1200"/>
              </a:spcBef>
              <a:spcAft>
                <a:spcPts val="0"/>
              </a:spcAft>
              <a:buClr>
                <a:schemeClr val="dk1"/>
              </a:buClr>
              <a:buSzPts val="275"/>
              <a:buFont typeface="Arial"/>
              <a:buNone/>
            </a:pPr>
            <a:r>
              <a:rPr lang="en-GB" sz="1342">
                <a:solidFill>
                  <a:srgbClr val="171717"/>
                </a:solidFill>
                <a:highlight>
                  <a:srgbClr val="FFFFFF"/>
                </a:highlight>
              </a:rPr>
              <a:t>Each transaction is explicitly started with the BEGIN TRANSACTION statement and explicitly ended with a COMMIT or ROLLBACK statement.</a:t>
            </a:r>
            <a:endParaRPr sz="1342">
              <a:solidFill>
                <a:srgbClr val="171717"/>
              </a:solidFill>
              <a:highlight>
                <a:srgbClr val="FFFFFF"/>
              </a:highlight>
            </a:endParaRPr>
          </a:p>
          <a:p>
            <a:pPr marL="0" lvl="0" indent="0" algn="l" rtl="0">
              <a:spcBef>
                <a:spcPts val="1200"/>
              </a:spcBef>
              <a:spcAft>
                <a:spcPts val="0"/>
              </a:spcAft>
              <a:buClr>
                <a:schemeClr val="dk1"/>
              </a:buClr>
              <a:buSzPts val="275"/>
              <a:buFont typeface="Arial"/>
              <a:buNone/>
            </a:pPr>
            <a:endParaRPr sz="1342">
              <a:solidFill>
                <a:srgbClr val="171717"/>
              </a:solidFill>
              <a:highlight>
                <a:srgbClr val="FFFFFF"/>
              </a:highlight>
            </a:endParaRPr>
          </a:p>
          <a:p>
            <a:pPr marL="0" lvl="0" indent="0" algn="l" rtl="0">
              <a:spcBef>
                <a:spcPts val="0"/>
              </a:spcBef>
              <a:spcAft>
                <a:spcPts val="1200"/>
              </a:spcAft>
              <a:buSzPts val="275"/>
              <a:buNone/>
            </a:pPr>
            <a:endParaRPr sz="65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Disadvantages of Conventional flat files</a:t>
            </a:r>
            <a:endParaRPr/>
          </a:p>
        </p:txBody>
      </p:sp>
      <p:sp>
        <p:nvSpPr>
          <p:cNvPr id="91" name="Google Shape;91;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92500"/>
          </a:bodyPr>
          <a:lstStyle/>
          <a:p>
            <a:pPr marL="0" lvl="0" indent="0" algn="l" rtl="0">
              <a:spcBef>
                <a:spcPts val="0"/>
              </a:spcBef>
              <a:spcAft>
                <a:spcPts val="0"/>
              </a:spcAft>
              <a:buNone/>
            </a:pPr>
            <a:r>
              <a:rPr lang="en-GB" b="1"/>
              <a:t>Redundancy </a:t>
            </a:r>
            <a:r>
              <a:rPr lang="en-GB"/>
              <a:t>- same data may store in many different copies </a:t>
            </a:r>
            <a:endParaRPr/>
          </a:p>
          <a:p>
            <a:pPr marL="0" lvl="0" indent="0" algn="l" rtl="0">
              <a:spcBef>
                <a:spcPts val="1200"/>
              </a:spcBef>
              <a:spcAft>
                <a:spcPts val="0"/>
              </a:spcAft>
              <a:buNone/>
            </a:pPr>
            <a:r>
              <a:rPr lang="en-GB"/>
              <a:t>▫ </a:t>
            </a:r>
            <a:r>
              <a:rPr lang="en-GB" b="1"/>
              <a:t>Inconsistency</a:t>
            </a:r>
            <a:r>
              <a:rPr lang="en-GB"/>
              <a:t> – data regarding to same business entity may appear in different forms, for example, state name, phone number, etc. This made it hard to modify data and keep clean track of change; even loss of data </a:t>
            </a:r>
            <a:endParaRPr/>
          </a:p>
          <a:p>
            <a:pPr marL="0" lvl="0" indent="0" algn="l" rtl="0">
              <a:spcBef>
                <a:spcPts val="1200"/>
              </a:spcBef>
              <a:spcAft>
                <a:spcPts val="0"/>
              </a:spcAft>
              <a:buNone/>
            </a:pPr>
            <a:r>
              <a:rPr lang="en-GB"/>
              <a:t>▫ Mixture of all data together – not clear in logical relationships between the data columns, thus hard to understand and manage once the data structure gets complex </a:t>
            </a:r>
            <a:endParaRPr/>
          </a:p>
          <a:p>
            <a:pPr marL="0" lvl="0" indent="0" algn="l" rtl="0">
              <a:spcBef>
                <a:spcPts val="1200"/>
              </a:spcBef>
              <a:spcAft>
                <a:spcPts val="0"/>
              </a:spcAft>
              <a:buNone/>
            </a:pPr>
            <a:r>
              <a:rPr lang="en-GB"/>
              <a:t>▫ Hard to maintain and manage </a:t>
            </a:r>
            <a:endParaRPr/>
          </a:p>
          <a:p>
            <a:pPr marL="0" lvl="0" indent="0" algn="l" rtl="0">
              <a:spcBef>
                <a:spcPts val="1200"/>
              </a:spcBef>
              <a:spcAft>
                <a:spcPts val="1200"/>
              </a:spcAft>
              <a:buNone/>
            </a:pPr>
            <a:r>
              <a:rPr lang="en-GB"/>
              <a:t>▫ No concurrency support (only one can operate on the file) </a:t>
            </a:r>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429"/>
        <p:cNvGrpSpPr/>
        <p:nvPr/>
      </p:nvGrpSpPr>
      <p:grpSpPr>
        <a:xfrm>
          <a:off x="0" y="0"/>
          <a:ext cx="0" cy="0"/>
          <a:chOff x="0" y="0"/>
          <a:chExt cx="0" cy="0"/>
        </a:xfrm>
      </p:grpSpPr>
      <p:sp>
        <p:nvSpPr>
          <p:cNvPr id="430" name="Google Shape;430;p7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SQL Transactions</a:t>
            </a:r>
            <a:endParaRPr/>
          </a:p>
        </p:txBody>
      </p:sp>
      <p:sp>
        <p:nvSpPr>
          <p:cNvPr id="431" name="Google Shape;431;p7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1200"/>
              </a:spcBef>
              <a:spcAft>
                <a:spcPts val="0"/>
              </a:spcAft>
              <a:buClr>
                <a:schemeClr val="dk1"/>
              </a:buClr>
              <a:buSzPts val="275"/>
              <a:buFont typeface="Arial"/>
              <a:buNone/>
            </a:pPr>
            <a:r>
              <a:rPr lang="en-GB" sz="1242" b="1">
                <a:solidFill>
                  <a:srgbClr val="171717"/>
                </a:solidFill>
                <a:highlight>
                  <a:srgbClr val="FFFFFF"/>
                </a:highlight>
              </a:rPr>
              <a:t>Implicit transactions</a:t>
            </a:r>
            <a:endParaRPr sz="1242" b="1">
              <a:solidFill>
                <a:srgbClr val="171717"/>
              </a:solidFill>
              <a:highlight>
                <a:srgbClr val="FFFFFF"/>
              </a:highlight>
            </a:endParaRPr>
          </a:p>
          <a:p>
            <a:pPr marL="0" lvl="0" indent="0" algn="l" rtl="0">
              <a:spcBef>
                <a:spcPts val="1200"/>
              </a:spcBef>
              <a:spcAft>
                <a:spcPts val="0"/>
              </a:spcAft>
              <a:buClr>
                <a:schemeClr val="dk1"/>
              </a:buClr>
              <a:buSzPts val="275"/>
              <a:buFont typeface="Arial"/>
              <a:buNone/>
            </a:pPr>
            <a:r>
              <a:rPr lang="en-GB" sz="1242">
                <a:solidFill>
                  <a:srgbClr val="171717"/>
                </a:solidFill>
                <a:highlight>
                  <a:srgbClr val="FFFFFF"/>
                </a:highlight>
              </a:rPr>
              <a:t>A new transaction is implicitly started when the prior transaction completes, but each transaction is explicitly completed with a COMMIT or ROLLBACK statement.</a:t>
            </a:r>
            <a:endParaRPr sz="1242">
              <a:solidFill>
                <a:srgbClr val="171717"/>
              </a:solidFill>
              <a:highlight>
                <a:srgbClr val="FFFFFF"/>
              </a:highlight>
            </a:endParaRPr>
          </a:p>
          <a:p>
            <a:pPr marL="0" lvl="0" indent="0" algn="l" rtl="0">
              <a:spcBef>
                <a:spcPts val="1200"/>
              </a:spcBef>
              <a:spcAft>
                <a:spcPts val="0"/>
              </a:spcAft>
              <a:buClr>
                <a:schemeClr val="dk1"/>
              </a:buClr>
              <a:buSzPts val="275"/>
              <a:buFont typeface="Arial"/>
              <a:buNone/>
            </a:pPr>
            <a:r>
              <a:rPr lang="en-GB" sz="1242" b="1">
                <a:solidFill>
                  <a:srgbClr val="171717"/>
                </a:solidFill>
                <a:highlight>
                  <a:srgbClr val="FFFFFF"/>
                </a:highlight>
              </a:rPr>
              <a:t>Batch-scoped transactions</a:t>
            </a:r>
            <a:endParaRPr sz="1242" b="1">
              <a:solidFill>
                <a:srgbClr val="171717"/>
              </a:solidFill>
              <a:highlight>
                <a:srgbClr val="FFFFFF"/>
              </a:highlight>
            </a:endParaRPr>
          </a:p>
          <a:p>
            <a:pPr marL="0" lvl="0" indent="0" algn="l" rtl="0">
              <a:spcBef>
                <a:spcPts val="1200"/>
              </a:spcBef>
              <a:spcAft>
                <a:spcPts val="0"/>
              </a:spcAft>
              <a:buClr>
                <a:schemeClr val="dk1"/>
              </a:buClr>
              <a:buSzPts val="275"/>
              <a:buFont typeface="Arial"/>
              <a:buNone/>
            </a:pPr>
            <a:r>
              <a:rPr lang="en-GB" sz="1242">
                <a:solidFill>
                  <a:srgbClr val="171717"/>
                </a:solidFill>
                <a:highlight>
                  <a:srgbClr val="FFFFFF"/>
                </a:highlight>
              </a:rPr>
              <a:t>Applicable only to multiple active result sets (MARS), a Transact-SQL explicit or implicit transaction that starts under a MARS session becomes a batch-scoped transaction. A batch-scoped transaction that is not committed or rolled back when a batch completes is automatically rolled back by SQL Server.</a:t>
            </a:r>
            <a:endParaRPr sz="200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435"/>
        <p:cNvGrpSpPr/>
        <p:nvPr/>
      </p:nvGrpSpPr>
      <p:grpSpPr>
        <a:xfrm>
          <a:off x="0" y="0"/>
          <a:ext cx="0" cy="0"/>
          <a:chOff x="0" y="0"/>
          <a:chExt cx="0" cy="0"/>
        </a:xfrm>
      </p:grpSpPr>
      <p:sp>
        <p:nvSpPr>
          <p:cNvPr id="436" name="Google Shape;436;p7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BEGIN TRANSACTION</a:t>
            </a:r>
            <a:endParaRPr/>
          </a:p>
        </p:txBody>
      </p:sp>
      <p:sp>
        <p:nvSpPr>
          <p:cNvPr id="437" name="Google Shape;437;p7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04800" algn="l" rtl="0">
              <a:spcBef>
                <a:spcPts val="0"/>
              </a:spcBef>
              <a:spcAft>
                <a:spcPts val="0"/>
              </a:spcAft>
              <a:buClr>
                <a:srgbClr val="171717"/>
              </a:buClr>
              <a:buSzPts val="1200"/>
              <a:buChar char="●"/>
            </a:pPr>
            <a:r>
              <a:rPr lang="en-GB" sz="1200">
                <a:solidFill>
                  <a:srgbClr val="171717"/>
                </a:solidFill>
                <a:highlight>
                  <a:srgbClr val="FFFFFF"/>
                </a:highlight>
              </a:rPr>
              <a:t>Marks the starting point of an explicit, local transaction. Explicit transactions start with the BEGIN TRANSACTION statement and end with the COMMIT or ROLLBACK statement.</a:t>
            </a:r>
            <a:endParaRPr sz="1200">
              <a:solidFill>
                <a:srgbClr val="171717"/>
              </a:solidFill>
              <a:highlight>
                <a:srgbClr val="FFFFFF"/>
              </a:highlight>
            </a:endParaRPr>
          </a:p>
          <a:p>
            <a:pPr marL="457200" lvl="0" indent="-304800" algn="l" rtl="0">
              <a:spcBef>
                <a:spcPts val="0"/>
              </a:spcBef>
              <a:spcAft>
                <a:spcPts val="0"/>
              </a:spcAft>
              <a:buClr>
                <a:srgbClr val="171717"/>
              </a:buClr>
              <a:buSzPts val="1200"/>
              <a:buChar char="●"/>
            </a:pPr>
            <a:endParaRPr sz="1200">
              <a:solidFill>
                <a:srgbClr val="171717"/>
              </a:solidFill>
              <a:highlight>
                <a:srgbClr val="FFFFFF"/>
              </a:highlight>
            </a:endParaRPr>
          </a:p>
          <a:p>
            <a:pPr marL="457200" lvl="0" indent="-304800" algn="l" rtl="0">
              <a:spcBef>
                <a:spcPts val="0"/>
              </a:spcBef>
              <a:spcAft>
                <a:spcPts val="0"/>
              </a:spcAft>
              <a:buClr>
                <a:srgbClr val="171717"/>
              </a:buClr>
              <a:buSzPts val="1200"/>
              <a:buChar char="●"/>
            </a:pPr>
            <a:r>
              <a:rPr lang="en-GB" sz="1200">
                <a:solidFill>
                  <a:srgbClr val="171717"/>
                </a:solidFill>
                <a:highlight>
                  <a:srgbClr val="FFFFFF"/>
                </a:highlight>
              </a:rPr>
              <a:t>BEGIN TRANSACTION increments @@TRANCOUNT by 1.</a:t>
            </a:r>
            <a:endParaRPr sz="1200">
              <a:solidFill>
                <a:srgbClr val="171717"/>
              </a:solidFill>
              <a:highlight>
                <a:srgbClr val="FFFFFF"/>
              </a:highlight>
            </a:endParaRPr>
          </a:p>
          <a:p>
            <a:pPr marL="457200" lvl="0" indent="-304800" algn="l" rtl="0">
              <a:spcBef>
                <a:spcPts val="0"/>
              </a:spcBef>
              <a:spcAft>
                <a:spcPts val="0"/>
              </a:spcAft>
              <a:buClr>
                <a:srgbClr val="171717"/>
              </a:buClr>
              <a:buSzPts val="1200"/>
              <a:buChar char="●"/>
            </a:pPr>
            <a:r>
              <a:rPr lang="en-GB" sz="1200">
                <a:solidFill>
                  <a:srgbClr val="171717"/>
                </a:solidFill>
                <a:highlight>
                  <a:srgbClr val="FFFFFF"/>
                </a:highlight>
              </a:rPr>
              <a:t>BEGIN TRANSACTION represents a point at which the data referenced by a connection is logically and physically consistent. If errors are encountered, all data modifications made after the BEGIN TRANSACTION can be rolled back to return the data to this known state of consistency. </a:t>
            </a:r>
            <a:endParaRPr sz="1200">
              <a:solidFill>
                <a:srgbClr val="171717"/>
              </a:solidFill>
              <a:highlight>
                <a:srgbClr val="FFFFFF"/>
              </a:highlight>
            </a:endParaRPr>
          </a:p>
          <a:p>
            <a:pPr marL="457200" lvl="0" indent="-304800" algn="l" rtl="0">
              <a:spcBef>
                <a:spcPts val="0"/>
              </a:spcBef>
              <a:spcAft>
                <a:spcPts val="0"/>
              </a:spcAft>
              <a:buClr>
                <a:srgbClr val="171717"/>
              </a:buClr>
              <a:buSzPts val="1200"/>
              <a:buChar char="●"/>
            </a:pPr>
            <a:r>
              <a:rPr lang="en-GB" sz="1200">
                <a:solidFill>
                  <a:srgbClr val="171717"/>
                </a:solidFill>
                <a:highlight>
                  <a:srgbClr val="FFFFFF"/>
                </a:highlight>
              </a:rPr>
              <a:t>Each transaction lasts until either it completes without errors and COMMIT TRANSACTION is issued to make the modifications a permanent part of the database, or errors are encountered and all modifications are erased with a ROLLBACK TRANSACTION statement.</a:t>
            </a:r>
            <a:endParaRPr sz="1200">
              <a:solidFill>
                <a:srgbClr val="171717"/>
              </a:solidFill>
              <a:highlight>
                <a:srgbClr val="FFFFFF"/>
              </a:highlight>
            </a:endParaRPr>
          </a:p>
          <a:p>
            <a:pPr marL="0" lvl="0" indent="0" algn="l" rtl="0">
              <a:spcBef>
                <a:spcPts val="0"/>
              </a:spcBef>
              <a:spcAft>
                <a:spcPts val="1200"/>
              </a:spcAft>
              <a:buNone/>
            </a:pPr>
            <a:endParaRPr sz="1200">
              <a:solidFill>
                <a:srgbClr val="171717"/>
              </a:solidFill>
              <a:highlight>
                <a:srgbClr val="FFFFFF"/>
              </a:highlight>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441"/>
        <p:cNvGrpSpPr/>
        <p:nvPr/>
      </p:nvGrpSpPr>
      <p:grpSpPr>
        <a:xfrm>
          <a:off x="0" y="0"/>
          <a:ext cx="0" cy="0"/>
          <a:chOff x="0" y="0"/>
          <a:chExt cx="0" cy="0"/>
        </a:xfrm>
      </p:grpSpPr>
      <p:sp>
        <p:nvSpPr>
          <p:cNvPr id="442" name="Google Shape;442;p7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COMMIT TRANSACTION</a:t>
            </a:r>
            <a:endParaRPr/>
          </a:p>
        </p:txBody>
      </p:sp>
      <p:sp>
        <p:nvSpPr>
          <p:cNvPr id="443" name="Google Shape;443;p7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04800" algn="l" rtl="0">
              <a:spcBef>
                <a:spcPts val="0"/>
              </a:spcBef>
              <a:spcAft>
                <a:spcPts val="0"/>
              </a:spcAft>
              <a:buClr>
                <a:srgbClr val="171717"/>
              </a:buClr>
              <a:buSzPts val="1200"/>
              <a:buChar char="●"/>
            </a:pPr>
            <a:r>
              <a:rPr lang="en-GB" sz="1200">
                <a:solidFill>
                  <a:srgbClr val="171717"/>
                </a:solidFill>
                <a:highlight>
                  <a:srgbClr val="FFFFFF"/>
                </a:highlight>
              </a:rPr>
              <a:t>BEGIN TRANSACTION starts a local transaction for the connection issuing the statement.</a:t>
            </a:r>
            <a:endParaRPr sz="1200">
              <a:solidFill>
                <a:srgbClr val="171717"/>
              </a:solidFill>
              <a:highlight>
                <a:srgbClr val="FFFFFF"/>
              </a:highlight>
            </a:endParaRPr>
          </a:p>
          <a:p>
            <a:pPr marL="457200" lvl="0" indent="-304800" algn="l" rtl="0">
              <a:spcBef>
                <a:spcPts val="0"/>
              </a:spcBef>
              <a:spcAft>
                <a:spcPts val="0"/>
              </a:spcAft>
              <a:buClr>
                <a:srgbClr val="171717"/>
              </a:buClr>
              <a:buSzPts val="1200"/>
              <a:buChar char="●"/>
            </a:pPr>
            <a:r>
              <a:rPr lang="en-GB" sz="1200">
                <a:solidFill>
                  <a:srgbClr val="171717"/>
                </a:solidFill>
                <a:highlight>
                  <a:srgbClr val="FFFFFF"/>
                </a:highlight>
              </a:rPr>
              <a:t> Depending on the current transaction isolation level settings, many resources acquired to support the Transact-SQL statements issued by the connection are locked by the transaction until it is completed with either a COMMIT TRANSACTION or ROLLBACK TRANSACTION statement. </a:t>
            </a:r>
            <a:endParaRPr sz="1200">
              <a:solidFill>
                <a:srgbClr val="171717"/>
              </a:solidFill>
              <a:highlight>
                <a:srgbClr val="FFFFFF"/>
              </a:highlight>
            </a:endParaRPr>
          </a:p>
          <a:p>
            <a:pPr marL="457200" lvl="0" indent="-304800" algn="l" rtl="0">
              <a:spcBef>
                <a:spcPts val="0"/>
              </a:spcBef>
              <a:spcAft>
                <a:spcPts val="0"/>
              </a:spcAft>
              <a:buClr>
                <a:srgbClr val="171717"/>
              </a:buClr>
              <a:buSzPts val="1200"/>
              <a:buChar char="●"/>
            </a:pPr>
            <a:r>
              <a:rPr lang="en-GB" sz="1200">
                <a:solidFill>
                  <a:srgbClr val="171717"/>
                </a:solidFill>
                <a:highlight>
                  <a:srgbClr val="FFFFFF"/>
                </a:highlight>
              </a:rPr>
              <a:t>Transactions left outstanding for long periods of time can prevent other users from accessing these locked resources, and also can prevent log truncation.</a:t>
            </a:r>
            <a:endParaRPr sz="1200">
              <a:solidFill>
                <a:srgbClr val="171717"/>
              </a:solidFill>
              <a:highlight>
                <a:srgbClr val="FFFFFF"/>
              </a:highlight>
            </a:endParaRPr>
          </a:p>
          <a:p>
            <a:pPr marL="0" lvl="0" indent="0" algn="l" rtl="0">
              <a:spcBef>
                <a:spcPts val="1200"/>
              </a:spcBef>
              <a:spcAft>
                <a:spcPts val="0"/>
              </a:spcAft>
              <a:buNone/>
            </a:pPr>
            <a:r>
              <a:rPr lang="en-GB" sz="1200" b="1">
                <a:solidFill>
                  <a:srgbClr val="171717"/>
                </a:solidFill>
                <a:highlight>
                  <a:srgbClr val="FFFFFF"/>
                </a:highlight>
              </a:rPr>
              <a:t>Example of COMMIT Transaction</a:t>
            </a:r>
            <a:endParaRPr sz="1200" b="1">
              <a:solidFill>
                <a:srgbClr val="171717"/>
              </a:solidFill>
              <a:highlight>
                <a:srgbClr val="FFFFFF"/>
              </a:highlight>
            </a:endParaRPr>
          </a:p>
          <a:p>
            <a:pPr marL="457200" lvl="0" indent="0" algn="l" rtl="0">
              <a:spcBef>
                <a:spcPts val="1200"/>
              </a:spcBef>
              <a:spcAft>
                <a:spcPts val="0"/>
              </a:spcAft>
              <a:buNone/>
            </a:pPr>
            <a:r>
              <a:rPr lang="en-GB" sz="1200">
                <a:solidFill>
                  <a:srgbClr val="171717"/>
                </a:solidFill>
                <a:highlight>
                  <a:srgbClr val="FFFFFF"/>
                </a:highlight>
              </a:rPr>
              <a:t>BEGIN TRANSACTION;  </a:t>
            </a:r>
            <a:endParaRPr sz="1200">
              <a:solidFill>
                <a:srgbClr val="171717"/>
              </a:solidFill>
              <a:highlight>
                <a:srgbClr val="FFFFFF"/>
              </a:highlight>
            </a:endParaRPr>
          </a:p>
          <a:p>
            <a:pPr marL="457200" lvl="0" indent="0" algn="l" rtl="0">
              <a:spcBef>
                <a:spcPts val="1200"/>
              </a:spcBef>
              <a:spcAft>
                <a:spcPts val="0"/>
              </a:spcAft>
              <a:buNone/>
            </a:pPr>
            <a:r>
              <a:rPr lang="en-GB" sz="1200">
                <a:solidFill>
                  <a:srgbClr val="171717"/>
                </a:solidFill>
                <a:highlight>
                  <a:srgbClr val="FFFFFF"/>
                </a:highlight>
              </a:rPr>
              <a:t>DELETE FROM HumanResources.JobCandidate  </a:t>
            </a:r>
            <a:endParaRPr sz="1200">
              <a:solidFill>
                <a:srgbClr val="171717"/>
              </a:solidFill>
              <a:highlight>
                <a:srgbClr val="FFFFFF"/>
              </a:highlight>
            </a:endParaRPr>
          </a:p>
          <a:p>
            <a:pPr marL="457200" lvl="0" indent="0" algn="l" rtl="0">
              <a:spcBef>
                <a:spcPts val="1200"/>
              </a:spcBef>
              <a:spcAft>
                <a:spcPts val="0"/>
              </a:spcAft>
              <a:buNone/>
            </a:pPr>
            <a:r>
              <a:rPr lang="en-GB" sz="1200">
                <a:solidFill>
                  <a:srgbClr val="171717"/>
                </a:solidFill>
                <a:highlight>
                  <a:srgbClr val="FFFFFF"/>
                </a:highlight>
              </a:rPr>
              <a:t>    WHERE JobCandidateID = 13;  </a:t>
            </a:r>
            <a:endParaRPr sz="1200">
              <a:solidFill>
                <a:srgbClr val="171717"/>
              </a:solidFill>
              <a:highlight>
                <a:srgbClr val="FFFFFF"/>
              </a:highlight>
            </a:endParaRPr>
          </a:p>
          <a:p>
            <a:pPr marL="457200" lvl="0" indent="0" algn="l" rtl="0">
              <a:spcBef>
                <a:spcPts val="1200"/>
              </a:spcBef>
              <a:spcAft>
                <a:spcPts val="0"/>
              </a:spcAft>
              <a:buNone/>
            </a:pPr>
            <a:r>
              <a:rPr lang="en-GB" sz="1200">
                <a:solidFill>
                  <a:srgbClr val="171717"/>
                </a:solidFill>
                <a:highlight>
                  <a:srgbClr val="FFFFFF"/>
                </a:highlight>
              </a:rPr>
              <a:t>COMMIT;</a:t>
            </a:r>
            <a:endParaRPr sz="1200">
              <a:solidFill>
                <a:srgbClr val="171717"/>
              </a:solidFill>
              <a:highlight>
                <a:srgbClr val="FFFFFF"/>
              </a:highlight>
            </a:endParaRPr>
          </a:p>
          <a:p>
            <a:pPr marL="457200" lvl="0" indent="0" algn="l" rtl="0">
              <a:spcBef>
                <a:spcPts val="1200"/>
              </a:spcBef>
              <a:spcAft>
                <a:spcPts val="1200"/>
              </a:spcAft>
              <a:buNone/>
            </a:pPr>
            <a:endParaRPr sz="1200">
              <a:solidFill>
                <a:srgbClr val="171717"/>
              </a:solidFill>
              <a:highlight>
                <a:srgbClr val="FFFFFF"/>
              </a:highlight>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447"/>
        <p:cNvGrpSpPr/>
        <p:nvPr/>
      </p:nvGrpSpPr>
      <p:grpSpPr>
        <a:xfrm>
          <a:off x="0" y="0"/>
          <a:ext cx="0" cy="0"/>
          <a:chOff x="0" y="0"/>
          <a:chExt cx="0" cy="0"/>
        </a:xfrm>
      </p:grpSpPr>
      <p:sp>
        <p:nvSpPr>
          <p:cNvPr id="448" name="Google Shape;448;p7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ROLLBACK TRANSACTION</a:t>
            </a:r>
            <a:endParaRPr/>
          </a:p>
        </p:txBody>
      </p:sp>
      <p:sp>
        <p:nvSpPr>
          <p:cNvPr id="449" name="Google Shape;449;p78"/>
          <p:cNvSpPr txBox="1">
            <a:spLocks noGrp="1"/>
          </p:cNvSpPr>
          <p:nvPr>
            <p:ph type="body" idx="1"/>
          </p:nvPr>
        </p:nvSpPr>
        <p:spPr>
          <a:xfrm>
            <a:off x="311700" y="1152475"/>
            <a:ext cx="40509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Clr>
                <a:schemeClr val="dk1"/>
              </a:buClr>
              <a:buSzPts val="1100"/>
              <a:buFont typeface="Arial"/>
              <a:buNone/>
            </a:pPr>
            <a:r>
              <a:rPr lang="en-GB" sz="1400"/>
              <a:t>CREATE TABLE Value Table (id INT);  </a:t>
            </a:r>
            <a:endParaRPr sz="1400"/>
          </a:p>
          <a:p>
            <a:pPr marL="0" lvl="0" indent="0" algn="l" rtl="0">
              <a:spcBef>
                <a:spcPts val="1200"/>
              </a:spcBef>
              <a:spcAft>
                <a:spcPts val="0"/>
              </a:spcAft>
              <a:buClr>
                <a:schemeClr val="dk1"/>
              </a:buClr>
              <a:buSzPts val="1100"/>
              <a:buFont typeface="Arial"/>
              <a:buNone/>
            </a:pPr>
            <a:r>
              <a:rPr lang="en-GB" sz="1400"/>
              <a:t>BEGIN TRANSACTION;  </a:t>
            </a:r>
            <a:endParaRPr sz="1400"/>
          </a:p>
          <a:p>
            <a:pPr marL="0" lvl="0" indent="0" algn="l" rtl="0">
              <a:spcBef>
                <a:spcPts val="1200"/>
              </a:spcBef>
              <a:spcAft>
                <a:spcPts val="0"/>
              </a:spcAft>
              <a:buClr>
                <a:schemeClr val="dk1"/>
              </a:buClr>
              <a:buSzPts val="1100"/>
              <a:buFont typeface="Arial"/>
              <a:buNone/>
            </a:pPr>
            <a:r>
              <a:rPr lang="en-GB" sz="1400"/>
              <a:t>       INSERT INTO ValueTable VALUES(1);  </a:t>
            </a:r>
            <a:endParaRPr sz="1400"/>
          </a:p>
          <a:p>
            <a:pPr marL="0" lvl="0" indent="0" algn="l" rtl="0">
              <a:spcBef>
                <a:spcPts val="1200"/>
              </a:spcBef>
              <a:spcAft>
                <a:spcPts val="0"/>
              </a:spcAft>
              <a:buClr>
                <a:schemeClr val="dk1"/>
              </a:buClr>
              <a:buSzPts val="1100"/>
              <a:buFont typeface="Arial"/>
              <a:buNone/>
            </a:pPr>
            <a:r>
              <a:rPr lang="en-GB" sz="1400"/>
              <a:t>       INSERT INTO ValueTable VALUES(2);  </a:t>
            </a:r>
            <a:endParaRPr sz="1400"/>
          </a:p>
          <a:p>
            <a:pPr marL="0" lvl="0" indent="0" algn="l" rtl="0">
              <a:spcBef>
                <a:spcPts val="1200"/>
              </a:spcBef>
              <a:spcAft>
                <a:spcPts val="0"/>
              </a:spcAft>
              <a:buClr>
                <a:schemeClr val="dk1"/>
              </a:buClr>
              <a:buSzPts val="1100"/>
              <a:buFont typeface="Arial"/>
              <a:buNone/>
            </a:pPr>
            <a:r>
              <a:rPr lang="en-GB" sz="1400"/>
              <a:t>ROLLBACK;</a:t>
            </a:r>
            <a:endParaRPr sz="1400"/>
          </a:p>
          <a:p>
            <a:pPr marL="0" lvl="0" indent="0" algn="l" rtl="0">
              <a:spcBef>
                <a:spcPts val="1200"/>
              </a:spcBef>
              <a:spcAft>
                <a:spcPts val="1200"/>
              </a:spcAft>
              <a:buNone/>
            </a:pPr>
            <a:endParaRPr/>
          </a:p>
        </p:txBody>
      </p:sp>
      <p:sp>
        <p:nvSpPr>
          <p:cNvPr id="450" name="Google Shape;450;p78"/>
          <p:cNvSpPr txBox="1"/>
          <p:nvPr/>
        </p:nvSpPr>
        <p:spPr>
          <a:xfrm>
            <a:off x="4808875" y="1127850"/>
            <a:ext cx="3879300" cy="11697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Char char="●"/>
            </a:pPr>
            <a:r>
              <a:rPr lang="en-GB" sz="1200">
                <a:solidFill>
                  <a:srgbClr val="171717"/>
                </a:solidFill>
                <a:highlight>
                  <a:srgbClr val="FFFFFF"/>
                </a:highlight>
              </a:rPr>
              <a:t>This example shows the effect of rolling back a transaction. </a:t>
            </a:r>
            <a:endParaRPr sz="1200">
              <a:solidFill>
                <a:srgbClr val="171717"/>
              </a:solidFill>
              <a:highlight>
                <a:srgbClr val="FFFFFF"/>
              </a:highlight>
            </a:endParaRPr>
          </a:p>
          <a:p>
            <a:pPr marL="457200" lvl="0" indent="-317500" algn="l" rtl="0">
              <a:spcBef>
                <a:spcPts val="0"/>
              </a:spcBef>
              <a:spcAft>
                <a:spcPts val="0"/>
              </a:spcAft>
              <a:buSzPts val="1400"/>
              <a:buChar char="●"/>
            </a:pPr>
            <a:r>
              <a:rPr lang="en-GB" sz="1200">
                <a:solidFill>
                  <a:srgbClr val="171717"/>
                </a:solidFill>
                <a:highlight>
                  <a:srgbClr val="FFFFFF"/>
                </a:highlight>
              </a:rPr>
              <a:t>In this example, the ROLLBACK statement will roll back the INSERT statement, but the created table will still exist.</a:t>
            </a:r>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454"/>
        <p:cNvGrpSpPr/>
        <p:nvPr/>
      </p:nvGrpSpPr>
      <p:grpSpPr>
        <a:xfrm>
          <a:off x="0" y="0"/>
          <a:ext cx="0" cy="0"/>
          <a:chOff x="0" y="0"/>
          <a:chExt cx="0" cy="0"/>
        </a:xfrm>
      </p:grpSpPr>
      <p:sp>
        <p:nvSpPr>
          <p:cNvPr id="455" name="Google Shape;455;p7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SQL Syntax </a:t>
            </a:r>
            <a:endParaRPr/>
          </a:p>
        </p:txBody>
      </p:sp>
      <p:pic>
        <p:nvPicPr>
          <p:cNvPr id="456" name="Google Shape;456;p79"/>
          <p:cNvPicPr preferRelativeResize="0"/>
          <p:nvPr/>
        </p:nvPicPr>
        <p:blipFill>
          <a:blip r:embed="rId3">
            <a:alphaModFix/>
          </a:blip>
          <a:stretch>
            <a:fillRect/>
          </a:stretch>
        </p:blipFill>
        <p:spPr>
          <a:xfrm>
            <a:off x="416525" y="1128425"/>
            <a:ext cx="7715775" cy="3617175"/>
          </a:xfrm>
          <a:prstGeom prst="rect">
            <a:avLst/>
          </a:prstGeom>
          <a:noFill/>
          <a:ln>
            <a:noFill/>
          </a:ln>
        </p:spPr>
      </p:pic>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460"/>
        <p:cNvGrpSpPr/>
        <p:nvPr/>
      </p:nvGrpSpPr>
      <p:grpSpPr>
        <a:xfrm>
          <a:off x="0" y="0"/>
          <a:ext cx="0" cy="0"/>
          <a:chOff x="0" y="0"/>
          <a:chExt cx="0" cy="0"/>
        </a:xfrm>
      </p:grpSpPr>
      <p:sp>
        <p:nvSpPr>
          <p:cNvPr id="461" name="Google Shape;461;p8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SQL Syntax </a:t>
            </a:r>
            <a:endParaRPr/>
          </a:p>
        </p:txBody>
      </p:sp>
      <p:pic>
        <p:nvPicPr>
          <p:cNvPr id="462" name="Google Shape;462;p80"/>
          <p:cNvPicPr preferRelativeResize="0"/>
          <p:nvPr/>
        </p:nvPicPr>
        <p:blipFill>
          <a:blip r:embed="rId3">
            <a:alphaModFix/>
          </a:blip>
          <a:stretch>
            <a:fillRect/>
          </a:stretch>
        </p:blipFill>
        <p:spPr>
          <a:xfrm>
            <a:off x="388700" y="1017725"/>
            <a:ext cx="7451650" cy="3787100"/>
          </a:xfrm>
          <a:prstGeom prst="rect">
            <a:avLst/>
          </a:prstGeom>
          <a:noFill/>
          <a:ln>
            <a:noFill/>
          </a:ln>
        </p:spPr>
      </p:pic>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Shape 466"/>
        <p:cNvGrpSpPr/>
        <p:nvPr/>
      </p:nvGrpSpPr>
      <p:grpSpPr>
        <a:xfrm>
          <a:off x="0" y="0"/>
          <a:ext cx="0" cy="0"/>
          <a:chOff x="0" y="0"/>
          <a:chExt cx="0" cy="0"/>
        </a:xfrm>
      </p:grpSpPr>
      <p:sp>
        <p:nvSpPr>
          <p:cNvPr id="467" name="Google Shape;467;p8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SQL Syntax</a:t>
            </a:r>
            <a:endParaRPr/>
          </a:p>
        </p:txBody>
      </p:sp>
      <p:pic>
        <p:nvPicPr>
          <p:cNvPr id="468" name="Google Shape;468;p81"/>
          <p:cNvPicPr preferRelativeResize="0"/>
          <p:nvPr/>
        </p:nvPicPr>
        <p:blipFill>
          <a:blip r:embed="rId3">
            <a:alphaModFix/>
          </a:blip>
          <a:stretch>
            <a:fillRect/>
          </a:stretch>
        </p:blipFill>
        <p:spPr>
          <a:xfrm>
            <a:off x="583350" y="1294025"/>
            <a:ext cx="5130275" cy="2422625"/>
          </a:xfrm>
          <a:prstGeom prst="rect">
            <a:avLst/>
          </a:prstGeom>
          <a:noFill/>
          <a:ln>
            <a:noFill/>
          </a:ln>
        </p:spPr>
      </p:pic>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Shape 472"/>
        <p:cNvGrpSpPr/>
        <p:nvPr/>
      </p:nvGrpSpPr>
      <p:grpSpPr>
        <a:xfrm>
          <a:off x="0" y="0"/>
          <a:ext cx="0" cy="0"/>
          <a:chOff x="0" y="0"/>
          <a:chExt cx="0" cy="0"/>
        </a:xfrm>
      </p:grpSpPr>
      <p:sp>
        <p:nvSpPr>
          <p:cNvPr id="473" name="Google Shape;473;p82"/>
          <p:cNvSpPr txBox="1">
            <a:spLocks noGrp="1"/>
          </p:cNvSpPr>
          <p:nvPr>
            <p:ph type="title"/>
          </p:nvPr>
        </p:nvSpPr>
        <p:spPr>
          <a:xfrm>
            <a:off x="311700" y="2095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SQL Syntax</a:t>
            </a:r>
            <a:endParaRPr/>
          </a:p>
        </p:txBody>
      </p:sp>
      <p:pic>
        <p:nvPicPr>
          <p:cNvPr id="474" name="Google Shape;474;p82"/>
          <p:cNvPicPr preferRelativeResize="0"/>
          <p:nvPr/>
        </p:nvPicPr>
        <p:blipFill>
          <a:blip r:embed="rId3">
            <a:alphaModFix/>
          </a:blip>
          <a:stretch>
            <a:fillRect/>
          </a:stretch>
        </p:blipFill>
        <p:spPr>
          <a:xfrm>
            <a:off x="510125" y="944025"/>
            <a:ext cx="4546625" cy="3948375"/>
          </a:xfrm>
          <a:prstGeom prst="rect">
            <a:avLst/>
          </a:prstGeom>
          <a:noFill/>
          <a:ln>
            <a:noFill/>
          </a:ln>
        </p:spPr>
      </p:pic>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Shape 478"/>
        <p:cNvGrpSpPr/>
        <p:nvPr/>
      </p:nvGrpSpPr>
      <p:grpSpPr>
        <a:xfrm>
          <a:off x="0" y="0"/>
          <a:ext cx="0" cy="0"/>
          <a:chOff x="0" y="0"/>
          <a:chExt cx="0" cy="0"/>
        </a:xfrm>
      </p:grpSpPr>
      <p:sp>
        <p:nvSpPr>
          <p:cNvPr id="479" name="Google Shape;479;p8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SQL Syntax</a:t>
            </a:r>
            <a:endParaRPr/>
          </a:p>
        </p:txBody>
      </p:sp>
      <p:pic>
        <p:nvPicPr>
          <p:cNvPr id="480" name="Google Shape;480;p83"/>
          <p:cNvPicPr preferRelativeResize="0"/>
          <p:nvPr/>
        </p:nvPicPr>
        <p:blipFill>
          <a:blip r:embed="rId3">
            <a:alphaModFix/>
          </a:blip>
          <a:stretch>
            <a:fillRect/>
          </a:stretch>
        </p:blipFill>
        <p:spPr>
          <a:xfrm>
            <a:off x="388725" y="1100625"/>
            <a:ext cx="7331850" cy="3250500"/>
          </a:xfrm>
          <a:prstGeom prst="rect">
            <a:avLst/>
          </a:prstGeom>
          <a:noFill/>
          <a:ln>
            <a:noFill/>
          </a:ln>
        </p:spPr>
      </p:pic>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Shape 484"/>
        <p:cNvGrpSpPr/>
        <p:nvPr/>
      </p:nvGrpSpPr>
      <p:grpSpPr>
        <a:xfrm>
          <a:off x="0" y="0"/>
          <a:ext cx="0" cy="0"/>
          <a:chOff x="0" y="0"/>
          <a:chExt cx="0" cy="0"/>
        </a:xfrm>
      </p:grpSpPr>
      <p:sp>
        <p:nvSpPr>
          <p:cNvPr id="485" name="Google Shape;485;p8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ORDER BY Keyword</a:t>
            </a:r>
            <a:endParaRPr/>
          </a:p>
        </p:txBody>
      </p:sp>
      <p:sp>
        <p:nvSpPr>
          <p:cNvPr id="486" name="Google Shape;486;p8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GB"/>
              <a:t>The ORDER BY keyword is used to sort the result-set by one or more columns </a:t>
            </a:r>
            <a:endParaRPr/>
          </a:p>
          <a:p>
            <a:pPr marL="0" lvl="0" indent="0" algn="l" rtl="0">
              <a:spcBef>
                <a:spcPts val="1200"/>
              </a:spcBef>
              <a:spcAft>
                <a:spcPts val="0"/>
              </a:spcAft>
              <a:buNone/>
            </a:pPr>
            <a:endParaRPr/>
          </a:p>
          <a:p>
            <a:pPr marL="457200" lvl="0" indent="-342900" algn="l" rtl="0">
              <a:spcBef>
                <a:spcPts val="1200"/>
              </a:spcBef>
              <a:spcAft>
                <a:spcPts val="0"/>
              </a:spcAft>
              <a:buSzPts val="1800"/>
              <a:buChar char="●"/>
            </a:pPr>
            <a:r>
              <a:rPr lang="en-GB"/>
              <a:t>The ORDER BY keyword sorts the records in ascending order by default. To sort the records in a descending order, you can use the DESC keyword.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First Acronym - ACID </a:t>
            </a:r>
            <a:endParaRPr/>
          </a:p>
        </p:txBody>
      </p:sp>
      <p:sp>
        <p:nvSpPr>
          <p:cNvPr id="97" name="Google Shape;97;p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b="1"/>
              <a:t>Atomicity</a:t>
            </a:r>
            <a:r>
              <a:rPr lang="en-GB"/>
              <a:t> – transactions are either all or none (commit/rollback)</a:t>
            </a:r>
            <a:endParaRPr/>
          </a:p>
          <a:p>
            <a:pPr marL="0" lvl="0" indent="0" algn="l" rtl="0">
              <a:spcBef>
                <a:spcPts val="1200"/>
              </a:spcBef>
              <a:spcAft>
                <a:spcPts val="0"/>
              </a:spcAft>
              <a:buNone/>
            </a:pPr>
            <a:r>
              <a:rPr lang="en-GB" b="1"/>
              <a:t>Consistency </a:t>
            </a:r>
            <a:r>
              <a:rPr lang="en-GB"/>
              <a:t>– only valid data is saved</a:t>
            </a:r>
            <a:endParaRPr/>
          </a:p>
          <a:p>
            <a:pPr marL="0" lvl="0" indent="0" algn="l" rtl="0">
              <a:spcBef>
                <a:spcPts val="1200"/>
              </a:spcBef>
              <a:spcAft>
                <a:spcPts val="0"/>
              </a:spcAft>
              <a:buNone/>
            </a:pPr>
            <a:r>
              <a:rPr lang="en-GB" b="1"/>
              <a:t>Isolation</a:t>
            </a:r>
            <a:r>
              <a:rPr lang="en-GB"/>
              <a:t> – transactions would not affect each other </a:t>
            </a:r>
            <a:endParaRPr/>
          </a:p>
          <a:p>
            <a:pPr marL="0" lvl="0" indent="0" algn="l" rtl="0">
              <a:spcBef>
                <a:spcPts val="1200"/>
              </a:spcBef>
              <a:spcAft>
                <a:spcPts val="0"/>
              </a:spcAft>
              <a:buNone/>
            </a:pPr>
            <a:r>
              <a:rPr lang="en-GB" b="1"/>
              <a:t>Durability</a:t>
            </a:r>
            <a:r>
              <a:rPr lang="en-GB"/>
              <a:t> – written data will not be lost </a:t>
            </a:r>
            <a:endParaRPr/>
          </a:p>
          <a:p>
            <a:pPr marL="0" lvl="0" indent="0" algn="l" rtl="0">
              <a:spcBef>
                <a:spcPts val="1200"/>
              </a:spcBef>
              <a:spcAft>
                <a:spcPts val="1200"/>
              </a:spcAft>
              <a:buNone/>
            </a:pPr>
            <a:r>
              <a:rPr lang="en-GB"/>
              <a:t>Good example : bank transaction Most of challenges of ACID compliance come from multiple users/concurrent using of database</a:t>
            </a:r>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Shape 490"/>
        <p:cNvGrpSpPr/>
        <p:nvPr/>
      </p:nvGrpSpPr>
      <p:grpSpPr>
        <a:xfrm>
          <a:off x="0" y="0"/>
          <a:ext cx="0" cy="0"/>
          <a:chOff x="0" y="0"/>
          <a:chExt cx="0" cy="0"/>
        </a:xfrm>
      </p:grpSpPr>
      <p:sp>
        <p:nvSpPr>
          <p:cNvPr id="491" name="Google Shape;491;p8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ORDER BY Keyword </a:t>
            </a:r>
            <a:endParaRPr/>
          </a:p>
        </p:txBody>
      </p:sp>
      <p:pic>
        <p:nvPicPr>
          <p:cNvPr id="492" name="Google Shape;492;p85"/>
          <p:cNvPicPr preferRelativeResize="0"/>
          <p:nvPr/>
        </p:nvPicPr>
        <p:blipFill>
          <a:blip r:embed="rId3">
            <a:alphaModFix/>
          </a:blip>
          <a:stretch>
            <a:fillRect/>
          </a:stretch>
        </p:blipFill>
        <p:spPr>
          <a:xfrm>
            <a:off x="444325" y="1143000"/>
            <a:ext cx="6502300" cy="3652975"/>
          </a:xfrm>
          <a:prstGeom prst="rect">
            <a:avLst/>
          </a:prstGeom>
          <a:noFill/>
          <a:ln>
            <a:noFill/>
          </a:ln>
        </p:spPr>
      </p:pic>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Shape 496"/>
        <p:cNvGrpSpPr/>
        <p:nvPr/>
      </p:nvGrpSpPr>
      <p:grpSpPr>
        <a:xfrm>
          <a:off x="0" y="0"/>
          <a:ext cx="0" cy="0"/>
          <a:chOff x="0" y="0"/>
          <a:chExt cx="0" cy="0"/>
        </a:xfrm>
      </p:grpSpPr>
      <p:sp>
        <p:nvSpPr>
          <p:cNvPr id="497" name="Google Shape;497;p8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INSERT INTO STATEMENT</a:t>
            </a:r>
            <a:endParaRPr/>
          </a:p>
        </p:txBody>
      </p:sp>
      <p:pic>
        <p:nvPicPr>
          <p:cNvPr id="498" name="Google Shape;498;p86"/>
          <p:cNvPicPr preferRelativeResize="0"/>
          <p:nvPr/>
        </p:nvPicPr>
        <p:blipFill>
          <a:blip r:embed="rId3">
            <a:alphaModFix/>
          </a:blip>
          <a:stretch>
            <a:fillRect/>
          </a:stretch>
        </p:blipFill>
        <p:spPr>
          <a:xfrm>
            <a:off x="421675" y="1017725"/>
            <a:ext cx="7366549" cy="3806050"/>
          </a:xfrm>
          <a:prstGeom prst="rect">
            <a:avLst/>
          </a:prstGeom>
          <a:noFill/>
          <a:ln>
            <a:noFill/>
          </a:ln>
        </p:spPr>
      </p:pic>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Shape 502"/>
        <p:cNvGrpSpPr/>
        <p:nvPr/>
      </p:nvGrpSpPr>
      <p:grpSpPr>
        <a:xfrm>
          <a:off x="0" y="0"/>
          <a:ext cx="0" cy="0"/>
          <a:chOff x="0" y="0"/>
          <a:chExt cx="0" cy="0"/>
        </a:xfrm>
      </p:grpSpPr>
      <p:sp>
        <p:nvSpPr>
          <p:cNvPr id="503" name="Google Shape;503;p8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UPDATE Statement</a:t>
            </a:r>
            <a:endParaRPr/>
          </a:p>
        </p:txBody>
      </p:sp>
      <p:pic>
        <p:nvPicPr>
          <p:cNvPr id="504" name="Google Shape;504;p87"/>
          <p:cNvPicPr preferRelativeResize="0"/>
          <p:nvPr/>
        </p:nvPicPr>
        <p:blipFill>
          <a:blip r:embed="rId3">
            <a:alphaModFix/>
          </a:blip>
          <a:stretch>
            <a:fillRect/>
          </a:stretch>
        </p:blipFill>
        <p:spPr>
          <a:xfrm>
            <a:off x="311700" y="1128425"/>
            <a:ext cx="8214425" cy="3556325"/>
          </a:xfrm>
          <a:prstGeom prst="rect">
            <a:avLst/>
          </a:prstGeom>
          <a:noFill/>
          <a:ln>
            <a:noFill/>
          </a:ln>
        </p:spPr>
      </p:pic>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Shape 508"/>
        <p:cNvGrpSpPr/>
        <p:nvPr/>
      </p:nvGrpSpPr>
      <p:grpSpPr>
        <a:xfrm>
          <a:off x="0" y="0"/>
          <a:ext cx="0" cy="0"/>
          <a:chOff x="0" y="0"/>
          <a:chExt cx="0" cy="0"/>
        </a:xfrm>
      </p:grpSpPr>
      <p:sp>
        <p:nvSpPr>
          <p:cNvPr id="509" name="Google Shape;509;p8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DELETE Statement</a:t>
            </a:r>
            <a:endParaRPr/>
          </a:p>
        </p:txBody>
      </p:sp>
      <p:pic>
        <p:nvPicPr>
          <p:cNvPr id="510" name="Google Shape;510;p88"/>
          <p:cNvPicPr preferRelativeResize="0"/>
          <p:nvPr/>
        </p:nvPicPr>
        <p:blipFill>
          <a:blip r:embed="rId3">
            <a:alphaModFix/>
          </a:blip>
          <a:stretch>
            <a:fillRect/>
          </a:stretch>
        </p:blipFill>
        <p:spPr>
          <a:xfrm>
            <a:off x="472150" y="1017725"/>
            <a:ext cx="8360150" cy="3582921"/>
          </a:xfrm>
          <a:prstGeom prst="rect">
            <a:avLst/>
          </a:prstGeom>
          <a:noFill/>
          <a:ln>
            <a:noFill/>
          </a:ln>
        </p:spPr>
      </p:pic>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Shape 514"/>
        <p:cNvGrpSpPr/>
        <p:nvPr/>
      </p:nvGrpSpPr>
      <p:grpSpPr>
        <a:xfrm>
          <a:off x="0" y="0"/>
          <a:ext cx="0" cy="0"/>
          <a:chOff x="0" y="0"/>
          <a:chExt cx="0" cy="0"/>
        </a:xfrm>
      </p:grpSpPr>
      <p:sp>
        <p:nvSpPr>
          <p:cNvPr id="515" name="Google Shape;515;p8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DELETE Statement</a:t>
            </a:r>
            <a:endParaRPr/>
          </a:p>
        </p:txBody>
      </p:sp>
      <p:pic>
        <p:nvPicPr>
          <p:cNvPr id="516" name="Google Shape;516;p89"/>
          <p:cNvPicPr preferRelativeResize="0"/>
          <p:nvPr/>
        </p:nvPicPr>
        <p:blipFill>
          <a:blip r:embed="rId3">
            <a:alphaModFix/>
          </a:blip>
          <a:stretch>
            <a:fillRect/>
          </a:stretch>
        </p:blipFill>
        <p:spPr>
          <a:xfrm>
            <a:off x="750175" y="1114525"/>
            <a:ext cx="6867749" cy="3722925"/>
          </a:xfrm>
          <a:prstGeom prst="rect">
            <a:avLst/>
          </a:prstGeom>
          <a:noFill/>
          <a:ln>
            <a:noFill/>
          </a:ln>
        </p:spPr>
      </p:pic>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Shape 520"/>
        <p:cNvGrpSpPr/>
        <p:nvPr/>
      </p:nvGrpSpPr>
      <p:grpSpPr>
        <a:xfrm>
          <a:off x="0" y="0"/>
          <a:ext cx="0" cy="0"/>
          <a:chOff x="0" y="0"/>
          <a:chExt cx="0" cy="0"/>
        </a:xfrm>
      </p:grpSpPr>
      <p:sp>
        <p:nvSpPr>
          <p:cNvPr id="521" name="Google Shape;521;p9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SELECT TOP </a:t>
            </a:r>
            <a:endParaRPr/>
          </a:p>
        </p:txBody>
      </p:sp>
      <p:sp>
        <p:nvSpPr>
          <p:cNvPr id="522" name="Google Shape;522;p9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GB"/>
              <a:t>SELECT TOP clause is used to specify the number of records to return</a:t>
            </a:r>
            <a:endParaRPr/>
          </a:p>
          <a:p>
            <a:pPr marL="0" lvl="0" indent="0" algn="l" rtl="0">
              <a:spcBef>
                <a:spcPts val="1200"/>
              </a:spcBef>
              <a:spcAft>
                <a:spcPts val="0"/>
              </a:spcAft>
              <a:buNone/>
            </a:pPr>
            <a:endParaRPr/>
          </a:p>
          <a:p>
            <a:pPr marL="457200" lvl="0" indent="-342900" algn="l" rtl="0">
              <a:spcBef>
                <a:spcPts val="1200"/>
              </a:spcBef>
              <a:spcAft>
                <a:spcPts val="0"/>
              </a:spcAft>
              <a:buSzPts val="1800"/>
              <a:buChar char="●"/>
            </a:pPr>
            <a:r>
              <a:rPr lang="en-GB"/>
              <a:t>SELECT TOP clause can be very useful on large tables with thousands of records. Returning a large number of records can impact on performance. </a:t>
            </a:r>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Shape 526"/>
        <p:cNvGrpSpPr/>
        <p:nvPr/>
      </p:nvGrpSpPr>
      <p:grpSpPr>
        <a:xfrm>
          <a:off x="0" y="0"/>
          <a:ext cx="0" cy="0"/>
          <a:chOff x="0" y="0"/>
          <a:chExt cx="0" cy="0"/>
        </a:xfrm>
      </p:grpSpPr>
      <p:sp>
        <p:nvSpPr>
          <p:cNvPr id="527" name="Google Shape;527;p9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SELECT TOP Command</a:t>
            </a:r>
            <a:endParaRPr/>
          </a:p>
        </p:txBody>
      </p:sp>
      <p:sp>
        <p:nvSpPr>
          <p:cNvPr id="528" name="Google Shape;528;p91"/>
          <p:cNvSpPr txBox="1"/>
          <p:nvPr/>
        </p:nvSpPr>
        <p:spPr>
          <a:xfrm>
            <a:off x="662900" y="1278750"/>
            <a:ext cx="4684800" cy="1293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200">
                <a:solidFill>
                  <a:schemeClr val="dk1"/>
                </a:solidFill>
                <a:latin typeface="Courier New"/>
                <a:ea typeface="Courier New"/>
                <a:cs typeface="Courier New"/>
                <a:sym typeface="Courier New"/>
              </a:rPr>
              <a:t>SELECT</a:t>
            </a:r>
            <a:r>
              <a:rPr lang="en-GB" sz="1200">
                <a:solidFill>
                  <a:schemeClr val="dk1"/>
                </a:solidFill>
                <a:highlight>
                  <a:schemeClr val="lt1"/>
                </a:highlight>
                <a:latin typeface="Courier New"/>
                <a:ea typeface="Courier New"/>
                <a:cs typeface="Courier New"/>
                <a:sym typeface="Courier New"/>
              </a:rPr>
              <a:t> TOP (expression) [</a:t>
            </a:r>
            <a:r>
              <a:rPr lang="en-GB" sz="1200">
                <a:solidFill>
                  <a:schemeClr val="dk1"/>
                </a:solidFill>
                <a:latin typeface="Courier New"/>
                <a:ea typeface="Courier New"/>
                <a:cs typeface="Courier New"/>
                <a:sym typeface="Courier New"/>
              </a:rPr>
              <a:t>PERCENT</a:t>
            </a:r>
            <a:r>
              <a:rPr lang="en-GB" sz="1200">
                <a:solidFill>
                  <a:schemeClr val="dk1"/>
                </a:solidFill>
                <a:highlight>
                  <a:schemeClr val="lt1"/>
                </a:highlight>
                <a:latin typeface="Courier New"/>
                <a:ea typeface="Courier New"/>
                <a:cs typeface="Courier New"/>
                <a:sym typeface="Courier New"/>
              </a:rPr>
              <a:t>]</a:t>
            </a:r>
            <a:endParaRPr sz="1200">
              <a:solidFill>
                <a:schemeClr val="dk1"/>
              </a:solidFill>
              <a:highlight>
                <a:schemeClr val="lt1"/>
              </a:highlight>
              <a:latin typeface="Courier New"/>
              <a:ea typeface="Courier New"/>
              <a:cs typeface="Courier New"/>
              <a:sym typeface="Courier New"/>
            </a:endParaRPr>
          </a:p>
          <a:p>
            <a:pPr marL="0" lvl="0" indent="0" algn="l" rtl="0">
              <a:spcBef>
                <a:spcPts val="0"/>
              </a:spcBef>
              <a:spcAft>
                <a:spcPts val="0"/>
              </a:spcAft>
              <a:buNone/>
            </a:pPr>
            <a:r>
              <a:rPr lang="en-GB" sz="1200">
                <a:solidFill>
                  <a:schemeClr val="dk1"/>
                </a:solidFill>
                <a:highlight>
                  <a:schemeClr val="lt1"/>
                </a:highlight>
                <a:latin typeface="Courier New"/>
                <a:ea typeface="Courier New"/>
                <a:cs typeface="Courier New"/>
                <a:sym typeface="Courier New"/>
              </a:rPr>
              <a:t>    [WITH TIES]</a:t>
            </a:r>
            <a:endParaRPr sz="1200">
              <a:solidFill>
                <a:schemeClr val="dk1"/>
              </a:solidFill>
              <a:highlight>
                <a:schemeClr val="lt1"/>
              </a:highlight>
              <a:latin typeface="Courier New"/>
              <a:ea typeface="Courier New"/>
              <a:cs typeface="Courier New"/>
              <a:sym typeface="Courier New"/>
            </a:endParaRPr>
          </a:p>
          <a:p>
            <a:pPr marL="0" lvl="0" indent="0" algn="l" rtl="0">
              <a:spcBef>
                <a:spcPts val="0"/>
              </a:spcBef>
              <a:spcAft>
                <a:spcPts val="0"/>
              </a:spcAft>
              <a:buNone/>
            </a:pPr>
            <a:r>
              <a:rPr lang="en-GB" sz="1200">
                <a:solidFill>
                  <a:schemeClr val="dk1"/>
                </a:solidFill>
                <a:highlight>
                  <a:schemeClr val="lt1"/>
                </a:highlight>
                <a:latin typeface="Courier New"/>
                <a:ea typeface="Courier New"/>
                <a:cs typeface="Courier New"/>
                <a:sym typeface="Courier New"/>
              </a:rPr>
              <a:t>FROM </a:t>
            </a:r>
            <a:endParaRPr sz="1200">
              <a:solidFill>
                <a:schemeClr val="dk1"/>
              </a:solidFill>
              <a:highlight>
                <a:schemeClr val="lt1"/>
              </a:highlight>
              <a:latin typeface="Courier New"/>
              <a:ea typeface="Courier New"/>
              <a:cs typeface="Courier New"/>
              <a:sym typeface="Courier New"/>
            </a:endParaRPr>
          </a:p>
          <a:p>
            <a:pPr marL="0" lvl="0" indent="0" algn="l" rtl="0">
              <a:spcBef>
                <a:spcPts val="0"/>
              </a:spcBef>
              <a:spcAft>
                <a:spcPts val="0"/>
              </a:spcAft>
              <a:buNone/>
            </a:pPr>
            <a:r>
              <a:rPr lang="en-GB" sz="1200">
                <a:solidFill>
                  <a:schemeClr val="dk1"/>
                </a:solidFill>
                <a:highlight>
                  <a:schemeClr val="lt1"/>
                </a:highlight>
                <a:latin typeface="Courier New"/>
                <a:ea typeface="Courier New"/>
                <a:cs typeface="Courier New"/>
                <a:sym typeface="Courier New"/>
              </a:rPr>
              <a:t>    table_name</a:t>
            </a:r>
            <a:endParaRPr sz="1200">
              <a:solidFill>
                <a:schemeClr val="dk1"/>
              </a:solidFill>
              <a:highlight>
                <a:schemeClr val="lt1"/>
              </a:highlight>
              <a:latin typeface="Courier New"/>
              <a:ea typeface="Courier New"/>
              <a:cs typeface="Courier New"/>
              <a:sym typeface="Courier New"/>
            </a:endParaRPr>
          </a:p>
          <a:p>
            <a:pPr marL="0" lvl="0" indent="0" algn="l" rtl="0">
              <a:spcBef>
                <a:spcPts val="0"/>
              </a:spcBef>
              <a:spcAft>
                <a:spcPts val="0"/>
              </a:spcAft>
              <a:buNone/>
            </a:pPr>
            <a:r>
              <a:rPr lang="en-GB" sz="1200">
                <a:solidFill>
                  <a:schemeClr val="dk1"/>
                </a:solidFill>
                <a:highlight>
                  <a:schemeClr val="lt1"/>
                </a:highlight>
                <a:latin typeface="Courier New"/>
                <a:ea typeface="Courier New"/>
                <a:cs typeface="Courier New"/>
                <a:sym typeface="Courier New"/>
              </a:rPr>
              <a:t>ORDER BY </a:t>
            </a:r>
            <a:endParaRPr sz="1200">
              <a:solidFill>
                <a:schemeClr val="dk1"/>
              </a:solidFill>
              <a:highlight>
                <a:schemeClr val="lt1"/>
              </a:highlight>
              <a:latin typeface="Courier New"/>
              <a:ea typeface="Courier New"/>
              <a:cs typeface="Courier New"/>
              <a:sym typeface="Courier New"/>
            </a:endParaRPr>
          </a:p>
          <a:p>
            <a:pPr marL="0" lvl="0" indent="0" algn="l" rtl="0">
              <a:spcBef>
                <a:spcPts val="0"/>
              </a:spcBef>
              <a:spcAft>
                <a:spcPts val="0"/>
              </a:spcAft>
              <a:buNone/>
            </a:pPr>
            <a:r>
              <a:rPr lang="en-GB" sz="1200">
                <a:solidFill>
                  <a:schemeClr val="dk1"/>
                </a:solidFill>
                <a:highlight>
                  <a:schemeClr val="lt1"/>
                </a:highlight>
                <a:latin typeface="Courier New"/>
                <a:ea typeface="Courier New"/>
                <a:cs typeface="Courier New"/>
                <a:sym typeface="Courier New"/>
              </a:rPr>
              <a:t>    column_name;</a:t>
            </a:r>
            <a:endParaRPr>
              <a:solidFill>
                <a:schemeClr val="dk1"/>
              </a:solidFill>
              <a:highlight>
                <a:schemeClr val="lt1"/>
              </a:highlight>
            </a:endParaRPr>
          </a:p>
        </p:txBody>
      </p:sp>
      <p:sp>
        <p:nvSpPr>
          <p:cNvPr id="529" name="Google Shape;529;p91"/>
          <p:cNvSpPr txBox="1"/>
          <p:nvPr/>
        </p:nvSpPr>
        <p:spPr>
          <a:xfrm>
            <a:off x="371850" y="2689500"/>
            <a:ext cx="8105700" cy="24249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0"/>
              </a:spcAft>
              <a:buClr>
                <a:schemeClr val="dk1"/>
              </a:buClr>
              <a:buSzPts val="1100"/>
              <a:buFont typeface="Arial"/>
              <a:buNone/>
            </a:pPr>
            <a:r>
              <a:rPr lang="en-GB" sz="1100">
                <a:solidFill>
                  <a:schemeClr val="dk1"/>
                </a:solidFill>
                <a:highlight>
                  <a:srgbClr val="FFFFFF"/>
                </a:highlight>
              </a:rPr>
              <a:t>In this syntax, the SELECT statement can have other clauses such as </a:t>
            </a:r>
            <a:r>
              <a:rPr lang="en-GB" sz="1100" b="1">
                <a:solidFill>
                  <a:schemeClr val="hlink"/>
                </a:solidFill>
                <a:highlight>
                  <a:srgbClr val="FFFFFF"/>
                </a:highlight>
                <a:uFill>
                  <a:noFill/>
                </a:uFill>
                <a:hlinkClick r:id="rId3"/>
              </a:rPr>
              <a:t>WHERE</a:t>
            </a:r>
            <a:r>
              <a:rPr lang="en-GB" sz="1100" b="1">
                <a:solidFill>
                  <a:schemeClr val="dk1"/>
                </a:solidFill>
                <a:highlight>
                  <a:srgbClr val="FFFFFF"/>
                </a:highlight>
              </a:rPr>
              <a:t>, </a:t>
            </a:r>
            <a:r>
              <a:rPr lang="en-GB" sz="1100" b="1">
                <a:solidFill>
                  <a:schemeClr val="hlink"/>
                </a:solidFill>
                <a:highlight>
                  <a:srgbClr val="FFFFFF"/>
                </a:highlight>
                <a:uFill>
                  <a:noFill/>
                </a:uFill>
                <a:hlinkClick r:id="rId4"/>
              </a:rPr>
              <a:t>JOIN</a:t>
            </a:r>
            <a:r>
              <a:rPr lang="en-GB" sz="1100" b="1">
                <a:solidFill>
                  <a:schemeClr val="dk1"/>
                </a:solidFill>
                <a:highlight>
                  <a:srgbClr val="FFFFFF"/>
                </a:highlight>
              </a:rPr>
              <a:t>, </a:t>
            </a:r>
            <a:r>
              <a:rPr lang="en-GB" sz="1100" b="1">
                <a:solidFill>
                  <a:schemeClr val="hlink"/>
                </a:solidFill>
                <a:highlight>
                  <a:srgbClr val="FFFFFF"/>
                </a:highlight>
                <a:uFill>
                  <a:noFill/>
                </a:uFill>
                <a:hlinkClick r:id="rId5"/>
              </a:rPr>
              <a:t>HAVING</a:t>
            </a:r>
            <a:r>
              <a:rPr lang="en-GB" sz="1100" b="1">
                <a:solidFill>
                  <a:schemeClr val="dk1"/>
                </a:solidFill>
                <a:highlight>
                  <a:srgbClr val="FFFFFF"/>
                </a:highlight>
              </a:rPr>
              <a:t>,</a:t>
            </a:r>
            <a:r>
              <a:rPr lang="en-GB" sz="1100">
                <a:solidFill>
                  <a:schemeClr val="dk1"/>
                </a:solidFill>
                <a:highlight>
                  <a:srgbClr val="FFFFFF"/>
                </a:highlight>
              </a:rPr>
              <a:t> and </a:t>
            </a:r>
            <a:r>
              <a:rPr lang="en-GB" sz="1100">
                <a:solidFill>
                  <a:schemeClr val="hlink"/>
                </a:solidFill>
                <a:highlight>
                  <a:srgbClr val="FFFFFF"/>
                </a:highlight>
                <a:uFill>
                  <a:noFill/>
                </a:uFill>
                <a:hlinkClick r:id="rId6"/>
              </a:rPr>
              <a:t>GROUP BY</a:t>
            </a:r>
            <a:r>
              <a:rPr lang="en-GB" sz="1100">
                <a:solidFill>
                  <a:schemeClr val="dk1"/>
                </a:solidFill>
                <a:highlight>
                  <a:srgbClr val="FFFFFF"/>
                </a:highlight>
              </a:rPr>
              <a:t>.</a:t>
            </a:r>
            <a:endParaRPr sz="1100">
              <a:solidFill>
                <a:schemeClr val="dk1"/>
              </a:solidFill>
              <a:highlight>
                <a:srgbClr val="FFFFFF"/>
              </a:highlight>
            </a:endParaRPr>
          </a:p>
          <a:p>
            <a:pPr marL="0" lvl="0" indent="0" algn="l" rtl="0">
              <a:lnSpc>
                <a:spcPct val="115000"/>
              </a:lnSpc>
              <a:spcBef>
                <a:spcPts val="1400"/>
              </a:spcBef>
              <a:spcAft>
                <a:spcPts val="0"/>
              </a:spcAft>
              <a:buClr>
                <a:schemeClr val="dk1"/>
              </a:buClr>
              <a:buSzPts val="1100"/>
              <a:buFont typeface="Arial"/>
              <a:buNone/>
            </a:pPr>
            <a:r>
              <a:rPr lang="en-GB" sz="1200">
                <a:solidFill>
                  <a:schemeClr val="dk1"/>
                </a:solidFill>
                <a:highlight>
                  <a:srgbClr val="FFFFFF"/>
                </a:highlight>
              </a:rPr>
              <a:t> expression</a:t>
            </a:r>
            <a:endParaRPr sz="1200">
              <a:solidFill>
                <a:schemeClr val="dk1"/>
              </a:solidFill>
              <a:highlight>
                <a:srgbClr val="FFFFFF"/>
              </a:highlight>
            </a:endParaRPr>
          </a:p>
          <a:p>
            <a:pPr marL="0" lvl="0" indent="0" algn="l" rtl="0">
              <a:lnSpc>
                <a:spcPct val="115000"/>
              </a:lnSpc>
              <a:spcBef>
                <a:spcPts val="1200"/>
              </a:spcBef>
              <a:spcAft>
                <a:spcPts val="0"/>
              </a:spcAft>
              <a:buClr>
                <a:schemeClr val="dk1"/>
              </a:buClr>
              <a:buSzPts val="1100"/>
              <a:buFont typeface="Arial"/>
              <a:buNone/>
            </a:pPr>
            <a:r>
              <a:rPr lang="en-GB" sz="1100">
                <a:solidFill>
                  <a:schemeClr val="dk1"/>
                </a:solidFill>
                <a:highlight>
                  <a:srgbClr val="FFFFFF"/>
                </a:highlight>
              </a:rPr>
              <a:t>Following the TOP keyword is an expression that specifies the number of rows to be returned. The expression is evaluated to a float value if PERCENT is used, otherwise, it is converted to a </a:t>
            </a:r>
            <a:r>
              <a:rPr lang="en-GB" sz="1100">
                <a:solidFill>
                  <a:schemeClr val="hlink"/>
                </a:solidFill>
                <a:highlight>
                  <a:srgbClr val="FFFFFF"/>
                </a:highlight>
                <a:uFill>
                  <a:noFill/>
                </a:uFill>
                <a:hlinkClick r:id="rId7"/>
              </a:rPr>
              <a:t>BIGINT</a:t>
            </a:r>
            <a:r>
              <a:rPr lang="en-GB" sz="1100">
                <a:solidFill>
                  <a:schemeClr val="dk1"/>
                </a:solidFill>
                <a:highlight>
                  <a:srgbClr val="FFFFFF"/>
                </a:highlight>
              </a:rPr>
              <a:t> value.</a:t>
            </a:r>
            <a:endParaRPr sz="1100">
              <a:solidFill>
                <a:schemeClr val="dk1"/>
              </a:solidFill>
              <a:highlight>
                <a:srgbClr val="FFFFFF"/>
              </a:highlight>
            </a:endParaRPr>
          </a:p>
          <a:p>
            <a:pPr marL="0" lvl="0" indent="0" algn="l" rtl="0">
              <a:lnSpc>
                <a:spcPct val="115000"/>
              </a:lnSpc>
              <a:spcBef>
                <a:spcPts val="1400"/>
              </a:spcBef>
              <a:spcAft>
                <a:spcPts val="0"/>
              </a:spcAft>
              <a:buClr>
                <a:schemeClr val="dk1"/>
              </a:buClr>
              <a:buSzPts val="1100"/>
              <a:buFont typeface="Arial"/>
              <a:buNone/>
            </a:pPr>
            <a:r>
              <a:rPr lang="en-GB" sz="1200">
                <a:solidFill>
                  <a:schemeClr val="dk1"/>
                </a:solidFill>
                <a:highlight>
                  <a:srgbClr val="FFFFFF"/>
                </a:highlight>
              </a:rPr>
              <a:t> PERCENT</a:t>
            </a:r>
            <a:endParaRPr sz="1200">
              <a:solidFill>
                <a:schemeClr val="dk1"/>
              </a:solidFill>
              <a:highlight>
                <a:srgbClr val="FFFFFF"/>
              </a:highlight>
            </a:endParaRPr>
          </a:p>
          <a:p>
            <a:pPr marL="0" lvl="0" indent="0" algn="l" rtl="0">
              <a:lnSpc>
                <a:spcPct val="115000"/>
              </a:lnSpc>
              <a:spcBef>
                <a:spcPts val="1200"/>
              </a:spcBef>
              <a:spcAft>
                <a:spcPts val="0"/>
              </a:spcAft>
              <a:buClr>
                <a:schemeClr val="dk1"/>
              </a:buClr>
              <a:buSzPts val="1100"/>
              <a:buFont typeface="Arial"/>
              <a:buNone/>
            </a:pPr>
            <a:r>
              <a:rPr lang="en-GB" sz="1100">
                <a:solidFill>
                  <a:schemeClr val="dk1"/>
                </a:solidFill>
                <a:highlight>
                  <a:srgbClr val="FFFFFF"/>
                </a:highlight>
              </a:rPr>
              <a:t>The PERCENT keyword indicates that the query returns the first N percentage of rows, where N is the result of the expression.</a:t>
            </a:r>
            <a:endParaRPr sz="1100">
              <a:solidFill>
                <a:schemeClr val="dk1"/>
              </a:solidFill>
              <a:highlight>
                <a:srgbClr val="FFFFFF"/>
              </a:highlight>
            </a:endParaRPr>
          </a:p>
          <a:p>
            <a:pPr marL="0" lvl="0" indent="0" algn="l" rtl="0">
              <a:spcBef>
                <a:spcPts val="1200"/>
              </a:spcBef>
              <a:spcAft>
                <a:spcPts val="0"/>
              </a:spcAft>
              <a:buNone/>
            </a:pPr>
            <a:endParaRP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Shape 533"/>
        <p:cNvGrpSpPr/>
        <p:nvPr/>
      </p:nvGrpSpPr>
      <p:grpSpPr>
        <a:xfrm>
          <a:off x="0" y="0"/>
          <a:ext cx="0" cy="0"/>
          <a:chOff x="0" y="0"/>
          <a:chExt cx="0" cy="0"/>
        </a:xfrm>
      </p:grpSpPr>
      <p:sp>
        <p:nvSpPr>
          <p:cNvPr id="534" name="Google Shape;534;p9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SQL Server TOP examples</a:t>
            </a:r>
            <a:endParaRPr/>
          </a:p>
        </p:txBody>
      </p:sp>
      <p:sp>
        <p:nvSpPr>
          <p:cNvPr id="535" name="Google Shape;535;p9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92500" lnSpcReduction="10000"/>
          </a:bodyPr>
          <a:lstStyle/>
          <a:p>
            <a:pPr marL="457200" lvl="0" indent="-342900" algn="l" rtl="0">
              <a:spcBef>
                <a:spcPts val="0"/>
              </a:spcBef>
              <a:spcAft>
                <a:spcPts val="0"/>
              </a:spcAft>
              <a:buSzPts val="1800"/>
              <a:buAutoNum type="arabicPeriod"/>
            </a:pPr>
            <a:r>
              <a:rPr lang="en-GB"/>
              <a:t>Using TOP with a Constant value </a:t>
            </a:r>
            <a:endParaRPr/>
          </a:p>
          <a:p>
            <a:pPr marL="457200" lvl="0" indent="0" algn="l" rtl="0">
              <a:spcBef>
                <a:spcPts val="1200"/>
              </a:spcBef>
              <a:spcAft>
                <a:spcPts val="0"/>
              </a:spcAft>
              <a:buNone/>
            </a:pPr>
            <a:r>
              <a:rPr lang="en-GB"/>
              <a:t>(</a:t>
            </a:r>
            <a:r>
              <a:rPr lang="en-GB" sz="1300"/>
              <a:t>Use a constant value to</a:t>
            </a:r>
            <a:r>
              <a:rPr lang="en-GB"/>
              <a:t> </a:t>
            </a:r>
            <a:r>
              <a:rPr lang="en-GB" sz="1200"/>
              <a:t>return </a:t>
            </a:r>
            <a:r>
              <a:rPr lang="en-GB" sz="1200">
                <a:solidFill>
                  <a:schemeClr val="dk1"/>
                </a:solidFill>
                <a:highlight>
                  <a:srgbClr val="FFFFFF"/>
                </a:highlight>
                <a:latin typeface="Roboto"/>
                <a:ea typeface="Roboto"/>
                <a:cs typeface="Roboto"/>
                <a:sym typeface="Roboto"/>
              </a:rPr>
              <a:t>the top 10 most expensive products) </a:t>
            </a:r>
            <a:endParaRPr sz="1200"/>
          </a:p>
          <a:p>
            <a:pPr marL="457200" lvl="0" indent="0" algn="l" rtl="0">
              <a:spcBef>
                <a:spcPts val="1200"/>
              </a:spcBef>
              <a:spcAft>
                <a:spcPts val="0"/>
              </a:spcAft>
              <a:buNone/>
            </a:pPr>
            <a:r>
              <a:rPr lang="en-GB" sz="1200">
                <a:solidFill>
                  <a:schemeClr val="dk1"/>
                </a:solidFill>
                <a:highlight>
                  <a:schemeClr val="lt1"/>
                </a:highlight>
                <a:latin typeface="Courier New"/>
                <a:ea typeface="Courier New"/>
                <a:cs typeface="Courier New"/>
                <a:sym typeface="Courier New"/>
              </a:rPr>
              <a:t>SELECT TOP 10</a:t>
            </a:r>
            <a:endParaRPr sz="1200">
              <a:solidFill>
                <a:schemeClr val="dk1"/>
              </a:solidFill>
              <a:highlight>
                <a:schemeClr val="lt1"/>
              </a:highlight>
              <a:latin typeface="Courier New"/>
              <a:ea typeface="Courier New"/>
              <a:cs typeface="Courier New"/>
              <a:sym typeface="Courier New"/>
            </a:endParaRPr>
          </a:p>
          <a:p>
            <a:pPr marL="457200" lvl="0" indent="0" algn="l" rtl="0">
              <a:spcBef>
                <a:spcPts val="1200"/>
              </a:spcBef>
              <a:spcAft>
                <a:spcPts val="0"/>
              </a:spcAft>
              <a:buNone/>
            </a:pPr>
            <a:r>
              <a:rPr lang="en-GB" sz="1200">
                <a:solidFill>
                  <a:schemeClr val="dk1"/>
                </a:solidFill>
                <a:highlight>
                  <a:schemeClr val="lt1"/>
                </a:highlight>
                <a:latin typeface="Courier New"/>
                <a:ea typeface="Courier New"/>
                <a:cs typeface="Courier New"/>
                <a:sym typeface="Courier New"/>
              </a:rPr>
              <a:t>    product_name, </a:t>
            </a:r>
            <a:endParaRPr sz="1200">
              <a:solidFill>
                <a:schemeClr val="dk1"/>
              </a:solidFill>
              <a:highlight>
                <a:schemeClr val="lt1"/>
              </a:highlight>
              <a:latin typeface="Courier New"/>
              <a:ea typeface="Courier New"/>
              <a:cs typeface="Courier New"/>
              <a:sym typeface="Courier New"/>
            </a:endParaRPr>
          </a:p>
          <a:p>
            <a:pPr marL="457200" lvl="0" indent="0" algn="l" rtl="0">
              <a:spcBef>
                <a:spcPts val="1200"/>
              </a:spcBef>
              <a:spcAft>
                <a:spcPts val="0"/>
              </a:spcAft>
              <a:buNone/>
            </a:pPr>
            <a:r>
              <a:rPr lang="en-GB" sz="1200">
                <a:solidFill>
                  <a:schemeClr val="dk1"/>
                </a:solidFill>
                <a:highlight>
                  <a:schemeClr val="lt1"/>
                </a:highlight>
                <a:latin typeface="Courier New"/>
                <a:ea typeface="Courier New"/>
                <a:cs typeface="Courier New"/>
                <a:sym typeface="Courier New"/>
              </a:rPr>
              <a:t>    list_price</a:t>
            </a:r>
            <a:endParaRPr sz="1200">
              <a:solidFill>
                <a:schemeClr val="dk1"/>
              </a:solidFill>
              <a:highlight>
                <a:schemeClr val="lt1"/>
              </a:highlight>
              <a:latin typeface="Courier New"/>
              <a:ea typeface="Courier New"/>
              <a:cs typeface="Courier New"/>
              <a:sym typeface="Courier New"/>
            </a:endParaRPr>
          </a:p>
          <a:p>
            <a:pPr marL="457200" lvl="0" indent="0" algn="l" rtl="0">
              <a:spcBef>
                <a:spcPts val="1200"/>
              </a:spcBef>
              <a:spcAft>
                <a:spcPts val="0"/>
              </a:spcAft>
              <a:buNone/>
            </a:pPr>
            <a:r>
              <a:rPr lang="en-GB" sz="1200">
                <a:solidFill>
                  <a:schemeClr val="dk1"/>
                </a:solidFill>
                <a:highlight>
                  <a:schemeClr val="lt1"/>
                </a:highlight>
                <a:latin typeface="Courier New"/>
                <a:ea typeface="Courier New"/>
                <a:cs typeface="Courier New"/>
                <a:sym typeface="Courier New"/>
              </a:rPr>
              <a:t>FROM</a:t>
            </a:r>
            <a:endParaRPr sz="1200">
              <a:solidFill>
                <a:schemeClr val="dk1"/>
              </a:solidFill>
              <a:highlight>
                <a:schemeClr val="lt1"/>
              </a:highlight>
              <a:latin typeface="Courier New"/>
              <a:ea typeface="Courier New"/>
              <a:cs typeface="Courier New"/>
              <a:sym typeface="Courier New"/>
            </a:endParaRPr>
          </a:p>
          <a:p>
            <a:pPr marL="457200" lvl="0" indent="0" algn="l" rtl="0">
              <a:spcBef>
                <a:spcPts val="1200"/>
              </a:spcBef>
              <a:spcAft>
                <a:spcPts val="0"/>
              </a:spcAft>
              <a:buNone/>
            </a:pPr>
            <a:r>
              <a:rPr lang="en-GB" sz="1200">
                <a:solidFill>
                  <a:schemeClr val="dk1"/>
                </a:solidFill>
                <a:highlight>
                  <a:schemeClr val="lt1"/>
                </a:highlight>
                <a:latin typeface="Courier New"/>
                <a:ea typeface="Courier New"/>
                <a:cs typeface="Courier New"/>
                <a:sym typeface="Courier New"/>
              </a:rPr>
              <a:t>    production.products</a:t>
            </a:r>
            <a:endParaRPr sz="1200">
              <a:solidFill>
                <a:schemeClr val="dk1"/>
              </a:solidFill>
              <a:highlight>
                <a:schemeClr val="lt1"/>
              </a:highlight>
              <a:latin typeface="Courier New"/>
              <a:ea typeface="Courier New"/>
              <a:cs typeface="Courier New"/>
              <a:sym typeface="Courier New"/>
            </a:endParaRPr>
          </a:p>
          <a:p>
            <a:pPr marL="457200" lvl="0" indent="0" algn="l" rtl="0">
              <a:spcBef>
                <a:spcPts val="1200"/>
              </a:spcBef>
              <a:spcAft>
                <a:spcPts val="0"/>
              </a:spcAft>
              <a:buNone/>
            </a:pPr>
            <a:r>
              <a:rPr lang="en-GB" sz="1200">
                <a:solidFill>
                  <a:schemeClr val="dk1"/>
                </a:solidFill>
                <a:highlight>
                  <a:schemeClr val="lt1"/>
                </a:highlight>
                <a:latin typeface="Courier New"/>
                <a:ea typeface="Courier New"/>
                <a:cs typeface="Courier New"/>
                <a:sym typeface="Courier New"/>
              </a:rPr>
              <a:t>ORDER BY </a:t>
            </a:r>
            <a:endParaRPr sz="1200">
              <a:solidFill>
                <a:schemeClr val="dk1"/>
              </a:solidFill>
              <a:highlight>
                <a:schemeClr val="lt1"/>
              </a:highlight>
              <a:latin typeface="Courier New"/>
              <a:ea typeface="Courier New"/>
              <a:cs typeface="Courier New"/>
              <a:sym typeface="Courier New"/>
            </a:endParaRPr>
          </a:p>
          <a:p>
            <a:pPr marL="457200" lvl="0" indent="0" algn="l" rtl="0">
              <a:spcBef>
                <a:spcPts val="1200"/>
              </a:spcBef>
              <a:spcAft>
                <a:spcPts val="1200"/>
              </a:spcAft>
              <a:buNone/>
            </a:pPr>
            <a:r>
              <a:rPr lang="en-GB" sz="1200">
                <a:solidFill>
                  <a:schemeClr val="dk1"/>
                </a:solidFill>
                <a:highlight>
                  <a:schemeClr val="lt1"/>
                </a:highlight>
                <a:latin typeface="Courier New"/>
                <a:ea typeface="Courier New"/>
                <a:cs typeface="Courier New"/>
                <a:sym typeface="Courier New"/>
              </a:rPr>
              <a:t>    list_price DESC;</a:t>
            </a:r>
            <a:endParaRPr>
              <a:solidFill>
                <a:schemeClr val="dk1"/>
              </a:solidFill>
              <a:highlight>
                <a:schemeClr val="lt1"/>
              </a:highlight>
            </a:endParaRPr>
          </a:p>
        </p:txBody>
      </p:sp>
      <p:pic>
        <p:nvPicPr>
          <p:cNvPr id="536" name="Google Shape;536;p92"/>
          <p:cNvPicPr preferRelativeResize="0"/>
          <p:nvPr/>
        </p:nvPicPr>
        <p:blipFill>
          <a:blip r:embed="rId3">
            <a:alphaModFix/>
          </a:blip>
          <a:stretch>
            <a:fillRect/>
          </a:stretch>
        </p:blipFill>
        <p:spPr>
          <a:xfrm>
            <a:off x="5536263" y="2088625"/>
            <a:ext cx="2905125" cy="2552700"/>
          </a:xfrm>
          <a:prstGeom prst="rect">
            <a:avLst/>
          </a:prstGeom>
          <a:noFill/>
          <a:ln>
            <a:noFill/>
          </a:ln>
        </p:spPr>
      </p:pic>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Shape 540"/>
        <p:cNvGrpSpPr/>
        <p:nvPr/>
      </p:nvGrpSpPr>
      <p:grpSpPr>
        <a:xfrm>
          <a:off x="0" y="0"/>
          <a:ext cx="0" cy="0"/>
          <a:chOff x="0" y="0"/>
          <a:chExt cx="0" cy="0"/>
        </a:xfrm>
      </p:grpSpPr>
      <p:sp>
        <p:nvSpPr>
          <p:cNvPr id="541" name="Google Shape;541;p9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SQL Server Top examples</a:t>
            </a:r>
            <a:endParaRPr/>
          </a:p>
        </p:txBody>
      </p:sp>
      <p:sp>
        <p:nvSpPr>
          <p:cNvPr id="542" name="Google Shape;542;p93"/>
          <p:cNvSpPr txBox="1">
            <a:spLocks noGrp="1"/>
          </p:cNvSpPr>
          <p:nvPr>
            <p:ph type="body" idx="1"/>
          </p:nvPr>
        </p:nvSpPr>
        <p:spPr>
          <a:xfrm>
            <a:off x="311700" y="1152475"/>
            <a:ext cx="8520600" cy="867900"/>
          </a:xfrm>
          <a:prstGeom prst="rect">
            <a:avLst/>
          </a:prstGeom>
        </p:spPr>
        <p:txBody>
          <a:bodyPr spcFirstLastPara="1" wrap="square" lIns="91425" tIns="91425" rIns="91425" bIns="91425" anchor="t" anchorCtr="0">
            <a:normAutofit fontScale="92500"/>
          </a:bodyPr>
          <a:lstStyle/>
          <a:p>
            <a:pPr marL="0" lvl="0" indent="0" algn="l" rtl="0">
              <a:spcBef>
                <a:spcPts val="0"/>
              </a:spcBef>
              <a:spcAft>
                <a:spcPts val="1200"/>
              </a:spcAft>
              <a:buNone/>
            </a:pPr>
            <a:r>
              <a:rPr lang="en-GB" sz="1200">
                <a:solidFill>
                  <a:schemeClr val="dk1"/>
                </a:solidFill>
                <a:highlight>
                  <a:srgbClr val="FFFFFF"/>
                </a:highlight>
                <a:latin typeface="Roboto"/>
                <a:ea typeface="Roboto"/>
                <a:cs typeface="Roboto"/>
                <a:sym typeface="Roboto"/>
              </a:rPr>
              <a:t>It  uses </a:t>
            </a:r>
            <a:r>
              <a:rPr lang="en-GB" sz="1100">
                <a:solidFill>
                  <a:schemeClr val="dk1"/>
                </a:solidFill>
              </a:rPr>
              <a:t>PERCENT</a:t>
            </a:r>
            <a:r>
              <a:rPr lang="en-GB" sz="1200">
                <a:solidFill>
                  <a:schemeClr val="dk1"/>
                </a:solidFill>
                <a:highlight>
                  <a:srgbClr val="FFFFFF"/>
                </a:highlight>
                <a:latin typeface="Roboto"/>
                <a:ea typeface="Roboto"/>
                <a:cs typeface="Roboto"/>
                <a:sym typeface="Roboto"/>
              </a:rPr>
              <a:t> to specify the number of products returned in the result set. The </a:t>
            </a:r>
            <a:r>
              <a:rPr lang="en-GB" sz="1100">
                <a:solidFill>
                  <a:schemeClr val="dk1"/>
                </a:solidFill>
              </a:rPr>
              <a:t>production.products</a:t>
            </a:r>
            <a:r>
              <a:rPr lang="en-GB" sz="1200">
                <a:solidFill>
                  <a:schemeClr val="dk1"/>
                </a:solidFill>
                <a:highlight>
                  <a:srgbClr val="FFFFFF"/>
                </a:highlight>
                <a:latin typeface="Roboto"/>
                <a:ea typeface="Roboto"/>
                <a:cs typeface="Roboto"/>
                <a:sym typeface="Roboto"/>
              </a:rPr>
              <a:t> table has </a:t>
            </a:r>
            <a:r>
              <a:rPr lang="en-GB" sz="1100">
                <a:solidFill>
                  <a:schemeClr val="dk1"/>
                </a:solidFill>
              </a:rPr>
              <a:t>321</a:t>
            </a:r>
            <a:r>
              <a:rPr lang="en-GB" sz="1200">
                <a:solidFill>
                  <a:schemeClr val="dk1"/>
                </a:solidFill>
                <a:highlight>
                  <a:srgbClr val="FFFFFF"/>
                </a:highlight>
                <a:latin typeface="Roboto"/>
                <a:ea typeface="Roboto"/>
                <a:cs typeface="Roboto"/>
                <a:sym typeface="Roboto"/>
              </a:rPr>
              <a:t> rows, therefore, one percent of </a:t>
            </a:r>
            <a:r>
              <a:rPr lang="en-GB" sz="1100">
                <a:solidFill>
                  <a:schemeClr val="dk1"/>
                </a:solidFill>
              </a:rPr>
              <a:t>321</a:t>
            </a:r>
            <a:r>
              <a:rPr lang="en-GB" sz="1200">
                <a:solidFill>
                  <a:schemeClr val="dk1"/>
                </a:solidFill>
                <a:highlight>
                  <a:srgbClr val="FFFFFF"/>
                </a:highlight>
                <a:latin typeface="Roboto"/>
                <a:ea typeface="Roboto"/>
                <a:cs typeface="Roboto"/>
                <a:sym typeface="Roboto"/>
              </a:rPr>
              <a:t> is a fraction value ( </a:t>
            </a:r>
            <a:r>
              <a:rPr lang="en-GB" sz="1100">
                <a:solidFill>
                  <a:schemeClr val="dk1"/>
                </a:solidFill>
              </a:rPr>
              <a:t>3.21</a:t>
            </a:r>
            <a:r>
              <a:rPr lang="en-GB" sz="1200">
                <a:solidFill>
                  <a:schemeClr val="dk1"/>
                </a:solidFill>
                <a:highlight>
                  <a:srgbClr val="FFFFFF"/>
                </a:highlight>
                <a:latin typeface="Roboto"/>
                <a:ea typeface="Roboto"/>
                <a:cs typeface="Roboto"/>
                <a:sym typeface="Roboto"/>
              </a:rPr>
              <a:t>), SQL Server rounds it up to the next whole number which is four ( </a:t>
            </a:r>
            <a:r>
              <a:rPr lang="en-GB" sz="1100">
                <a:solidFill>
                  <a:schemeClr val="dk1"/>
                </a:solidFill>
              </a:rPr>
              <a:t>4</a:t>
            </a:r>
            <a:r>
              <a:rPr lang="en-GB" sz="1200">
                <a:solidFill>
                  <a:schemeClr val="dk1"/>
                </a:solidFill>
                <a:highlight>
                  <a:srgbClr val="FFFFFF"/>
                </a:highlight>
                <a:latin typeface="Roboto"/>
                <a:ea typeface="Roboto"/>
                <a:cs typeface="Roboto"/>
                <a:sym typeface="Roboto"/>
              </a:rPr>
              <a:t>) in this case.</a:t>
            </a:r>
            <a:endParaRPr/>
          </a:p>
        </p:txBody>
      </p:sp>
      <p:sp>
        <p:nvSpPr>
          <p:cNvPr id="543" name="Google Shape;543;p93"/>
          <p:cNvSpPr txBox="1"/>
          <p:nvPr/>
        </p:nvSpPr>
        <p:spPr>
          <a:xfrm>
            <a:off x="311700" y="2330075"/>
            <a:ext cx="3000000" cy="1477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200">
                <a:solidFill>
                  <a:schemeClr val="dk1"/>
                </a:solidFill>
                <a:highlight>
                  <a:schemeClr val="lt1"/>
                </a:highlight>
                <a:latin typeface="Courier New"/>
                <a:ea typeface="Courier New"/>
                <a:cs typeface="Courier New"/>
                <a:sym typeface="Courier New"/>
              </a:rPr>
              <a:t>SELECT TOP 1 PERCENT</a:t>
            </a:r>
            <a:endParaRPr sz="1200">
              <a:solidFill>
                <a:schemeClr val="dk1"/>
              </a:solidFill>
              <a:highlight>
                <a:schemeClr val="lt1"/>
              </a:highlight>
              <a:latin typeface="Courier New"/>
              <a:ea typeface="Courier New"/>
              <a:cs typeface="Courier New"/>
              <a:sym typeface="Courier New"/>
            </a:endParaRPr>
          </a:p>
          <a:p>
            <a:pPr marL="0" lvl="0" indent="0" algn="l" rtl="0">
              <a:spcBef>
                <a:spcPts val="0"/>
              </a:spcBef>
              <a:spcAft>
                <a:spcPts val="0"/>
              </a:spcAft>
              <a:buNone/>
            </a:pPr>
            <a:r>
              <a:rPr lang="en-GB" sz="1200">
                <a:solidFill>
                  <a:schemeClr val="dk1"/>
                </a:solidFill>
                <a:highlight>
                  <a:schemeClr val="lt1"/>
                </a:highlight>
                <a:latin typeface="Courier New"/>
                <a:ea typeface="Courier New"/>
                <a:cs typeface="Courier New"/>
                <a:sym typeface="Courier New"/>
              </a:rPr>
              <a:t>    product_name, </a:t>
            </a:r>
            <a:endParaRPr sz="1200">
              <a:solidFill>
                <a:schemeClr val="dk1"/>
              </a:solidFill>
              <a:highlight>
                <a:schemeClr val="lt1"/>
              </a:highlight>
              <a:latin typeface="Courier New"/>
              <a:ea typeface="Courier New"/>
              <a:cs typeface="Courier New"/>
              <a:sym typeface="Courier New"/>
            </a:endParaRPr>
          </a:p>
          <a:p>
            <a:pPr marL="0" lvl="0" indent="0" algn="l" rtl="0">
              <a:spcBef>
                <a:spcPts val="0"/>
              </a:spcBef>
              <a:spcAft>
                <a:spcPts val="0"/>
              </a:spcAft>
              <a:buNone/>
            </a:pPr>
            <a:r>
              <a:rPr lang="en-GB" sz="1200">
                <a:solidFill>
                  <a:schemeClr val="dk1"/>
                </a:solidFill>
                <a:highlight>
                  <a:schemeClr val="lt1"/>
                </a:highlight>
                <a:latin typeface="Courier New"/>
                <a:ea typeface="Courier New"/>
                <a:cs typeface="Courier New"/>
                <a:sym typeface="Courier New"/>
              </a:rPr>
              <a:t>    list_price</a:t>
            </a:r>
            <a:endParaRPr sz="1200">
              <a:solidFill>
                <a:schemeClr val="dk1"/>
              </a:solidFill>
              <a:highlight>
                <a:schemeClr val="lt1"/>
              </a:highlight>
              <a:latin typeface="Courier New"/>
              <a:ea typeface="Courier New"/>
              <a:cs typeface="Courier New"/>
              <a:sym typeface="Courier New"/>
            </a:endParaRPr>
          </a:p>
          <a:p>
            <a:pPr marL="0" lvl="0" indent="0" algn="l" rtl="0">
              <a:spcBef>
                <a:spcPts val="0"/>
              </a:spcBef>
              <a:spcAft>
                <a:spcPts val="0"/>
              </a:spcAft>
              <a:buNone/>
            </a:pPr>
            <a:r>
              <a:rPr lang="en-GB" sz="1200">
                <a:solidFill>
                  <a:schemeClr val="dk1"/>
                </a:solidFill>
                <a:highlight>
                  <a:schemeClr val="lt1"/>
                </a:highlight>
                <a:latin typeface="Courier New"/>
                <a:ea typeface="Courier New"/>
                <a:cs typeface="Courier New"/>
                <a:sym typeface="Courier New"/>
              </a:rPr>
              <a:t>FROM</a:t>
            </a:r>
            <a:endParaRPr sz="1200">
              <a:solidFill>
                <a:schemeClr val="dk1"/>
              </a:solidFill>
              <a:highlight>
                <a:schemeClr val="lt1"/>
              </a:highlight>
              <a:latin typeface="Courier New"/>
              <a:ea typeface="Courier New"/>
              <a:cs typeface="Courier New"/>
              <a:sym typeface="Courier New"/>
            </a:endParaRPr>
          </a:p>
          <a:p>
            <a:pPr marL="0" lvl="0" indent="0" algn="l" rtl="0">
              <a:spcBef>
                <a:spcPts val="0"/>
              </a:spcBef>
              <a:spcAft>
                <a:spcPts val="0"/>
              </a:spcAft>
              <a:buNone/>
            </a:pPr>
            <a:r>
              <a:rPr lang="en-GB" sz="1200">
                <a:solidFill>
                  <a:schemeClr val="dk1"/>
                </a:solidFill>
                <a:highlight>
                  <a:schemeClr val="lt1"/>
                </a:highlight>
                <a:latin typeface="Courier New"/>
                <a:ea typeface="Courier New"/>
                <a:cs typeface="Courier New"/>
                <a:sym typeface="Courier New"/>
              </a:rPr>
              <a:t>    production.products</a:t>
            </a:r>
            <a:endParaRPr sz="1200">
              <a:solidFill>
                <a:schemeClr val="dk1"/>
              </a:solidFill>
              <a:highlight>
                <a:schemeClr val="lt1"/>
              </a:highlight>
              <a:latin typeface="Courier New"/>
              <a:ea typeface="Courier New"/>
              <a:cs typeface="Courier New"/>
              <a:sym typeface="Courier New"/>
            </a:endParaRPr>
          </a:p>
          <a:p>
            <a:pPr marL="0" lvl="0" indent="0" algn="l" rtl="0">
              <a:spcBef>
                <a:spcPts val="0"/>
              </a:spcBef>
              <a:spcAft>
                <a:spcPts val="0"/>
              </a:spcAft>
              <a:buNone/>
            </a:pPr>
            <a:r>
              <a:rPr lang="en-GB" sz="1200">
                <a:solidFill>
                  <a:schemeClr val="dk1"/>
                </a:solidFill>
                <a:highlight>
                  <a:schemeClr val="lt1"/>
                </a:highlight>
                <a:latin typeface="Courier New"/>
                <a:ea typeface="Courier New"/>
                <a:cs typeface="Courier New"/>
                <a:sym typeface="Courier New"/>
              </a:rPr>
              <a:t>ORDER BY </a:t>
            </a:r>
            <a:endParaRPr sz="1200">
              <a:solidFill>
                <a:schemeClr val="dk1"/>
              </a:solidFill>
              <a:highlight>
                <a:schemeClr val="lt1"/>
              </a:highlight>
              <a:latin typeface="Courier New"/>
              <a:ea typeface="Courier New"/>
              <a:cs typeface="Courier New"/>
              <a:sym typeface="Courier New"/>
            </a:endParaRPr>
          </a:p>
          <a:p>
            <a:pPr marL="0" lvl="0" indent="0" algn="l" rtl="0">
              <a:spcBef>
                <a:spcPts val="0"/>
              </a:spcBef>
              <a:spcAft>
                <a:spcPts val="0"/>
              </a:spcAft>
              <a:buNone/>
            </a:pPr>
            <a:r>
              <a:rPr lang="en-GB" sz="1200">
                <a:solidFill>
                  <a:schemeClr val="dk1"/>
                </a:solidFill>
                <a:highlight>
                  <a:schemeClr val="lt1"/>
                </a:highlight>
                <a:latin typeface="Courier New"/>
                <a:ea typeface="Courier New"/>
                <a:cs typeface="Courier New"/>
                <a:sym typeface="Courier New"/>
              </a:rPr>
              <a:t>    list_price DESC;</a:t>
            </a:r>
            <a:endParaRPr>
              <a:solidFill>
                <a:schemeClr val="dk1"/>
              </a:solidFill>
              <a:highlight>
                <a:schemeClr val="lt1"/>
              </a:highlight>
            </a:endParaRPr>
          </a:p>
        </p:txBody>
      </p:sp>
      <p:pic>
        <p:nvPicPr>
          <p:cNvPr id="544" name="Google Shape;544;p93"/>
          <p:cNvPicPr preferRelativeResize="0"/>
          <p:nvPr/>
        </p:nvPicPr>
        <p:blipFill>
          <a:blip r:embed="rId3">
            <a:alphaModFix/>
          </a:blip>
          <a:stretch>
            <a:fillRect/>
          </a:stretch>
        </p:blipFill>
        <p:spPr>
          <a:xfrm>
            <a:off x="5310800" y="2020375"/>
            <a:ext cx="3114675" cy="1657350"/>
          </a:xfrm>
          <a:prstGeom prst="rect">
            <a:avLst/>
          </a:prstGeom>
          <a:noFill/>
          <a:ln>
            <a:noFill/>
          </a:ln>
        </p:spPr>
      </p:pic>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Shape 548"/>
        <p:cNvGrpSpPr/>
        <p:nvPr/>
      </p:nvGrpSpPr>
      <p:grpSpPr>
        <a:xfrm>
          <a:off x="0" y="0"/>
          <a:ext cx="0" cy="0"/>
          <a:chOff x="0" y="0"/>
          <a:chExt cx="0" cy="0"/>
        </a:xfrm>
      </p:grpSpPr>
      <p:sp>
        <p:nvSpPr>
          <p:cNvPr id="549" name="Google Shape;549;p9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SQL Top Command to return a % of rows</a:t>
            </a:r>
            <a:endParaRPr/>
          </a:p>
        </p:txBody>
      </p:sp>
      <p:sp>
        <p:nvSpPr>
          <p:cNvPr id="550" name="Google Shape;550;p94"/>
          <p:cNvSpPr txBox="1">
            <a:spLocks noGrp="1"/>
          </p:cNvSpPr>
          <p:nvPr>
            <p:ph type="body" idx="1"/>
          </p:nvPr>
        </p:nvSpPr>
        <p:spPr>
          <a:xfrm>
            <a:off x="311700" y="1152475"/>
            <a:ext cx="8520600" cy="10413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GB" sz="1200" dirty="0">
                <a:solidFill>
                  <a:schemeClr val="dk1"/>
                </a:solidFill>
                <a:highlight>
                  <a:srgbClr val="FFFFFF"/>
                </a:highlight>
                <a:latin typeface="Roboto"/>
                <a:ea typeface="Roboto"/>
                <a:cs typeface="Roboto"/>
                <a:sym typeface="Roboto"/>
              </a:rPr>
              <a:t>example uses </a:t>
            </a:r>
            <a:r>
              <a:rPr lang="en-GB" sz="1100" dirty="0">
                <a:solidFill>
                  <a:schemeClr val="dk1"/>
                </a:solidFill>
              </a:rPr>
              <a:t>PERCENT</a:t>
            </a:r>
            <a:r>
              <a:rPr lang="en-GB" sz="1200" dirty="0">
                <a:solidFill>
                  <a:schemeClr val="dk1"/>
                </a:solidFill>
                <a:highlight>
                  <a:srgbClr val="FFFFFF"/>
                </a:highlight>
                <a:latin typeface="Roboto"/>
                <a:ea typeface="Roboto"/>
                <a:cs typeface="Roboto"/>
                <a:sym typeface="Roboto"/>
              </a:rPr>
              <a:t> to specify the number of products returned in the result set. The </a:t>
            </a:r>
            <a:r>
              <a:rPr lang="en-GB" sz="1100" dirty="0" err="1">
                <a:solidFill>
                  <a:schemeClr val="dk1"/>
                </a:solidFill>
              </a:rPr>
              <a:t>production.products</a:t>
            </a:r>
            <a:r>
              <a:rPr lang="en-GB" sz="1200" dirty="0">
                <a:solidFill>
                  <a:schemeClr val="dk1"/>
                </a:solidFill>
                <a:highlight>
                  <a:srgbClr val="FFFFFF"/>
                </a:highlight>
                <a:latin typeface="Roboto"/>
                <a:ea typeface="Roboto"/>
                <a:cs typeface="Roboto"/>
                <a:sym typeface="Roboto"/>
              </a:rPr>
              <a:t> table has </a:t>
            </a:r>
            <a:r>
              <a:rPr lang="en-GB" sz="1100" dirty="0">
                <a:solidFill>
                  <a:schemeClr val="dk1"/>
                </a:solidFill>
              </a:rPr>
              <a:t>321</a:t>
            </a:r>
            <a:r>
              <a:rPr lang="en-GB" sz="1200" dirty="0">
                <a:solidFill>
                  <a:schemeClr val="dk1"/>
                </a:solidFill>
                <a:highlight>
                  <a:srgbClr val="FFFFFF"/>
                </a:highlight>
                <a:latin typeface="Roboto"/>
                <a:ea typeface="Roboto"/>
                <a:cs typeface="Roboto"/>
                <a:sym typeface="Roboto"/>
              </a:rPr>
              <a:t> rows, therefore, one percent of </a:t>
            </a:r>
            <a:r>
              <a:rPr lang="en-GB" sz="1100" dirty="0">
                <a:solidFill>
                  <a:schemeClr val="dk1"/>
                </a:solidFill>
              </a:rPr>
              <a:t>321</a:t>
            </a:r>
            <a:r>
              <a:rPr lang="en-GB" sz="1200" dirty="0">
                <a:solidFill>
                  <a:schemeClr val="dk1"/>
                </a:solidFill>
                <a:highlight>
                  <a:srgbClr val="FFFFFF"/>
                </a:highlight>
                <a:latin typeface="Roboto"/>
                <a:ea typeface="Roboto"/>
                <a:cs typeface="Roboto"/>
                <a:sym typeface="Roboto"/>
              </a:rPr>
              <a:t> is a fraction value ( </a:t>
            </a:r>
            <a:r>
              <a:rPr lang="en-GB" sz="1100" dirty="0">
                <a:solidFill>
                  <a:schemeClr val="dk1"/>
                </a:solidFill>
              </a:rPr>
              <a:t>3.21</a:t>
            </a:r>
            <a:r>
              <a:rPr lang="en-GB" sz="1200" dirty="0">
                <a:solidFill>
                  <a:schemeClr val="dk1"/>
                </a:solidFill>
                <a:highlight>
                  <a:srgbClr val="FFFFFF"/>
                </a:highlight>
                <a:latin typeface="Roboto"/>
                <a:ea typeface="Roboto"/>
                <a:cs typeface="Roboto"/>
                <a:sym typeface="Roboto"/>
              </a:rPr>
              <a:t>), SQL Server rounds it up to the next whole number which is four ( </a:t>
            </a:r>
            <a:r>
              <a:rPr lang="en-GB" sz="1100" dirty="0">
                <a:solidFill>
                  <a:schemeClr val="dk1"/>
                </a:solidFill>
              </a:rPr>
              <a:t>4</a:t>
            </a:r>
            <a:r>
              <a:rPr lang="en-GB" sz="1200" dirty="0">
                <a:solidFill>
                  <a:schemeClr val="dk1"/>
                </a:solidFill>
                <a:highlight>
                  <a:srgbClr val="FFFFFF"/>
                </a:highlight>
                <a:latin typeface="Roboto"/>
                <a:ea typeface="Roboto"/>
                <a:cs typeface="Roboto"/>
                <a:sym typeface="Roboto"/>
              </a:rPr>
              <a:t>) in this case.</a:t>
            </a:r>
            <a:endParaRPr dirty="0"/>
          </a:p>
        </p:txBody>
      </p:sp>
      <p:sp>
        <p:nvSpPr>
          <p:cNvPr id="551" name="Google Shape;551;p94"/>
          <p:cNvSpPr txBox="1"/>
          <p:nvPr/>
        </p:nvSpPr>
        <p:spPr>
          <a:xfrm>
            <a:off x="433800" y="2328525"/>
            <a:ext cx="3000000" cy="1477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200">
                <a:solidFill>
                  <a:schemeClr val="dk1"/>
                </a:solidFill>
                <a:highlight>
                  <a:schemeClr val="lt1"/>
                </a:highlight>
                <a:latin typeface="Courier New"/>
                <a:ea typeface="Courier New"/>
                <a:cs typeface="Courier New"/>
                <a:sym typeface="Courier New"/>
              </a:rPr>
              <a:t>SELECT TOP 3 WITH TIES</a:t>
            </a:r>
            <a:endParaRPr sz="1200">
              <a:solidFill>
                <a:schemeClr val="dk1"/>
              </a:solidFill>
              <a:highlight>
                <a:schemeClr val="lt1"/>
              </a:highlight>
              <a:latin typeface="Courier New"/>
              <a:ea typeface="Courier New"/>
              <a:cs typeface="Courier New"/>
              <a:sym typeface="Courier New"/>
            </a:endParaRPr>
          </a:p>
          <a:p>
            <a:pPr marL="0" lvl="0" indent="0" algn="l" rtl="0">
              <a:spcBef>
                <a:spcPts val="0"/>
              </a:spcBef>
              <a:spcAft>
                <a:spcPts val="0"/>
              </a:spcAft>
              <a:buNone/>
            </a:pPr>
            <a:r>
              <a:rPr lang="en-GB" sz="1200">
                <a:solidFill>
                  <a:schemeClr val="dk1"/>
                </a:solidFill>
                <a:highlight>
                  <a:schemeClr val="lt1"/>
                </a:highlight>
                <a:latin typeface="Courier New"/>
                <a:ea typeface="Courier New"/>
                <a:cs typeface="Courier New"/>
                <a:sym typeface="Courier New"/>
              </a:rPr>
              <a:t>    product_name, </a:t>
            </a:r>
            <a:endParaRPr sz="1200">
              <a:solidFill>
                <a:schemeClr val="dk1"/>
              </a:solidFill>
              <a:highlight>
                <a:schemeClr val="lt1"/>
              </a:highlight>
              <a:latin typeface="Courier New"/>
              <a:ea typeface="Courier New"/>
              <a:cs typeface="Courier New"/>
              <a:sym typeface="Courier New"/>
            </a:endParaRPr>
          </a:p>
          <a:p>
            <a:pPr marL="0" lvl="0" indent="0" algn="l" rtl="0">
              <a:spcBef>
                <a:spcPts val="0"/>
              </a:spcBef>
              <a:spcAft>
                <a:spcPts val="0"/>
              </a:spcAft>
              <a:buNone/>
            </a:pPr>
            <a:r>
              <a:rPr lang="en-GB" sz="1200">
                <a:solidFill>
                  <a:schemeClr val="dk1"/>
                </a:solidFill>
                <a:highlight>
                  <a:schemeClr val="lt1"/>
                </a:highlight>
                <a:latin typeface="Courier New"/>
                <a:ea typeface="Courier New"/>
                <a:cs typeface="Courier New"/>
                <a:sym typeface="Courier New"/>
              </a:rPr>
              <a:t>    list_price</a:t>
            </a:r>
            <a:endParaRPr sz="1200">
              <a:solidFill>
                <a:schemeClr val="dk1"/>
              </a:solidFill>
              <a:highlight>
                <a:schemeClr val="lt1"/>
              </a:highlight>
              <a:latin typeface="Courier New"/>
              <a:ea typeface="Courier New"/>
              <a:cs typeface="Courier New"/>
              <a:sym typeface="Courier New"/>
            </a:endParaRPr>
          </a:p>
          <a:p>
            <a:pPr marL="0" lvl="0" indent="0" algn="l" rtl="0">
              <a:spcBef>
                <a:spcPts val="0"/>
              </a:spcBef>
              <a:spcAft>
                <a:spcPts val="0"/>
              </a:spcAft>
              <a:buNone/>
            </a:pPr>
            <a:r>
              <a:rPr lang="en-GB" sz="1200">
                <a:solidFill>
                  <a:schemeClr val="dk1"/>
                </a:solidFill>
                <a:highlight>
                  <a:schemeClr val="lt1"/>
                </a:highlight>
                <a:latin typeface="Courier New"/>
                <a:ea typeface="Courier New"/>
                <a:cs typeface="Courier New"/>
                <a:sym typeface="Courier New"/>
              </a:rPr>
              <a:t>FROM</a:t>
            </a:r>
            <a:endParaRPr sz="1200">
              <a:solidFill>
                <a:schemeClr val="dk1"/>
              </a:solidFill>
              <a:highlight>
                <a:schemeClr val="lt1"/>
              </a:highlight>
              <a:latin typeface="Courier New"/>
              <a:ea typeface="Courier New"/>
              <a:cs typeface="Courier New"/>
              <a:sym typeface="Courier New"/>
            </a:endParaRPr>
          </a:p>
          <a:p>
            <a:pPr marL="0" lvl="0" indent="0" algn="l" rtl="0">
              <a:spcBef>
                <a:spcPts val="0"/>
              </a:spcBef>
              <a:spcAft>
                <a:spcPts val="0"/>
              </a:spcAft>
              <a:buNone/>
            </a:pPr>
            <a:r>
              <a:rPr lang="en-GB" sz="1200">
                <a:solidFill>
                  <a:schemeClr val="dk1"/>
                </a:solidFill>
                <a:highlight>
                  <a:schemeClr val="lt1"/>
                </a:highlight>
                <a:latin typeface="Courier New"/>
                <a:ea typeface="Courier New"/>
                <a:cs typeface="Courier New"/>
                <a:sym typeface="Courier New"/>
              </a:rPr>
              <a:t>    production.products</a:t>
            </a:r>
            <a:endParaRPr sz="1200">
              <a:solidFill>
                <a:schemeClr val="dk1"/>
              </a:solidFill>
              <a:highlight>
                <a:schemeClr val="lt1"/>
              </a:highlight>
              <a:latin typeface="Courier New"/>
              <a:ea typeface="Courier New"/>
              <a:cs typeface="Courier New"/>
              <a:sym typeface="Courier New"/>
            </a:endParaRPr>
          </a:p>
          <a:p>
            <a:pPr marL="0" lvl="0" indent="0" algn="l" rtl="0">
              <a:spcBef>
                <a:spcPts val="0"/>
              </a:spcBef>
              <a:spcAft>
                <a:spcPts val="0"/>
              </a:spcAft>
              <a:buNone/>
            </a:pPr>
            <a:r>
              <a:rPr lang="en-GB" sz="1200">
                <a:solidFill>
                  <a:schemeClr val="dk1"/>
                </a:solidFill>
                <a:highlight>
                  <a:schemeClr val="lt1"/>
                </a:highlight>
                <a:latin typeface="Courier New"/>
                <a:ea typeface="Courier New"/>
                <a:cs typeface="Courier New"/>
                <a:sym typeface="Courier New"/>
              </a:rPr>
              <a:t>ORDER BY </a:t>
            </a:r>
            <a:endParaRPr sz="1200">
              <a:solidFill>
                <a:schemeClr val="dk1"/>
              </a:solidFill>
              <a:highlight>
                <a:schemeClr val="lt1"/>
              </a:highlight>
              <a:latin typeface="Courier New"/>
              <a:ea typeface="Courier New"/>
              <a:cs typeface="Courier New"/>
              <a:sym typeface="Courier New"/>
            </a:endParaRPr>
          </a:p>
          <a:p>
            <a:pPr marL="0" lvl="0" indent="0" algn="l" rtl="0">
              <a:spcBef>
                <a:spcPts val="0"/>
              </a:spcBef>
              <a:spcAft>
                <a:spcPts val="0"/>
              </a:spcAft>
              <a:buNone/>
            </a:pPr>
            <a:r>
              <a:rPr lang="en-GB" sz="1200">
                <a:solidFill>
                  <a:schemeClr val="dk1"/>
                </a:solidFill>
                <a:highlight>
                  <a:schemeClr val="lt1"/>
                </a:highlight>
                <a:latin typeface="Courier New"/>
                <a:ea typeface="Courier New"/>
                <a:cs typeface="Courier New"/>
                <a:sym typeface="Courier New"/>
              </a:rPr>
              <a:t>    list_price DESC;</a:t>
            </a:r>
            <a:endParaRPr>
              <a:solidFill>
                <a:schemeClr val="dk1"/>
              </a:solidFill>
              <a:highlight>
                <a:schemeClr val="lt1"/>
              </a:highlight>
            </a:endParaRPr>
          </a:p>
        </p:txBody>
      </p:sp>
      <p:pic>
        <p:nvPicPr>
          <p:cNvPr id="552" name="Google Shape;552;p94"/>
          <p:cNvPicPr preferRelativeResize="0"/>
          <p:nvPr/>
        </p:nvPicPr>
        <p:blipFill>
          <a:blip r:embed="rId3">
            <a:alphaModFix/>
          </a:blip>
          <a:stretch>
            <a:fillRect/>
          </a:stretch>
        </p:blipFill>
        <p:spPr>
          <a:xfrm>
            <a:off x="3115225" y="2121563"/>
            <a:ext cx="5405400" cy="189142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How Databases solve the problem?</a:t>
            </a:r>
            <a:endParaRPr/>
          </a:p>
        </p:txBody>
      </p:sp>
      <p:sp>
        <p:nvSpPr>
          <p:cNvPr id="103" name="Google Shape;103;p2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85000" lnSpcReduction="20000"/>
          </a:bodyPr>
          <a:lstStyle/>
          <a:p>
            <a:pPr marL="0" lvl="0" indent="0" algn="l" rtl="0">
              <a:spcBef>
                <a:spcPts val="0"/>
              </a:spcBef>
              <a:spcAft>
                <a:spcPts val="0"/>
              </a:spcAft>
              <a:buNone/>
            </a:pPr>
            <a:r>
              <a:rPr lang="en-GB" dirty="0"/>
              <a:t>Self-describing data collection of related records (meta data, data about data) , detail explanation as below: - </a:t>
            </a:r>
            <a:endParaRPr dirty="0"/>
          </a:p>
          <a:p>
            <a:pPr marL="0" lvl="0" indent="0" algn="l" rtl="0">
              <a:spcBef>
                <a:spcPts val="1200"/>
              </a:spcBef>
              <a:spcAft>
                <a:spcPts val="0"/>
              </a:spcAft>
              <a:buNone/>
            </a:pPr>
            <a:r>
              <a:rPr lang="en-GB" dirty="0"/>
              <a:t>Self-describing means: </a:t>
            </a:r>
            <a:endParaRPr dirty="0"/>
          </a:p>
          <a:p>
            <a:pPr marL="0" lvl="0" indent="0" algn="l" rtl="0">
              <a:spcBef>
                <a:spcPts val="1200"/>
              </a:spcBef>
              <a:spcAft>
                <a:spcPts val="0"/>
              </a:spcAft>
              <a:buNone/>
            </a:pPr>
            <a:r>
              <a:rPr lang="en-GB" dirty="0"/>
              <a:t>▫ Database not just contains data, but also contains definition of the structure of data, that can be considered ‘</a:t>
            </a:r>
            <a:r>
              <a:rPr lang="en-GB" b="1" dirty="0"/>
              <a:t>Meta data</a:t>
            </a:r>
            <a:r>
              <a:rPr lang="en-GB" dirty="0"/>
              <a:t>’; </a:t>
            </a:r>
            <a:endParaRPr dirty="0"/>
          </a:p>
          <a:p>
            <a:pPr marL="0" lvl="0" indent="0" algn="l" rtl="0">
              <a:spcBef>
                <a:spcPts val="1200"/>
              </a:spcBef>
              <a:spcAft>
                <a:spcPts val="0"/>
              </a:spcAft>
              <a:buNone/>
            </a:pPr>
            <a:r>
              <a:rPr lang="en-GB" dirty="0"/>
              <a:t>It includes many related info : table column definition, index and key info, constraints, etc ▫ At database application level, database can also store other </a:t>
            </a:r>
            <a:r>
              <a:rPr lang="en-GB" b="1" dirty="0"/>
              <a:t>application related meta data</a:t>
            </a:r>
            <a:r>
              <a:rPr lang="en-GB" dirty="0"/>
              <a:t> as well, it makes personalization and customization of the application according to user profile much easier to handle. </a:t>
            </a:r>
            <a:endParaRPr dirty="0"/>
          </a:p>
          <a:p>
            <a:pPr marL="0" lvl="0" indent="0" algn="l" rtl="0">
              <a:spcBef>
                <a:spcPts val="1200"/>
              </a:spcBef>
              <a:spcAft>
                <a:spcPts val="1200"/>
              </a:spcAft>
              <a:buNone/>
            </a:pPr>
            <a:r>
              <a:rPr lang="en-GB" dirty="0"/>
              <a:t>The typical example could be the user preference for those common social media sites or e-commerce sites, etc.</a:t>
            </a:r>
            <a:endParaRPr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8A284D-76C8-91FB-A2CD-B26D9575234E}"/>
              </a:ext>
            </a:extLst>
          </p:cNvPr>
          <p:cNvSpPr>
            <a:spLocks noGrp="1"/>
          </p:cNvSpPr>
          <p:nvPr>
            <p:ph type="title"/>
          </p:nvPr>
        </p:nvSpPr>
        <p:spPr/>
        <p:txBody>
          <a:bodyPr>
            <a:normAutofit fontScale="90000"/>
          </a:bodyPr>
          <a:lstStyle/>
          <a:p>
            <a:r>
              <a:rPr lang="en-IN" dirty="0"/>
              <a:t>Adding a Check Constraint</a:t>
            </a:r>
          </a:p>
        </p:txBody>
      </p:sp>
      <p:sp>
        <p:nvSpPr>
          <p:cNvPr id="4" name="Rectangle 1">
            <a:extLst>
              <a:ext uri="{FF2B5EF4-FFF2-40B4-BE49-F238E27FC236}">
                <a16:creationId xmlns:a16="http://schemas.microsoft.com/office/drawing/2014/main" id="{E2EA9C40-1469-1C0E-7077-73680FBC1CC5}"/>
              </a:ext>
            </a:extLst>
          </p:cNvPr>
          <p:cNvSpPr>
            <a:spLocks noGrp="1" noChangeArrowheads="1"/>
          </p:cNvSpPr>
          <p:nvPr>
            <p:ph type="body" idx="1"/>
          </p:nvPr>
        </p:nvSpPr>
        <p:spPr bwMode="auto">
          <a:xfrm>
            <a:off x="311700" y="1016501"/>
            <a:ext cx="7083991" cy="120032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dirty="0">
                <a:solidFill>
                  <a:schemeClr val="dk1"/>
                </a:solidFill>
                <a:highlight>
                  <a:srgbClr val="FFFFFF"/>
                </a:highlight>
                <a:latin typeface="Roboto"/>
                <a:ea typeface="Roboto"/>
              </a:rPr>
              <a:t>The CHECK constraint is used to limit the value range that can be placed in a column.</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dirty="0">
                <a:solidFill>
                  <a:schemeClr val="dk1"/>
                </a:solidFill>
                <a:highlight>
                  <a:srgbClr val="FFFFFF"/>
                </a:highlight>
                <a:latin typeface="Roboto"/>
                <a:ea typeface="Roboto"/>
              </a:rPr>
              <a:t>If you define a CHECK constraint on a column it will allow only certain values for this column.</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dirty="0">
                <a:solidFill>
                  <a:schemeClr val="dk1"/>
                </a:solidFill>
                <a:highlight>
                  <a:srgbClr val="FFFFFF"/>
                </a:highlight>
                <a:latin typeface="Roboto"/>
                <a:ea typeface="Roboto"/>
              </a:rPr>
              <a:t>If you define a CHECK constraint on a table it can limit the values in certain columns based on values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dirty="0">
                <a:solidFill>
                  <a:schemeClr val="dk1"/>
                </a:solidFill>
                <a:highlight>
                  <a:srgbClr val="FFFFFF"/>
                </a:highlight>
                <a:latin typeface="Roboto"/>
                <a:ea typeface="Roboto"/>
              </a:rPr>
              <a:t>in other columns in the row.</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200" dirty="0">
              <a:solidFill>
                <a:schemeClr val="dk1"/>
              </a:solidFill>
              <a:highlight>
                <a:srgbClr val="FFFFFF"/>
              </a:highlight>
              <a:latin typeface="Roboto"/>
              <a:ea typeface="Roboto"/>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200" dirty="0">
              <a:solidFill>
                <a:schemeClr val="dk1"/>
              </a:solidFill>
              <a:highlight>
                <a:srgbClr val="FFFFFF"/>
              </a:highlight>
              <a:latin typeface="Roboto"/>
              <a:ea typeface="Roboto"/>
            </a:endParaRPr>
          </a:p>
        </p:txBody>
      </p:sp>
      <p:pic>
        <p:nvPicPr>
          <p:cNvPr id="6" name="Picture 5">
            <a:extLst>
              <a:ext uri="{FF2B5EF4-FFF2-40B4-BE49-F238E27FC236}">
                <a16:creationId xmlns:a16="http://schemas.microsoft.com/office/drawing/2014/main" id="{AED1E52C-CCD1-4079-F048-B507649EC1BD}"/>
              </a:ext>
            </a:extLst>
          </p:cNvPr>
          <p:cNvPicPr>
            <a:picLocks noChangeAspect="1"/>
          </p:cNvPicPr>
          <p:nvPr/>
        </p:nvPicPr>
        <p:blipFill>
          <a:blip r:embed="rId2"/>
          <a:stretch>
            <a:fillRect/>
          </a:stretch>
        </p:blipFill>
        <p:spPr>
          <a:xfrm>
            <a:off x="494635" y="2788306"/>
            <a:ext cx="2838450" cy="1381125"/>
          </a:xfrm>
          <a:prstGeom prst="rect">
            <a:avLst/>
          </a:prstGeom>
        </p:spPr>
      </p:pic>
      <p:sp>
        <p:nvSpPr>
          <p:cNvPr id="7" name="TextBox 6">
            <a:extLst>
              <a:ext uri="{FF2B5EF4-FFF2-40B4-BE49-F238E27FC236}">
                <a16:creationId xmlns:a16="http://schemas.microsoft.com/office/drawing/2014/main" id="{999BD36A-3CFF-F9F6-C9D2-E76F9C054287}"/>
              </a:ext>
            </a:extLst>
          </p:cNvPr>
          <p:cNvSpPr txBox="1"/>
          <p:nvPr/>
        </p:nvSpPr>
        <p:spPr>
          <a:xfrm>
            <a:off x="457200" y="1988288"/>
            <a:ext cx="3062177" cy="307777"/>
          </a:xfrm>
          <a:prstGeom prst="rect">
            <a:avLst/>
          </a:prstGeom>
          <a:noFill/>
        </p:spPr>
        <p:txBody>
          <a:bodyPr wrap="square" rtlCol="0">
            <a:spAutoFit/>
          </a:bodyPr>
          <a:lstStyle/>
          <a:p>
            <a:r>
              <a:rPr lang="en-IN" b="1" dirty="0"/>
              <a:t>Example of CHECK Constraint</a:t>
            </a:r>
          </a:p>
        </p:txBody>
      </p:sp>
      <p:pic>
        <p:nvPicPr>
          <p:cNvPr id="9" name="Picture 8">
            <a:extLst>
              <a:ext uri="{FF2B5EF4-FFF2-40B4-BE49-F238E27FC236}">
                <a16:creationId xmlns:a16="http://schemas.microsoft.com/office/drawing/2014/main" id="{71B638C0-CBC5-06D7-9EF0-DD4273167C6D}"/>
              </a:ext>
            </a:extLst>
          </p:cNvPr>
          <p:cNvPicPr>
            <a:picLocks noChangeAspect="1"/>
          </p:cNvPicPr>
          <p:nvPr/>
        </p:nvPicPr>
        <p:blipFill>
          <a:blip r:embed="rId3"/>
          <a:stretch>
            <a:fillRect/>
          </a:stretch>
        </p:blipFill>
        <p:spPr>
          <a:xfrm>
            <a:off x="3674213" y="2571749"/>
            <a:ext cx="4857750" cy="1800225"/>
          </a:xfrm>
          <a:prstGeom prst="rect">
            <a:avLst/>
          </a:prstGeom>
        </p:spPr>
      </p:pic>
    </p:spTree>
    <p:extLst>
      <p:ext uri="{BB962C8B-B14F-4D97-AF65-F5344CB8AC3E}">
        <p14:creationId xmlns:p14="http://schemas.microsoft.com/office/powerpoint/2010/main" val="470397460"/>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7E6B22-AC06-60BA-AFC0-0B0E791DB7C4}"/>
              </a:ext>
            </a:extLst>
          </p:cNvPr>
          <p:cNvSpPr>
            <a:spLocks noGrp="1"/>
          </p:cNvSpPr>
          <p:nvPr>
            <p:ph type="title"/>
          </p:nvPr>
        </p:nvSpPr>
        <p:spPr/>
        <p:txBody>
          <a:bodyPr>
            <a:normAutofit fontScale="90000"/>
          </a:bodyPr>
          <a:lstStyle/>
          <a:p>
            <a:r>
              <a:rPr lang="en-IN" dirty="0"/>
              <a:t>LIKE Operator in TSQL</a:t>
            </a:r>
          </a:p>
        </p:txBody>
      </p:sp>
      <p:sp>
        <p:nvSpPr>
          <p:cNvPr id="4" name="Rectangle 1">
            <a:extLst>
              <a:ext uri="{FF2B5EF4-FFF2-40B4-BE49-F238E27FC236}">
                <a16:creationId xmlns:a16="http://schemas.microsoft.com/office/drawing/2014/main" id="{13B3B341-4116-99F2-BCE1-61AABA8BBFED}"/>
              </a:ext>
            </a:extLst>
          </p:cNvPr>
          <p:cNvSpPr>
            <a:spLocks noGrp="1" noChangeArrowheads="1"/>
          </p:cNvSpPr>
          <p:nvPr>
            <p:ph type="body" idx="1"/>
          </p:nvPr>
        </p:nvSpPr>
        <p:spPr bwMode="auto">
          <a:xfrm>
            <a:off x="311700" y="1014358"/>
            <a:ext cx="8382423"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dirty="0">
                <a:solidFill>
                  <a:schemeClr val="dk1"/>
                </a:solidFill>
                <a:highlight>
                  <a:srgbClr val="FFFFFF"/>
                </a:highlight>
                <a:latin typeface="Roboto"/>
                <a:ea typeface="Roboto"/>
              </a:rPr>
              <a:t>The SQL Server LIKE is a logical operator that determines if a character string matches a specified pattern.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dirty="0">
                <a:solidFill>
                  <a:schemeClr val="dk1"/>
                </a:solidFill>
                <a:highlight>
                  <a:srgbClr val="FFFFFF"/>
                </a:highlight>
                <a:latin typeface="Roboto"/>
                <a:ea typeface="Roboto"/>
              </a:rPr>
              <a:t>A pattern may include regular characters and </a:t>
            </a:r>
            <a:r>
              <a:rPr kumimoji="0" lang="en-US" altLang="en-US" sz="1200" b="0" i="0" u="none" strike="noStrike" cap="none" normalizeH="0" baseline="0" dirty="0">
                <a:ln>
                  <a:noFill/>
                </a:ln>
                <a:solidFill>
                  <a:srgbClr val="000000"/>
                </a:solidFill>
                <a:effectLst/>
                <a:latin typeface="-apple-system"/>
              </a:rPr>
              <a:t>wildcard characters.</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dirty="0">
                <a:solidFill>
                  <a:schemeClr val="dk1"/>
                </a:solidFill>
                <a:highlight>
                  <a:srgbClr val="FFFFFF"/>
                </a:highlight>
                <a:latin typeface="Roboto"/>
                <a:ea typeface="Roboto"/>
              </a:rPr>
              <a:t>The LIKE operator is used in the </a:t>
            </a:r>
            <a:r>
              <a:rPr lang="en-US" altLang="en-US" sz="1200" dirty="0">
                <a:solidFill>
                  <a:schemeClr val="dk1"/>
                </a:solidFill>
                <a:highlight>
                  <a:srgbClr val="FFFFFF"/>
                </a:highlight>
                <a:latin typeface="Roboto"/>
                <a:ea typeface="Roboto"/>
                <a:hlinkClick r:id="rId2">
                  <a:extLst>
                    <a:ext uri="{A12FA001-AC4F-418D-AE19-62706E023703}">
                      <ahyp:hlinkClr xmlns:ahyp="http://schemas.microsoft.com/office/drawing/2018/hyperlinkcolor" val="tx"/>
                    </a:ext>
                  </a:extLst>
                </a:hlinkClick>
              </a:rPr>
              <a:t>WHERE</a:t>
            </a:r>
            <a:r>
              <a:rPr lang="en-US" altLang="en-US" sz="1200" dirty="0">
                <a:solidFill>
                  <a:schemeClr val="dk1"/>
                </a:solidFill>
                <a:highlight>
                  <a:srgbClr val="FFFFFF"/>
                </a:highlight>
                <a:latin typeface="Roboto"/>
                <a:ea typeface="Roboto"/>
              </a:rPr>
              <a:t> clause of the </a:t>
            </a:r>
            <a:r>
              <a:rPr lang="en-US" altLang="en-US" sz="1200" dirty="0">
                <a:solidFill>
                  <a:schemeClr val="dk1"/>
                </a:solidFill>
                <a:highlight>
                  <a:srgbClr val="FFFFFF"/>
                </a:highlight>
                <a:latin typeface="Roboto"/>
                <a:ea typeface="Roboto"/>
                <a:hlinkClick r:id="rId3">
                  <a:extLst>
                    <a:ext uri="{A12FA001-AC4F-418D-AE19-62706E023703}">
                      <ahyp:hlinkClr xmlns:ahyp="http://schemas.microsoft.com/office/drawing/2018/hyperlinkcolor" val="tx"/>
                    </a:ext>
                  </a:extLst>
                </a:hlinkClick>
              </a:rPr>
              <a:t>SELECT</a:t>
            </a:r>
            <a:r>
              <a:rPr lang="en-US" altLang="en-US" sz="1200" dirty="0">
                <a:solidFill>
                  <a:schemeClr val="dk1"/>
                </a:solidFill>
                <a:highlight>
                  <a:srgbClr val="FFFFFF"/>
                </a:highlight>
                <a:latin typeface="Roboto"/>
                <a:ea typeface="Roboto"/>
              </a:rPr>
              <a:t>, </a:t>
            </a:r>
            <a:r>
              <a:rPr lang="en-US" altLang="en-US" sz="1200" dirty="0">
                <a:solidFill>
                  <a:schemeClr val="dk1"/>
                </a:solidFill>
                <a:highlight>
                  <a:srgbClr val="FFFFFF"/>
                </a:highlight>
                <a:latin typeface="Roboto"/>
                <a:ea typeface="Roboto"/>
                <a:hlinkClick r:id="rId4">
                  <a:extLst>
                    <a:ext uri="{A12FA001-AC4F-418D-AE19-62706E023703}">
                      <ahyp:hlinkClr xmlns:ahyp="http://schemas.microsoft.com/office/drawing/2018/hyperlinkcolor" val="tx"/>
                    </a:ext>
                  </a:extLst>
                </a:hlinkClick>
              </a:rPr>
              <a:t>UPDATE</a:t>
            </a:r>
            <a:r>
              <a:rPr lang="en-US" altLang="en-US" sz="1200" dirty="0">
                <a:solidFill>
                  <a:schemeClr val="dk1"/>
                </a:solidFill>
                <a:highlight>
                  <a:srgbClr val="FFFFFF"/>
                </a:highlight>
                <a:latin typeface="Roboto"/>
                <a:ea typeface="Roboto"/>
              </a:rPr>
              <a:t>, and </a:t>
            </a:r>
            <a:r>
              <a:rPr lang="en-US" altLang="en-US" sz="1200" dirty="0">
                <a:solidFill>
                  <a:schemeClr val="dk1"/>
                </a:solidFill>
                <a:highlight>
                  <a:srgbClr val="FFFFFF"/>
                </a:highlight>
                <a:latin typeface="Roboto"/>
                <a:ea typeface="Roboto"/>
                <a:hlinkClick r:id="rId5">
                  <a:extLst>
                    <a:ext uri="{A12FA001-AC4F-418D-AE19-62706E023703}">
                      <ahyp:hlinkClr xmlns:ahyp="http://schemas.microsoft.com/office/drawing/2018/hyperlinkcolor" val="tx"/>
                    </a:ext>
                  </a:extLst>
                </a:hlinkClick>
              </a:rPr>
              <a:t>DELETE</a:t>
            </a:r>
            <a:r>
              <a:rPr lang="en-US" altLang="en-US" sz="1200" dirty="0">
                <a:solidFill>
                  <a:schemeClr val="dk1"/>
                </a:solidFill>
                <a:highlight>
                  <a:srgbClr val="FFFFFF"/>
                </a:highlight>
                <a:latin typeface="Roboto"/>
                <a:ea typeface="Roboto"/>
              </a:rPr>
              <a:t> statements to filter rows based on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dirty="0">
                <a:solidFill>
                  <a:schemeClr val="dk1"/>
                </a:solidFill>
                <a:highlight>
                  <a:srgbClr val="FFFFFF"/>
                </a:highlight>
                <a:latin typeface="Roboto"/>
                <a:ea typeface="Roboto"/>
              </a:rPr>
              <a:t>pattern matching.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200" dirty="0">
              <a:solidFill>
                <a:schemeClr val="dk1"/>
              </a:solidFill>
              <a:highlight>
                <a:srgbClr val="FFFFFF"/>
              </a:highlight>
              <a:latin typeface="Roboto"/>
              <a:ea typeface="Roboto"/>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b="1" dirty="0">
                <a:solidFill>
                  <a:schemeClr val="dk1"/>
                </a:solidFill>
                <a:highlight>
                  <a:srgbClr val="FFFFFF"/>
                </a:highlight>
                <a:latin typeface="Roboto"/>
                <a:ea typeface="Roboto"/>
              </a:rPr>
              <a:t>Syntax</a:t>
            </a:r>
            <a:r>
              <a:rPr lang="en-US" altLang="en-US" sz="1200" dirty="0">
                <a:solidFill>
                  <a:schemeClr val="dk1"/>
                </a:solidFill>
                <a:highlight>
                  <a:srgbClr val="FFFFFF"/>
                </a:highlight>
                <a:latin typeface="Roboto"/>
                <a:ea typeface="Roboto"/>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200" dirty="0">
              <a:solidFill>
                <a:schemeClr val="dk1"/>
              </a:solidFill>
              <a:highlight>
                <a:srgbClr val="FFFFFF"/>
              </a:highlight>
              <a:latin typeface="Roboto"/>
              <a:ea typeface="Roboto"/>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dirty="0">
                <a:solidFill>
                  <a:schemeClr val="dk1"/>
                </a:solidFill>
                <a:highlight>
                  <a:srgbClr val="FFFFFF"/>
                </a:highlight>
                <a:latin typeface="Roboto"/>
                <a:ea typeface="Roboto"/>
              </a:rPr>
              <a:t>Column | expression LIKE pattern [ESCAPE escape_character]</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200" dirty="0">
              <a:solidFill>
                <a:schemeClr val="dk1"/>
              </a:solidFill>
              <a:highlight>
                <a:srgbClr val="FFFFFF"/>
              </a:highlight>
              <a:latin typeface="Roboto"/>
              <a:ea typeface="Roboto"/>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200" dirty="0">
              <a:solidFill>
                <a:schemeClr val="dk1"/>
              </a:solidFill>
              <a:highlight>
                <a:srgbClr val="FFFFFF"/>
              </a:highlight>
              <a:latin typeface="Roboto"/>
              <a:ea typeface="Roboto"/>
            </a:endParaRPr>
          </a:p>
        </p:txBody>
      </p:sp>
      <p:pic>
        <p:nvPicPr>
          <p:cNvPr id="7" name="Picture 6">
            <a:extLst>
              <a:ext uri="{FF2B5EF4-FFF2-40B4-BE49-F238E27FC236}">
                <a16:creationId xmlns:a16="http://schemas.microsoft.com/office/drawing/2014/main" id="{ED0F39D4-DBFC-2D40-B1BD-165BB5B8DD80}"/>
              </a:ext>
            </a:extLst>
          </p:cNvPr>
          <p:cNvPicPr>
            <a:picLocks noChangeAspect="1"/>
          </p:cNvPicPr>
          <p:nvPr/>
        </p:nvPicPr>
        <p:blipFill>
          <a:blip r:embed="rId6"/>
          <a:stretch>
            <a:fillRect/>
          </a:stretch>
        </p:blipFill>
        <p:spPr>
          <a:xfrm>
            <a:off x="636805" y="2776407"/>
            <a:ext cx="2093870" cy="2143555"/>
          </a:xfrm>
          <a:prstGeom prst="rect">
            <a:avLst/>
          </a:prstGeom>
        </p:spPr>
      </p:pic>
      <p:pic>
        <p:nvPicPr>
          <p:cNvPr id="9" name="Picture 8">
            <a:extLst>
              <a:ext uri="{FF2B5EF4-FFF2-40B4-BE49-F238E27FC236}">
                <a16:creationId xmlns:a16="http://schemas.microsoft.com/office/drawing/2014/main" id="{147D6A20-A555-3267-3B8D-F2BF6E7FBE57}"/>
              </a:ext>
            </a:extLst>
          </p:cNvPr>
          <p:cNvPicPr>
            <a:picLocks noChangeAspect="1"/>
          </p:cNvPicPr>
          <p:nvPr/>
        </p:nvPicPr>
        <p:blipFill>
          <a:blip r:embed="rId7"/>
          <a:stretch>
            <a:fillRect/>
          </a:stretch>
        </p:blipFill>
        <p:spPr>
          <a:xfrm>
            <a:off x="3212273" y="3051929"/>
            <a:ext cx="2581275" cy="1085850"/>
          </a:xfrm>
          <a:prstGeom prst="rect">
            <a:avLst/>
          </a:prstGeom>
        </p:spPr>
      </p:pic>
    </p:spTree>
    <p:extLst>
      <p:ext uri="{BB962C8B-B14F-4D97-AF65-F5344CB8AC3E}">
        <p14:creationId xmlns:p14="http://schemas.microsoft.com/office/powerpoint/2010/main" val="3971138064"/>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DE547-86AB-EC21-8E06-2E1E2A3BDF57}"/>
              </a:ext>
            </a:extLst>
          </p:cNvPr>
          <p:cNvSpPr>
            <a:spLocks noGrp="1"/>
          </p:cNvSpPr>
          <p:nvPr>
            <p:ph type="title"/>
          </p:nvPr>
        </p:nvSpPr>
        <p:spPr/>
        <p:txBody>
          <a:bodyPr>
            <a:normAutofit fontScale="90000"/>
          </a:bodyPr>
          <a:lstStyle/>
          <a:p>
            <a:r>
              <a:rPr lang="en-IN" dirty="0"/>
              <a:t>Group By Clause </a:t>
            </a:r>
          </a:p>
        </p:txBody>
      </p:sp>
      <p:sp>
        <p:nvSpPr>
          <p:cNvPr id="4" name="Rectangle 1">
            <a:extLst>
              <a:ext uri="{FF2B5EF4-FFF2-40B4-BE49-F238E27FC236}">
                <a16:creationId xmlns:a16="http://schemas.microsoft.com/office/drawing/2014/main" id="{E2CB66A9-6B9A-33F2-DEB8-0B096A69E314}"/>
              </a:ext>
            </a:extLst>
          </p:cNvPr>
          <p:cNvSpPr>
            <a:spLocks noGrp="1" noChangeArrowheads="1"/>
          </p:cNvSpPr>
          <p:nvPr>
            <p:ph type="body" idx="1"/>
          </p:nvPr>
        </p:nvSpPr>
        <p:spPr bwMode="auto">
          <a:xfrm>
            <a:off x="311700" y="1201875"/>
            <a:ext cx="6017994" cy="4616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dirty="0">
                <a:solidFill>
                  <a:schemeClr val="dk1"/>
                </a:solidFill>
                <a:highlight>
                  <a:srgbClr val="FFFFFF"/>
                </a:highlight>
                <a:latin typeface="Roboto"/>
                <a:ea typeface="Roboto"/>
              </a:rPr>
              <a:t>The GROUP BY clause allows you to arrange the rows of a </a:t>
            </a:r>
            <a:r>
              <a:rPr lang="en-US" altLang="en-US" sz="1200" dirty="0">
                <a:solidFill>
                  <a:schemeClr val="dk1"/>
                </a:solidFill>
                <a:highlight>
                  <a:srgbClr val="FFFFFF"/>
                </a:highlight>
                <a:latin typeface="Roboto"/>
                <a:ea typeface="Roboto"/>
                <a:hlinkClick r:id="rId2">
                  <a:extLst>
                    <a:ext uri="{A12FA001-AC4F-418D-AE19-62706E023703}">
                      <ahyp:hlinkClr xmlns:ahyp="http://schemas.microsoft.com/office/drawing/2018/hyperlinkcolor" val="tx"/>
                    </a:ext>
                  </a:extLst>
                </a:hlinkClick>
              </a:rPr>
              <a:t>query</a:t>
            </a:r>
            <a:r>
              <a:rPr lang="en-US" altLang="en-US" sz="1200" dirty="0">
                <a:solidFill>
                  <a:schemeClr val="dk1"/>
                </a:solidFill>
                <a:highlight>
                  <a:srgbClr val="FFFFFF"/>
                </a:highlight>
                <a:latin typeface="Roboto"/>
                <a:ea typeface="Roboto"/>
              </a:rPr>
              <a:t> in groups.</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dirty="0">
                <a:solidFill>
                  <a:schemeClr val="dk1"/>
                </a:solidFill>
                <a:highlight>
                  <a:srgbClr val="FFFFFF"/>
                </a:highlight>
                <a:latin typeface="Roboto"/>
                <a:ea typeface="Roboto"/>
              </a:rPr>
              <a:t> The groups are determined by the columns that you specify in the GROUP BY clause. </a:t>
            </a:r>
          </a:p>
        </p:txBody>
      </p:sp>
      <p:sp>
        <p:nvSpPr>
          <p:cNvPr id="5" name="TextBox 4">
            <a:extLst>
              <a:ext uri="{FF2B5EF4-FFF2-40B4-BE49-F238E27FC236}">
                <a16:creationId xmlns:a16="http://schemas.microsoft.com/office/drawing/2014/main" id="{D8DF3DD2-CE3F-8C55-7FC1-BE12B97F39AB}"/>
              </a:ext>
            </a:extLst>
          </p:cNvPr>
          <p:cNvSpPr txBox="1"/>
          <p:nvPr/>
        </p:nvSpPr>
        <p:spPr>
          <a:xfrm>
            <a:off x="413359" y="1929008"/>
            <a:ext cx="4797468" cy="1600438"/>
          </a:xfrm>
          <a:prstGeom prst="rect">
            <a:avLst/>
          </a:prstGeom>
          <a:noFill/>
        </p:spPr>
        <p:txBody>
          <a:bodyPr wrap="square" rtlCol="0">
            <a:spAutoFit/>
          </a:bodyPr>
          <a:lstStyle/>
          <a:p>
            <a:r>
              <a:rPr lang="en-IN" dirty="0"/>
              <a:t>SELECT </a:t>
            </a:r>
          </a:p>
          <a:p>
            <a:r>
              <a:rPr lang="en-IN" dirty="0"/>
              <a:t>   </a:t>
            </a:r>
            <a:r>
              <a:rPr lang="en-IN" dirty="0" err="1"/>
              <a:t>select_list</a:t>
            </a:r>
            <a:endParaRPr lang="en-IN" dirty="0"/>
          </a:p>
          <a:p>
            <a:r>
              <a:rPr lang="en-IN" dirty="0"/>
              <a:t>FROM</a:t>
            </a:r>
          </a:p>
          <a:p>
            <a:r>
              <a:rPr lang="en-IN" dirty="0"/>
              <a:t> </a:t>
            </a:r>
            <a:r>
              <a:rPr lang="en-IN" dirty="0" err="1"/>
              <a:t>table_name</a:t>
            </a:r>
            <a:r>
              <a:rPr lang="en-IN" dirty="0"/>
              <a:t> </a:t>
            </a:r>
          </a:p>
          <a:p>
            <a:r>
              <a:rPr lang="en-IN" dirty="0"/>
              <a:t>GROUP BY </a:t>
            </a:r>
          </a:p>
          <a:p>
            <a:r>
              <a:rPr lang="en-IN" dirty="0"/>
              <a:t> column_name1,</a:t>
            </a:r>
          </a:p>
          <a:p>
            <a:r>
              <a:rPr lang="en-IN" dirty="0"/>
              <a:t> column_name2,    ;</a:t>
            </a:r>
          </a:p>
        </p:txBody>
      </p:sp>
      <p:pic>
        <p:nvPicPr>
          <p:cNvPr id="7" name="Picture 6">
            <a:extLst>
              <a:ext uri="{FF2B5EF4-FFF2-40B4-BE49-F238E27FC236}">
                <a16:creationId xmlns:a16="http://schemas.microsoft.com/office/drawing/2014/main" id="{1FC67D63-3785-9267-E27B-23B1A60C1F82}"/>
              </a:ext>
            </a:extLst>
          </p:cNvPr>
          <p:cNvPicPr>
            <a:picLocks noChangeAspect="1"/>
          </p:cNvPicPr>
          <p:nvPr/>
        </p:nvPicPr>
        <p:blipFill>
          <a:blip r:embed="rId3"/>
          <a:stretch>
            <a:fillRect/>
          </a:stretch>
        </p:blipFill>
        <p:spPr>
          <a:xfrm>
            <a:off x="4160862" y="1929008"/>
            <a:ext cx="2571750" cy="2600325"/>
          </a:xfrm>
          <a:prstGeom prst="rect">
            <a:avLst/>
          </a:prstGeom>
        </p:spPr>
      </p:pic>
      <p:pic>
        <p:nvPicPr>
          <p:cNvPr id="9" name="Picture 8">
            <a:extLst>
              <a:ext uri="{FF2B5EF4-FFF2-40B4-BE49-F238E27FC236}">
                <a16:creationId xmlns:a16="http://schemas.microsoft.com/office/drawing/2014/main" id="{15E5FF65-4A33-CE90-0E80-900FC149AB40}"/>
              </a:ext>
            </a:extLst>
          </p:cNvPr>
          <p:cNvPicPr>
            <a:picLocks noChangeAspect="1"/>
          </p:cNvPicPr>
          <p:nvPr/>
        </p:nvPicPr>
        <p:blipFill>
          <a:blip r:embed="rId4"/>
          <a:stretch>
            <a:fillRect/>
          </a:stretch>
        </p:blipFill>
        <p:spPr>
          <a:xfrm>
            <a:off x="6980324" y="2481457"/>
            <a:ext cx="1571625" cy="1495425"/>
          </a:xfrm>
          <a:prstGeom prst="rect">
            <a:avLst/>
          </a:prstGeom>
        </p:spPr>
      </p:pic>
      <p:sp>
        <p:nvSpPr>
          <p:cNvPr id="11" name="TextBox 10">
            <a:extLst>
              <a:ext uri="{FF2B5EF4-FFF2-40B4-BE49-F238E27FC236}">
                <a16:creationId xmlns:a16="http://schemas.microsoft.com/office/drawing/2014/main" id="{B4FCDBB7-BAE3-80CB-24B2-DC18AF455843}"/>
              </a:ext>
            </a:extLst>
          </p:cNvPr>
          <p:cNvSpPr txBox="1"/>
          <p:nvPr/>
        </p:nvSpPr>
        <p:spPr>
          <a:xfrm>
            <a:off x="413359" y="3976882"/>
            <a:ext cx="3118981" cy="954107"/>
          </a:xfrm>
          <a:prstGeom prst="rect">
            <a:avLst/>
          </a:prstGeom>
          <a:noFill/>
        </p:spPr>
        <p:txBody>
          <a:bodyPr wrap="square" rtlCol="0">
            <a:spAutoFit/>
          </a:bodyPr>
          <a:lstStyle/>
          <a:p>
            <a:r>
              <a:rPr lang="en-IN" dirty="0"/>
              <a:t>In this query, GROUP BY clause produced a group for each combination of values in the columns listed in the GROUP BY clause. </a:t>
            </a:r>
          </a:p>
        </p:txBody>
      </p:sp>
    </p:spTree>
    <p:extLst>
      <p:ext uri="{BB962C8B-B14F-4D97-AF65-F5344CB8AC3E}">
        <p14:creationId xmlns:p14="http://schemas.microsoft.com/office/powerpoint/2010/main" val="3691563337"/>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DE761-E1C7-C63E-C0B1-6025557AEEC0}"/>
              </a:ext>
            </a:extLst>
          </p:cNvPr>
          <p:cNvSpPr>
            <a:spLocks noGrp="1"/>
          </p:cNvSpPr>
          <p:nvPr>
            <p:ph type="title"/>
          </p:nvPr>
        </p:nvSpPr>
        <p:spPr/>
        <p:txBody>
          <a:bodyPr>
            <a:normAutofit fontScale="90000"/>
          </a:bodyPr>
          <a:lstStyle/>
          <a:p>
            <a:r>
              <a:rPr lang="en-IN" dirty="0"/>
              <a:t>HAVING clause</a:t>
            </a:r>
          </a:p>
        </p:txBody>
      </p:sp>
      <p:sp>
        <p:nvSpPr>
          <p:cNvPr id="4" name="Rectangle 1">
            <a:extLst>
              <a:ext uri="{FF2B5EF4-FFF2-40B4-BE49-F238E27FC236}">
                <a16:creationId xmlns:a16="http://schemas.microsoft.com/office/drawing/2014/main" id="{1D286218-0327-047F-2321-FACA48D42326}"/>
              </a:ext>
            </a:extLst>
          </p:cNvPr>
          <p:cNvSpPr>
            <a:spLocks noGrp="1" noChangeArrowheads="1"/>
          </p:cNvSpPr>
          <p:nvPr>
            <p:ph type="body" idx="1"/>
          </p:nvPr>
        </p:nvSpPr>
        <p:spPr bwMode="auto">
          <a:xfrm>
            <a:off x="311700" y="1213166"/>
            <a:ext cx="731642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apple-system"/>
              </a:rPr>
              <a:t>The </a:t>
            </a:r>
            <a:r>
              <a:rPr kumimoji="0" lang="en-US" altLang="en-US" sz="1200" b="0" i="0" u="none" strike="noStrike" cap="none" normalizeH="0" baseline="0" dirty="0">
                <a:ln>
                  <a:noFill/>
                </a:ln>
                <a:solidFill>
                  <a:schemeClr val="tx1"/>
                </a:solidFill>
                <a:effectLst/>
                <a:latin typeface="var(--font-family-code)"/>
              </a:rPr>
              <a:t>HAVING</a:t>
            </a:r>
            <a:r>
              <a:rPr kumimoji="0" lang="en-US" altLang="en-US" sz="1200" b="0" i="0" u="none" strike="noStrike" cap="none" normalizeH="0" baseline="0" dirty="0">
                <a:ln>
                  <a:noFill/>
                </a:ln>
                <a:solidFill>
                  <a:srgbClr val="000000"/>
                </a:solidFill>
                <a:effectLst/>
                <a:latin typeface="-apple-system"/>
              </a:rPr>
              <a:t> clause is often used with the </a:t>
            </a:r>
            <a:r>
              <a:rPr kumimoji="0" lang="en-US" altLang="en-US" sz="1200" b="0" i="0" u="none" strike="noStrike" cap="none" normalizeH="0" baseline="0" dirty="0">
                <a:ln>
                  <a:noFill/>
                </a:ln>
                <a:solidFill>
                  <a:schemeClr val="tx1"/>
                </a:solidFill>
                <a:effectLst/>
                <a:latin typeface="var(--font-family-code)"/>
                <a:hlinkClick r:id="rId2"/>
              </a:rPr>
              <a:t>GROUP BY</a:t>
            </a:r>
            <a:r>
              <a:rPr kumimoji="0" lang="en-US" altLang="en-US" sz="1200" b="0" i="0" u="none" strike="noStrike" cap="none" normalizeH="0" baseline="0" dirty="0">
                <a:ln>
                  <a:noFill/>
                </a:ln>
                <a:solidFill>
                  <a:srgbClr val="000000"/>
                </a:solidFill>
                <a:effectLst/>
                <a:latin typeface="-apple-system"/>
              </a:rPr>
              <a:t> clause to filter groups based on a specified list of conditions.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apple-system"/>
              </a:rPr>
              <a:t>The following illustrates the </a:t>
            </a:r>
            <a:r>
              <a:rPr kumimoji="0" lang="en-US" altLang="en-US" sz="1200" b="0" i="0" u="none" strike="noStrike" cap="none" normalizeH="0" baseline="0" dirty="0">
                <a:ln>
                  <a:noFill/>
                </a:ln>
                <a:solidFill>
                  <a:schemeClr val="tx1"/>
                </a:solidFill>
                <a:effectLst/>
                <a:latin typeface="var(--font-family-code)"/>
              </a:rPr>
              <a:t>HAVING</a:t>
            </a:r>
            <a:r>
              <a:rPr kumimoji="0" lang="en-US" altLang="en-US" sz="1200" b="0" i="0" u="none" strike="noStrike" cap="none" normalizeH="0" baseline="0" dirty="0">
                <a:ln>
                  <a:noFill/>
                </a:ln>
                <a:solidFill>
                  <a:srgbClr val="000000"/>
                </a:solidFill>
                <a:effectLst/>
                <a:latin typeface="-apple-system"/>
              </a:rPr>
              <a:t> clause syntax:</a:t>
            </a:r>
            <a:r>
              <a:rPr kumimoji="0" lang="en-US" altLang="en-US" sz="1200" b="0" i="0" u="none" strike="noStrike" cap="none" normalizeH="0" baseline="0" dirty="0">
                <a:ln>
                  <a:noFill/>
                </a:ln>
                <a:solidFill>
                  <a:schemeClr val="tx1"/>
                </a:solidFill>
                <a:effectLst/>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
        <p:nvSpPr>
          <p:cNvPr id="5" name="TextBox 4">
            <a:extLst>
              <a:ext uri="{FF2B5EF4-FFF2-40B4-BE49-F238E27FC236}">
                <a16:creationId xmlns:a16="http://schemas.microsoft.com/office/drawing/2014/main" id="{12D6FEB0-3E60-E505-3E20-71F6AB2A6662}"/>
              </a:ext>
            </a:extLst>
          </p:cNvPr>
          <p:cNvSpPr txBox="1"/>
          <p:nvPr/>
        </p:nvSpPr>
        <p:spPr>
          <a:xfrm>
            <a:off x="311700" y="2457861"/>
            <a:ext cx="3242869" cy="2123658"/>
          </a:xfrm>
          <a:prstGeom prst="rect">
            <a:avLst/>
          </a:prstGeom>
          <a:noFill/>
        </p:spPr>
        <p:txBody>
          <a:bodyPr wrap="square" rtlCol="0">
            <a:spAutoFit/>
          </a:bodyPr>
          <a:lstStyle/>
          <a:p>
            <a:r>
              <a:rPr lang="en-IN" sz="1100" dirty="0"/>
              <a:t>Syntax: the GROUP BY clause summarizes the rows into groups and the HAVING clause applies one or more conditions to these groups. </a:t>
            </a:r>
          </a:p>
          <a:p>
            <a:endParaRPr lang="en-IN" sz="1100" dirty="0"/>
          </a:p>
          <a:p>
            <a:r>
              <a:rPr lang="en-IN" sz="1100" dirty="0"/>
              <a:t>SELECT </a:t>
            </a:r>
          </a:p>
          <a:p>
            <a:r>
              <a:rPr lang="en-IN" sz="1100" dirty="0"/>
              <a:t> </a:t>
            </a:r>
            <a:r>
              <a:rPr lang="en-IN" sz="1100" dirty="0" err="1"/>
              <a:t>select_list</a:t>
            </a:r>
            <a:r>
              <a:rPr lang="en-IN" sz="1100" dirty="0"/>
              <a:t> </a:t>
            </a:r>
          </a:p>
          <a:p>
            <a:r>
              <a:rPr lang="en-IN" sz="1100" dirty="0"/>
              <a:t>FROM </a:t>
            </a:r>
          </a:p>
          <a:p>
            <a:r>
              <a:rPr lang="en-IN" sz="1100" dirty="0"/>
              <a:t> </a:t>
            </a:r>
            <a:r>
              <a:rPr lang="en-IN" sz="1100" dirty="0" err="1"/>
              <a:t>table_name</a:t>
            </a:r>
            <a:endParaRPr lang="en-IN" sz="1100" dirty="0"/>
          </a:p>
          <a:p>
            <a:r>
              <a:rPr lang="en-IN" sz="1100" dirty="0"/>
              <a:t>GROUP BY </a:t>
            </a:r>
          </a:p>
          <a:p>
            <a:r>
              <a:rPr lang="en-IN" sz="1100" dirty="0"/>
              <a:t> </a:t>
            </a:r>
            <a:r>
              <a:rPr lang="en-IN" sz="1100" dirty="0" err="1"/>
              <a:t>group_list</a:t>
            </a:r>
            <a:endParaRPr lang="en-IN" sz="1100" dirty="0"/>
          </a:p>
          <a:p>
            <a:r>
              <a:rPr lang="en-IN" sz="1100" dirty="0"/>
              <a:t>HAVING</a:t>
            </a:r>
          </a:p>
          <a:p>
            <a:r>
              <a:rPr lang="en-IN" sz="1100" dirty="0"/>
              <a:t> conditions;</a:t>
            </a:r>
          </a:p>
        </p:txBody>
      </p:sp>
      <p:pic>
        <p:nvPicPr>
          <p:cNvPr id="7" name="Picture 6">
            <a:extLst>
              <a:ext uri="{FF2B5EF4-FFF2-40B4-BE49-F238E27FC236}">
                <a16:creationId xmlns:a16="http://schemas.microsoft.com/office/drawing/2014/main" id="{B3D60D37-5B8E-98BF-C593-C68A8A4CCE6D}"/>
              </a:ext>
            </a:extLst>
          </p:cNvPr>
          <p:cNvPicPr>
            <a:picLocks noChangeAspect="1"/>
          </p:cNvPicPr>
          <p:nvPr/>
        </p:nvPicPr>
        <p:blipFill>
          <a:blip r:embed="rId3"/>
          <a:stretch>
            <a:fillRect/>
          </a:stretch>
        </p:blipFill>
        <p:spPr>
          <a:xfrm>
            <a:off x="3885098" y="1747979"/>
            <a:ext cx="2313683" cy="2866314"/>
          </a:xfrm>
          <a:prstGeom prst="rect">
            <a:avLst/>
          </a:prstGeom>
        </p:spPr>
      </p:pic>
      <p:pic>
        <p:nvPicPr>
          <p:cNvPr id="10" name="Picture 9">
            <a:extLst>
              <a:ext uri="{FF2B5EF4-FFF2-40B4-BE49-F238E27FC236}">
                <a16:creationId xmlns:a16="http://schemas.microsoft.com/office/drawing/2014/main" id="{775C67FD-B3C1-DAF9-EA3A-D81C9BE4C4D6}"/>
              </a:ext>
            </a:extLst>
          </p:cNvPr>
          <p:cNvPicPr>
            <a:picLocks noChangeAspect="1"/>
          </p:cNvPicPr>
          <p:nvPr/>
        </p:nvPicPr>
        <p:blipFill>
          <a:blip r:embed="rId4"/>
          <a:stretch>
            <a:fillRect/>
          </a:stretch>
        </p:blipFill>
        <p:spPr>
          <a:xfrm>
            <a:off x="6529310" y="2147673"/>
            <a:ext cx="2209800" cy="2066925"/>
          </a:xfrm>
          <a:prstGeom prst="rect">
            <a:avLst/>
          </a:prstGeom>
        </p:spPr>
      </p:pic>
    </p:spTree>
    <p:extLst>
      <p:ext uri="{BB962C8B-B14F-4D97-AF65-F5344CB8AC3E}">
        <p14:creationId xmlns:p14="http://schemas.microsoft.com/office/powerpoint/2010/main" val="2890241305"/>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5E977-D156-248E-208C-8EE5DD23BCE0}"/>
              </a:ext>
            </a:extLst>
          </p:cNvPr>
          <p:cNvSpPr>
            <a:spLocks noGrp="1"/>
          </p:cNvSpPr>
          <p:nvPr>
            <p:ph type="title"/>
          </p:nvPr>
        </p:nvSpPr>
        <p:spPr/>
        <p:txBody>
          <a:bodyPr>
            <a:normAutofit fontScale="90000"/>
          </a:bodyPr>
          <a:lstStyle/>
          <a:p>
            <a:r>
              <a:rPr lang="en-IN" dirty="0"/>
              <a:t>GROUPING SETS in SQL</a:t>
            </a:r>
          </a:p>
        </p:txBody>
      </p:sp>
      <p:sp>
        <p:nvSpPr>
          <p:cNvPr id="3" name="Text Placeholder 2">
            <a:extLst>
              <a:ext uri="{FF2B5EF4-FFF2-40B4-BE49-F238E27FC236}">
                <a16:creationId xmlns:a16="http://schemas.microsoft.com/office/drawing/2014/main" id="{800382EE-CBE0-15D1-CA44-824DB8519C18}"/>
              </a:ext>
            </a:extLst>
          </p:cNvPr>
          <p:cNvSpPr>
            <a:spLocks noGrp="1"/>
          </p:cNvSpPr>
          <p:nvPr>
            <p:ph type="body" idx="1"/>
          </p:nvPr>
        </p:nvSpPr>
        <p:spPr>
          <a:xfrm>
            <a:off x="311700" y="1152474"/>
            <a:ext cx="8520600" cy="1540621"/>
          </a:xfrm>
        </p:spPr>
        <p:txBody>
          <a:bodyPr>
            <a:normAutofit fontScale="85000" lnSpcReduction="20000"/>
          </a:bodyPr>
          <a:lstStyle/>
          <a:p>
            <a:pPr marL="114300" indent="0">
              <a:buNone/>
            </a:pPr>
            <a:r>
              <a:rPr lang="en-IN" dirty="0">
                <a:solidFill>
                  <a:srgbClr val="000000"/>
                </a:solidFill>
                <a:latin typeface="-apple-system"/>
              </a:rPr>
              <a:t>A</a:t>
            </a:r>
            <a:r>
              <a:rPr lang="en-IN" b="0" i="0" dirty="0">
                <a:solidFill>
                  <a:srgbClr val="000000"/>
                </a:solidFill>
                <a:effectLst/>
                <a:latin typeface="-apple-system"/>
              </a:rPr>
              <a:t> grouping set is a group of columns by which you group. Typically, a single query with an </a:t>
            </a:r>
            <a:r>
              <a:rPr lang="en-IN" b="0" i="0" u="none" strike="noStrike" dirty="0">
                <a:effectLst/>
                <a:latin typeface="-apple-system"/>
                <a:hlinkClick r:id="rId2"/>
              </a:rPr>
              <a:t>aggregate</a:t>
            </a:r>
            <a:r>
              <a:rPr lang="en-IN" b="0" i="0" dirty="0">
                <a:solidFill>
                  <a:srgbClr val="000000"/>
                </a:solidFill>
                <a:effectLst/>
                <a:latin typeface="-apple-system"/>
              </a:rPr>
              <a:t> defines a single grouping set.</a:t>
            </a:r>
          </a:p>
          <a:p>
            <a:pPr marL="114300" indent="0">
              <a:buNone/>
            </a:pPr>
            <a:endParaRPr lang="en-IN" dirty="0">
              <a:solidFill>
                <a:srgbClr val="000000"/>
              </a:solidFill>
              <a:latin typeface="-apple-system"/>
            </a:endParaRPr>
          </a:p>
          <a:p>
            <a:pPr marL="114300" indent="0">
              <a:buNone/>
            </a:pPr>
            <a:r>
              <a:rPr lang="en-IN" b="0" i="0" dirty="0">
                <a:solidFill>
                  <a:srgbClr val="000000"/>
                </a:solidFill>
                <a:effectLst/>
                <a:latin typeface="-apple-system"/>
              </a:rPr>
              <a:t>The following query defines a grouping set includes brand &amp; category which is denoted as (brand, category. </a:t>
            </a:r>
          </a:p>
          <a:p>
            <a:pPr marL="114300" indent="0">
              <a:buNone/>
            </a:pPr>
            <a:r>
              <a:rPr lang="en-IN" dirty="0">
                <a:solidFill>
                  <a:srgbClr val="000000"/>
                </a:solidFill>
                <a:latin typeface="-apple-system"/>
              </a:rPr>
              <a:t>The query returns the sales amount grouped by brand &amp; category. </a:t>
            </a:r>
          </a:p>
          <a:p>
            <a:pPr marL="114300" indent="0">
              <a:buNone/>
            </a:pPr>
            <a:endParaRPr lang="en-IN" b="0" i="0" dirty="0">
              <a:solidFill>
                <a:srgbClr val="000000"/>
              </a:solidFill>
              <a:effectLst/>
              <a:latin typeface="-apple-system"/>
            </a:endParaRPr>
          </a:p>
          <a:p>
            <a:pPr marL="114300" indent="0">
              <a:buNone/>
            </a:pPr>
            <a:endParaRPr lang="en-IN" dirty="0">
              <a:solidFill>
                <a:srgbClr val="000000"/>
              </a:solidFill>
              <a:latin typeface="-apple-system"/>
            </a:endParaRPr>
          </a:p>
          <a:p>
            <a:pPr marL="114300" indent="0">
              <a:buNone/>
            </a:pPr>
            <a:endParaRPr lang="en-IN" dirty="0"/>
          </a:p>
        </p:txBody>
      </p:sp>
      <p:pic>
        <p:nvPicPr>
          <p:cNvPr id="7" name="Picture 6">
            <a:extLst>
              <a:ext uri="{FF2B5EF4-FFF2-40B4-BE49-F238E27FC236}">
                <a16:creationId xmlns:a16="http://schemas.microsoft.com/office/drawing/2014/main" id="{7DF43F0E-6186-BBBE-C41C-EE612F7EE29E}"/>
              </a:ext>
            </a:extLst>
          </p:cNvPr>
          <p:cNvPicPr>
            <a:picLocks noChangeAspect="1"/>
          </p:cNvPicPr>
          <p:nvPr/>
        </p:nvPicPr>
        <p:blipFill>
          <a:blip r:embed="rId3"/>
          <a:stretch>
            <a:fillRect/>
          </a:stretch>
        </p:blipFill>
        <p:spPr>
          <a:xfrm>
            <a:off x="897699" y="2717269"/>
            <a:ext cx="1607506" cy="2197762"/>
          </a:xfrm>
          <a:prstGeom prst="rect">
            <a:avLst/>
          </a:prstGeom>
        </p:spPr>
      </p:pic>
    </p:spTree>
    <p:extLst>
      <p:ext uri="{BB962C8B-B14F-4D97-AF65-F5344CB8AC3E}">
        <p14:creationId xmlns:p14="http://schemas.microsoft.com/office/powerpoint/2010/main" val="2611527195"/>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DE07DA-FE17-ACD5-04AE-26D21009948D}"/>
              </a:ext>
            </a:extLst>
          </p:cNvPr>
          <p:cNvSpPr>
            <a:spLocks noGrp="1"/>
          </p:cNvSpPr>
          <p:nvPr>
            <p:ph type="title"/>
          </p:nvPr>
        </p:nvSpPr>
        <p:spPr/>
        <p:txBody>
          <a:bodyPr>
            <a:normAutofit fontScale="90000"/>
          </a:bodyPr>
          <a:lstStyle/>
          <a:p>
            <a:r>
              <a:rPr lang="en-IN" dirty="0"/>
              <a:t>OFFSET &amp; FETCH Clause in </a:t>
            </a:r>
            <a:r>
              <a:rPr lang="en-IN" dirty="0" err="1"/>
              <a:t>tSQL</a:t>
            </a:r>
            <a:endParaRPr lang="en-IN" dirty="0"/>
          </a:p>
        </p:txBody>
      </p:sp>
      <p:sp>
        <p:nvSpPr>
          <p:cNvPr id="4" name="Rectangle 1">
            <a:extLst>
              <a:ext uri="{FF2B5EF4-FFF2-40B4-BE49-F238E27FC236}">
                <a16:creationId xmlns:a16="http://schemas.microsoft.com/office/drawing/2014/main" id="{F6A9B080-F782-8D0F-D806-1B939FFDB603}"/>
              </a:ext>
            </a:extLst>
          </p:cNvPr>
          <p:cNvSpPr>
            <a:spLocks noGrp="1" noChangeArrowheads="1"/>
          </p:cNvSpPr>
          <p:nvPr>
            <p:ph type="body" idx="1"/>
          </p:nvPr>
        </p:nvSpPr>
        <p:spPr bwMode="auto">
          <a:xfrm>
            <a:off x="436960" y="1139245"/>
            <a:ext cx="4588115" cy="4616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apple-system"/>
              </a:rPr>
              <a:t>The </a:t>
            </a:r>
            <a:r>
              <a:rPr kumimoji="0" lang="en-US" altLang="en-US" sz="1000" b="0" i="0" u="none" strike="noStrike" cap="none" normalizeH="0" baseline="0" dirty="0">
                <a:ln>
                  <a:noFill/>
                </a:ln>
                <a:solidFill>
                  <a:schemeClr val="tx1"/>
                </a:solidFill>
                <a:effectLst/>
                <a:latin typeface="var(--font-family-code)"/>
              </a:rPr>
              <a:t>OFFSET</a:t>
            </a:r>
            <a:r>
              <a:rPr kumimoji="0" lang="en-US" altLang="en-US" sz="1200" b="0" i="0" u="none" strike="noStrike" cap="none" normalizeH="0" baseline="0" dirty="0">
                <a:ln>
                  <a:noFill/>
                </a:ln>
                <a:solidFill>
                  <a:srgbClr val="000000"/>
                </a:solidFill>
                <a:effectLst/>
                <a:latin typeface="-apple-system"/>
              </a:rPr>
              <a:t> and </a:t>
            </a:r>
            <a:r>
              <a:rPr kumimoji="0" lang="en-US" altLang="en-US" sz="1000" b="0" i="0" u="none" strike="noStrike" cap="none" normalizeH="0" baseline="0" dirty="0">
                <a:ln>
                  <a:noFill/>
                </a:ln>
                <a:solidFill>
                  <a:schemeClr val="tx1"/>
                </a:solidFill>
                <a:effectLst/>
                <a:latin typeface="var(--font-family-code)"/>
              </a:rPr>
              <a:t>FETCH</a:t>
            </a:r>
            <a:r>
              <a:rPr kumimoji="0" lang="en-US" altLang="en-US" sz="1200" b="0" i="0" u="none" strike="noStrike" cap="none" normalizeH="0" baseline="0" dirty="0">
                <a:ln>
                  <a:noFill/>
                </a:ln>
                <a:solidFill>
                  <a:srgbClr val="000000"/>
                </a:solidFill>
                <a:effectLst/>
                <a:latin typeface="-apple-system"/>
              </a:rPr>
              <a:t> clauses are the options of the </a:t>
            </a:r>
            <a:r>
              <a:rPr kumimoji="0" lang="en-US" altLang="en-US" sz="1000" b="0" i="0" u="none" strike="noStrike" cap="none" normalizeH="0" baseline="0" dirty="0">
                <a:ln>
                  <a:noFill/>
                </a:ln>
                <a:solidFill>
                  <a:schemeClr val="tx1"/>
                </a:solidFill>
                <a:effectLst/>
                <a:latin typeface="var(--font-family-code)"/>
                <a:hlinkClick r:id="rId2"/>
              </a:rPr>
              <a:t>ORDER BY</a:t>
            </a:r>
            <a:r>
              <a:rPr kumimoji="0" lang="en-US" altLang="en-US" sz="1200" b="0" i="0" u="none" strike="noStrike" cap="none" normalizeH="0" baseline="0" dirty="0">
                <a:ln>
                  <a:noFill/>
                </a:ln>
                <a:solidFill>
                  <a:srgbClr val="000000"/>
                </a:solidFill>
                <a:effectLst/>
                <a:latin typeface="-apple-system"/>
              </a:rPr>
              <a:t> clause.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apple-system"/>
              </a:rPr>
              <a:t>They allow you to limit the number of rows to be returned by a </a:t>
            </a:r>
            <a:r>
              <a:rPr kumimoji="0" lang="en-US" altLang="en-US" sz="1200" b="0" i="0" u="none" strike="noStrike" cap="none" normalizeH="0" baseline="0" dirty="0">
                <a:ln>
                  <a:noFill/>
                </a:ln>
                <a:solidFill>
                  <a:schemeClr val="tx1"/>
                </a:solidFill>
                <a:effectLst/>
                <a:latin typeface="-apple-system"/>
                <a:hlinkClick r:id="rId3"/>
              </a:rPr>
              <a:t>query</a:t>
            </a:r>
            <a:r>
              <a:rPr kumimoji="0" lang="en-US" altLang="en-US" sz="1200" b="0" i="0" u="none" strike="noStrike" cap="none" normalizeH="0" baseline="0" dirty="0">
                <a:ln>
                  <a:noFill/>
                </a:ln>
                <a:solidFill>
                  <a:srgbClr val="000000"/>
                </a:solidFill>
                <a:effectLst/>
                <a:latin typeface="-apple-system"/>
              </a:rPr>
              <a:t>.</a:t>
            </a: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TextBox 4">
            <a:extLst>
              <a:ext uri="{FF2B5EF4-FFF2-40B4-BE49-F238E27FC236}">
                <a16:creationId xmlns:a16="http://schemas.microsoft.com/office/drawing/2014/main" id="{62241D87-2748-AF05-71CB-9DB4C11AD5CC}"/>
              </a:ext>
            </a:extLst>
          </p:cNvPr>
          <p:cNvSpPr txBox="1"/>
          <p:nvPr/>
        </p:nvSpPr>
        <p:spPr>
          <a:xfrm>
            <a:off x="626301" y="2041742"/>
            <a:ext cx="4096011" cy="2462213"/>
          </a:xfrm>
          <a:prstGeom prst="rect">
            <a:avLst/>
          </a:prstGeom>
          <a:noFill/>
        </p:spPr>
        <p:txBody>
          <a:bodyPr wrap="square" rtlCol="0">
            <a:spAutoFit/>
          </a:bodyPr>
          <a:lstStyle/>
          <a:p>
            <a:r>
              <a:rPr lang="en-IN" dirty="0"/>
              <a:t>SELECT</a:t>
            </a:r>
          </a:p>
          <a:p>
            <a:r>
              <a:rPr lang="en-IN" dirty="0"/>
              <a:t>    </a:t>
            </a:r>
            <a:r>
              <a:rPr lang="en-IN" dirty="0" err="1"/>
              <a:t>product_name</a:t>
            </a:r>
            <a:r>
              <a:rPr lang="en-IN" dirty="0"/>
              <a:t>,</a:t>
            </a:r>
          </a:p>
          <a:p>
            <a:r>
              <a:rPr lang="en-IN" dirty="0"/>
              <a:t>    </a:t>
            </a:r>
            <a:r>
              <a:rPr lang="en-IN" dirty="0" err="1"/>
              <a:t>list_price</a:t>
            </a:r>
            <a:endParaRPr lang="en-IN" dirty="0"/>
          </a:p>
          <a:p>
            <a:r>
              <a:rPr lang="en-IN" dirty="0"/>
              <a:t>FROM</a:t>
            </a:r>
          </a:p>
          <a:p>
            <a:r>
              <a:rPr lang="en-IN" dirty="0"/>
              <a:t>    </a:t>
            </a:r>
            <a:r>
              <a:rPr lang="en-IN" dirty="0" err="1"/>
              <a:t>production.products</a:t>
            </a:r>
            <a:endParaRPr lang="en-IN" dirty="0"/>
          </a:p>
          <a:p>
            <a:r>
              <a:rPr lang="en-IN" dirty="0"/>
              <a:t>ORDER BY</a:t>
            </a:r>
          </a:p>
          <a:p>
            <a:r>
              <a:rPr lang="en-IN" dirty="0"/>
              <a:t>    </a:t>
            </a:r>
            <a:r>
              <a:rPr lang="en-IN" dirty="0" err="1"/>
              <a:t>list_price</a:t>
            </a:r>
            <a:r>
              <a:rPr lang="en-IN" dirty="0"/>
              <a:t>,</a:t>
            </a:r>
          </a:p>
          <a:p>
            <a:r>
              <a:rPr lang="en-IN" dirty="0"/>
              <a:t>    </a:t>
            </a:r>
            <a:r>
              <a:rPr lang="en-IN" dirty="0" err="1"/>
              <a:t>product_name</a:t>
            </a:r>
            <a:r>
              <a:rPr lang="en-IN" dirty="0"/>
              <a:t> </a:t>
            </a:r>
          </a:p>
          <a:p>
            <a:r>
              <a:rPr lang="en-IN" dirty="0"/>
              <a:t>OFFSET 10 ROWS </a:t>
            </a:r>
          </a:p>
          <a:p>
            <a:r>
              <a:rPr lang="en-IN" dirty="0"/>
              <a:t>FETCH NEXT 10 ROWS ONLY;</a:t>
            </a:r>
          </a:p>
          <a:p>
            <a:endParaRPr lang="en-IN" dirty="0"/>
          </a:p>
        </p:txBody>
      </p:sp>
    </p:spTree>
    <p:extLst>
      <p:ext uri="{BB962C8B-B14F-4D97-AF65-F5344CB8AC3E}">
        <p14:creationId xmlns:p14="http://schemas.microsoft.com/office/powerpoint/2010/main" val="1099566260"/>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872</TotalTime>
  <Words>5740</Words>
  <Application>Microsoft Office PowerPoint</Application>
  <PresentationFormat>On-screen Show (16:9)</PresentationFormat>
  <Paragraphs>494</Paragraphs>
  <Slides>95</Slides>
  <Notes>82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95</vt:i4>
      </vt:variant>
    </vt:vector>
  </HeadingPairs>
  <TitlesOfParts>
    <vt:vector size="103" baseType="lpstr">
      <vt:lpstr>inter-regular</vt:lpstr>
      <vt:lpstr>Arial</vt:lpstr>
      <vt:lpstr>var(--font-family-code)</vt:lpstr>
      <vt:lpstr>Roboto</vt:lpstr>
      <vt:lpstr>-apple-system</vt:lpstr>
      <vt:lpstr>Courier New</vt:lpstr>
      <vt:lpstr>Wingdings</vt:lpstr>
      <vt:lpstr>Simple Light</vt:lpstr>
      <vt:lpstr>Database Fundamentals &amp; SQL Server BI</vt:lpstr>
      <vt:lpstr>What is database</vt:lpstr>
      <vt:lpstr>Database Examples</vt:lpstr>
      <vt:lpstr>Database Types </vt:lpstr>
      <vt:lpstr>Database Application</vt:lpstr>
      <vt:lpstr>Database Acronyms</vt:lpstr>
      <vt:lpstr>Disadvantages of Conventional flat files</vt:lpstr>
      <vt:lpstr>First Acronym - ACID </vt:lpstr>
      <vt:lpstr>How Databases solve the problem?</vt:lpstr>
      <vt:lpstr>Database Content</vt:lpstr>
      <vt:lpstr>Data File Structure</vt:lpstr>
      <vt:lpstr>Database Management System</vt:lpstr>
      <vt:lpstr>Relational Model</vt:lpstr>
      <vt:lpstr>About RDBMS </vt:lpstr>
      <vt:lpstr>Definition of Relational Database </vt:lpstr>
      <vt:lpstr>The Characteristics of RDBMS </vt:lpstr>
      <vt:lpstr>The difference between DBMS &amp; RDBMS </vt:lpstr>
      <vt:lpstr>Schema Objects</vt:lpstr>
      <vt:lpstr>Creating Table</vt:lpstr>
      <vt:lpstr>Creating Table</vt:lpstr>
      <vt:lpstr>Field, Record and Row </vt:lpstr>
      <vt:lpstr>Column </vt:lpstr>
      <vt:lpstr>Null Value</vt:lpstr>
      <vt:lpstr>Indexes</vt:lpstr>
      <vt:lpstr>Example of Index</vt:lpstr>
      <vt:lpstr>Terminology and Concepts - Tables (Relations)</vt:lpstr>
      <vt:lpstr>Primary Key and Foreign Key </vt:lpstr>
      <vt:lpstr>Surrogate Key </vt:lpstr>
      <vt:lpstr>Integrity Constraints</vt:lpstr>
      <vt:lpstr>Types of Integrity Constraints</vt:lpstr>
      <vt:lpstr>Domain Integrity Constraint</vt:lpstr>
      <vt:lpstr>Entity Integrity Constraints</vt:lpstr>
      <vt:lpstr>Referential Integrity Constraints</vt:lpstr>
      <vt:lpstr>Key Constraints</vt:lpstr>
      <vt:lpstr>Terminology and Concepts (E.R Model)</vt:lpstr>
      <vt:lpstr>Sample ER Diagram </vt:lpstr>
      <vt:lpstr>Sample ER Diagram </vt:lpstr>
      <vt:lpstr>Sample ER Diagram</vt:lpstr>
      <vt:lpstr>Normalization</vt:lpstr>
      <vt:lpstr>Unnormalized form (UNF)</vt:lpstr>
      <vt:lpstr>First Normal Form (1NF)</vt:lpstr>
      <vt:lpstr>Second Normal Form (2NF)</vt:lpstr>
      <vt:lpstr>Second Normal Form (2NF) - continue..</vt:lpstr>
      <vt:lpstr>Third Normal Form (3NF)</vt:lpstr>
      <vt:lpstr>Third Normal Form (3NF) - continue..</vt:lpstr>
      <vt:lpstr>Boyce Codd Normal Form (BCNF)</vt:lpstr>
      <vt:lpstr>Boyce Codd Normal Form (BCNF)</vt:lpstr>
      <vt:lpstr>Advantages of Normalization</vt:lpstr>
      <vt:lpstr>Advantages of Normalization</vt:lpstr>
      <vt:lpstr>Disadvantages of Normalization</vt:lpstr>
      <vt:lpstr>Disadvantages of Normalization</vt:lpstr>
      <vt:lpstr>Denormalization</vt:lpstr>
      <vt:lpstr>Denormalization - example</vt:lpstr>
      <vt:lpstr>Denormalized table design - example</vt:lpstr>
      <vt:lpstr>Denormalized table design - example</vt:lpstr>
      <vt:lpstr>Database Operations</vt:lpstr>
      <vt:lpstr>SQL </vt:lpstr>
      <vt:lpstr>SQL Statements</vt:lpstr>
      <vt:lpstr>Benefits of SQL </vt:lpstr>
      <vt:lpstr>Using SQL in your project</vt:lpstr>
      <vt:lpstr>SQL Data Types</vt:lpstr>
      <vt:lpstr>SQL Data Types</vt:lpstr>
      <vt:lpstr>SQL Data Type </vt:lpstr>
      <vt:lpstr>SQL Data Type </vt:lpstr>
      <vt:lpstr>Important SQL Commands (DDL) </vt:lpstr>
      <vt:lpstr>SQL Command (DML)</vt:lpstr>
      <vt:lpstr>SQL Command (DCL)</vt:lpstr>
      <vt:lpstr>SQL Command (DCL) </vt:lpstr>
      <vt:lpstr>SQL Command (TCL)</vt:lpstr>
      <vt:lpstr>SQL Transactions</vt:lpstr>
      <vt:lpstr>BEGIN TRANSACTION</vt:lpstr>
      <vt:lpstr>COMMIT TRANSACTION</vt:lpstr>
      <vt:lpstr>ROLLBACK TRANSACTION</vt:lpstr>
      <vt:lpstr>SQL Syntax </vt:lpstr>
      <vt:lpstr>SQL Syntax </vt:lpstr>
      <vt:lpstr>SQL Syntax</vt:lpstr>
      <vt:lpstr>SQL Syntax</vt:lpstr>
      <vt:lpstr>SQL Syntax</vt:lpstr>
      <vt:lpstr>ORDER BY Keyword</vt:lpstr>
      <vt:lpstr>ORDER BY Keyword </vt:lpstr>
      <vt:lpstr>INSERT INTO STATEMENT</vt:lpstr>
      <vt:lpstr>UPDATE Statement</vt:lpstr>
      <vt:lpstr>DELETE Statement</vt:lpstr>
      <vt:lpstr>DELETE Statement</vt:lpstr>
      <vt:lpstr>SELECT TOP </vt:lpstr>
      <vt:lpstr>SELECT TOP Command</vt:lpstr>
      <vt:lpstr>SQL Server TOP examples</vt:lpstr>
      <vt:lpstr>SQL Server Top examples</vt:lpstr>
      <vt:lpstr>SQL Top Command to return a % of rows</vt:lpstr>
      <vt:lpstr>Adding a Check Constraint</vt:lpstr>
      <vt:lpstr>LIKE Operator in TSQL</vt:lpstr>
      <vt:lpstr>Group By Clause </vt:lpstr>
      <vt:lpstr>HAVING clause</vt:lpstr>
      <vt:lpstr>GROUPING SETS in SQL</vt:lpstr>
      <vt:lpstr>OFFSET &amp; FETCH Clause in tSQL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Fundamentals &amp; SQL Server BI</dc:title>
  <cp:lastModifiedBy>Anindita Basak</cp:lastModifiedBy>
  <cp:revision>9</cp:revision>
  <dcterms:modified xsi:type="dcterms:W3CDTF">2022-09-11T16:37:24Z</dcterms:modified>
</cp:coreProperties>
</file>