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B53-EBA0-6A0C-AE31-D15C77523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F676E-F495-6491-890C-FB4635904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700F-708C-8870-8F5C-5C549399D182}"/>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5" name="Footer Placeholder 4">
            <a:extLst>
              <a:ext uri="{FF2B5EF4-FFF2-40B4-BE49-F238E27FC236}">
                <a16:creationId xmlns:a16="http://schemas.microsoft.com/office/drawing/2014/main" id="{B5397913-A532-76F9-2937-7EAC597C6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CC1A6-CADB-24C9-C6C5-CD163EB4221A}"/>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4146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0F0-77A8-91D2-CA3C-BFB3AEF9C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2C4B9-BEEA-44F9-C526-A7616D7E0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C87FC-31A6-E7E5-F543-794D9270EA8F}"/>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5" name="Footer Placeholder 4">
            <a:extLst>
              <a:ext uri="{FF2B5EF4-FFF2-40B4-BE49-F238E27FC236}">
                <a16:creationId xmlns:a16="http://schemas.microsoft.com/office/drawing/2014/main" id="{A03E7E4C-487F-2711-5D37-B4CE3C6F5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045B-D19E-83FF-56B1-2B4B27DC083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5736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5F1FA-3128-3811-07A3-C2C330B66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4CC4F-115B-46F0-5C5D-89A1D3DEA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132D1-83D9-DFD6-F139-3CACBEA67DE8}"/>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5" name="Footer Placeholder 4">
            <a:extLst>
              <a:ext uri="{FF2B5EF4-FFF2-40B4-BE49-F238E27FC236}">
                <a16:creationId xmlns:a16="http://schemas.microsoft.com/office/drawing/2014/main" id="{E764BE55-CB84-2D93-54B2-7E0FE06A0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F165-7030-328C-6CCC-800E1C898852}"/>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54846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42B-63ED-8D38-8045-108367D3A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410E5-0A5B-C178-65FE-D1B7AA324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7E528-4069-891F-0198-BA8FD80DA63E}"/>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5" name="Footer Placeholder 4">
            <a:extLst>
              <a:ext uri="{FF2B5EF4-FFF2-40B4-BE49-F238E27FC236}">
                <a16:creationId xmlns:a16="http://schemas.microsoft.com/office/drawing/2014/main" id="{C915AEAE-E9FC-6484-889E-89A670756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EA3B8-1CB2-C720-9D81-185C6D541E43}"/>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79535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F50-9E71-370D-B2D5-1757D32A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F26E0-9549-B785-B403-739FA3EB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50AB-84AD-3D1A-9E94-000D97233149}"/>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5" name="Footer Placeholder 4">
            <a:extLst>
              <a:ext uri="{FF2B5EF4-FFF2-40B4-BE49-F238E27FC236}">
                <a16:creationId xmlns:a16="http://schemas.microsoft.com/office/drawing/2014/main" id="{BD440073-09B2-17A5-F2CC-A01F6F6A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0EA-F3B8-FF9E-7E69-DB003D997AD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4622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19C-D0A2-71E8-3D87-1602B29D3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A1A27-DC79-8E87-D625-D6CE9BE99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DC067-10E3-4DAE-2326-7C269488A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B5934-BFA2-BFCE-AF42-BA6835563702}"/>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6" name="Footer Placeholder 5">
            <a:extLst>
              <a:ext uri="{FF2B5EF4-FFF2-40B4-BE49-F238E27FC236}">
                <a16:creationId xmlns:a16="http://schemas.microsoft.com/office/drawing/2014/main" id="{FF72485D-6E3D-47E1-C125-29FA3C066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2F708-AE52-36E9-9265-5A7F3816666F}"/>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2693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116-87F3-A214-BDE3-7BCD93854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8CC6B-AC7E-2C19-F719-DFA7723F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E7A5D-F04A-2552-878F-AEE6408E3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F414FD-8DFD-62D2-E029-BF0081265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54014-6FC7-A1F0-31E9-2D538183E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57A6F-D954-E321-FD3F-7F2F2C27C479}"/>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8" name="Footer Placeholder 7">
            <a:extLst>
              <a:ext uri="{FF2B5EF4-FFF2-40B4-BE49-F238E27FC236}">
                <a16:creationId xmlns:a16="http://schemas.microsoft.com/office/drawing/2014/main" id="{72BF7D04-4155-27C8-AD7A-58D465AB7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08B9D-5548-5B36-D3DF-0687C0DE0E5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0315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3EB8-D931-7C7F-954F-3B1320CB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D443E-DA26-5303-9EBE-E8DDA6B0CAF0}"/>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4" name="Footer Placeholder 3">
            <a:extLst>
              <a:ext uri="{FF2B5EF4-FFF2-40B4-BE49-F238E27FC236}">
                <a16:creationId xmlns:a16="http://schemas.microsoft.com/office/drawing/2014/main" id="{8C84E948-B4BA-EAA6-1AAA-5861F2C1F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413D7-10C5-7EAB-63CB-4A824B7E461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3862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97144-DF91-CFBE-D161-294774D9750A}"/>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3" name="Footer Placeholder 2">
            <a:extLst>
              <a:ext uri="{FF2B5EF4-FFF2-40B4-BE49-F238E27FC236}">
                <a16:creationId xmlns:a16="http://schemas.microsoft.com/office/drawing/2014/main" id="{C3A17D39-4410-AA89-4A67-B9EB9A6907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30058E-B842-5AF1-7821-0A0EB4B0354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154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BB2D-C924-5266-2D24-02B5ECCF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E9CF9-3304-CEE3-53DC-0BEEA0B3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AF5C4-732D-22EF-A3C0-863F1C4C1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F57B-CD0C-8CB1-3827-9B9030602A03}"/>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6" name="Footer Placeholder 5">
            <a:extLst>
              <a:ext uri="{FF2B5EF4-FFF2-40B4-BE49-F238E27FC236}">
                <a16:creationId xmlns:a16="http://schemas.microsoft.com/office/drawing/2014/main" id="{48299BA2-3287-0F08-37F5-5E6FF9516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55E14-E332-BEEB-629D-8A63F165459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7955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E31-F4B0-DB21-C940-C38E01EBE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9D94-97BF-DB28-C859-DBD0A6229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2C45A-5698-799E-858B-ACF9C54A1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80A8-D595-2169-FFC1-AA9161E80597}"/>
              </a:ext>
            </a:extLst>
          </p:cNvPr>
          <p:cNvSpPr>
            <a:spLocks noGrp="1"/>
          </p:cNvSpPr>
          <p:nvPr>
            <p:ph type="dt" sz="half" idx="10"/>
          </p:nvPr>
        </p:nvSpPr>
        <p:spPr/>
        <p:txBody>
          <a:bodyPr/>
          <a:lstStyle/>
          <a:p>
            <a:fld id="{433EF8DA-81C9-48DB-9C1B-70F314538A8A}" type="datetimeFigureOut">
              <a:rPr lang="en-IN" smtClean="0"/>
              <a:t>16-09-2022</a:t>
            </a:fld>
            <a:endParaRPr lang="en-IN"/>
          </a:p>
        </p:txBody>
      </p:sp>
      <p:sp>
        <p:nvSpPr>
          <p:cNvPr id="6" name="Footer Placeholder 5">
            <a:extLst>
              <a:ext uri="{FF2B5EF4-FFF2-40B4-BE49-F238E27FC236}">
                <a16:creationId xmlns:a16="http://schemas.microsoft.com/office/drawing/2014/main" id="{E7509E18-50B5-19E3-810B-A061EB0A0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E46FC-662E-BCAE-0A04-F8B7BC422151}"/>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682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9C0DE-14CE-3696-F284-AA42EEF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BD71-A491-5CD7-E700-73CC5A564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3CD83-D91F-F1FF-24E5-B0B130AAF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EF8DA-81C9-48DB-9C1B-70F314538A8A}" type="datetimeFigureOut">
              <a:rPr lang="en-IN" smtClean="0"/>
              <a:t>16-09-2022</a:t>
            </a:fld>
            <a:endParaRPr lang="en-IN"/>
          </a:p>
        </p:txBody>
      </p:sp>
      <p:sp>
        <p:nvSpPr>
          <p:cNvPr id="5" name="Footer Placeholder 4">
            <a:extLst>
              <a:ext uri="{FF2B5EF4-FFF2-40B4-BE49-F238E27FC236}">
                <a16:creationId xmlns:a16="http://schemas.microsoft.com/office/drawing/2014/main" id="{77A427BF-851B-8E41-3F10-3CD04228C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4DD63-3CA3-D65B-CDF9-CFA61232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2D35B-6E85-4FC6-985B-90809DF6F32E}" type="slidenum">
              <a:rPr lang="en-IN" smtClean="0"/>
              <a:t>‹#›</a:t>
            </a:fld>
            <a:endParaRPr lang="en-IN"/>
          </a:p>
        </p:txBody>
      </p:sp>
    </p:spTree>
    <p:extLst>
      <p:ext uri="{BB962C8B-B14F-4D97-AF65-F5344CB8AC3E}">
        <p14:creationId xmlns:p14="http://schemas.microsoft.com/office/powerpoint/2010/main" val="4912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962-5C9B-DF0A-8221-C19FD08BEB76}"/>
              </a:ext>
            </a:extLst>
          </p:cNvPr>
          <p:cNvSpPr>
            <a:spLocks noGrp="1"/>
          </p:cNvSpPr>
          <p:nvPr>
            <p:ph type="ctrTitle"/>
          </p:nvPr>
        </p:nvSpPr>
        <p:spPr>
          <a:xfrm>
            <a:off x="1041009" y="1122362"/>
            <a:ext cx="9945859" cy="3013539"/>
          </a:xfrm>
        </p:spPr>
        <p:txBody>
          <a:bodyPr/>
          <a:lstStyle/>
          <a:p>
            <a:r>
              <a:rPr lang="en-IN" dirty="0"/>
              <a:t>Cloud Computing Fundamentals</a:t>
            </a:r>
          </a:p>
        </p:txBody>
      </p:sp>
    </p:spTree>
    <p:extLst>
      <p:ext uri="{BB962C8B-B14F-4D97-AF65-F5344CB8AC3E}">
        <p14:creationId xmlns:p14="http://schemas.microsoft.com/office/powerpoint/2010/main" val="30526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310F-75C2-97A3-FD57-E353A75E16B9}"/>
              </a:ext>
            </a:extLst>
          </p:cNvPr>
          <p:cNvSpPr>
            <a:spLocks noGrp="1"/>
          </p:cNvSpPr>
          <p:nvPr>
            <p:ph type="title"/>
          </p:nvPr>
        </p:nvSpPr>
        <p:spPr/>
        <p:txBody>
          <a:bodyPr/>
          <a:lstStyle/>
          <a:p>
            <a:r>
              <a:rPr lang="en-IN" dirty="0"/>
              <a:t>Types of Cloud Services</a:t>
            </a:r>
          </a:p>
        </p:txBody>
      </p:sp>
      <p:sp>
        <p:nvSpPr>
          <p:cNvPr id="3" name="Content Placeholder 2">
            <a:extLst>
              <a:ext uri="{FF2B5EF4-FFF2-40B4-BE49-F238E27FC236}">
                <a16:creationId xmlns:a16="http://schemas.microsoft.com/office/drawing/2014/main" id="{85DB7676-58FF-2161-C3E8-86DBB488516B}"/>
              </a:ext>
            </a:extLst>
          </p:cNvPr>
          <p:cNvSpPr>
            <a:spLocks noGrp="1"/>
          </p:cNvSpPr>
          <p:nvPr>
            <p:ph idx="1"/>
          </p:nvPr>
        </p:nvSpPr>
        <p:spPr/>
        <p:txBody>
          <a:bodyPr>
            <a:normAutofit/>
          </a:bodyPr>
          <a:lstStyle/>
          <a:p>
            <a:r>
              <a:rPr lang="en-IN" dirty="0"/>
              <a:t>IaaS (Infrastructure as Service) -  </a:t>
            </a:r>
            <a:r>
              <a:rPr lang="en-IN" sz="1600" b="0" i="0" dirty="0">
                <a:effectLst/>
                <a:latin typeface="Segoe UI" panose="020B0502040204020203" pitchFamily="34" charset="0"/>
              </a:rPr>
              <a:t>The most basic category of cloud computing services. With IaaS, you rent IT infrastructure—servers and virtual machines (VMs), storage, networks, operating systems—from a cloud provider on a pay-as-you-go basis. </a:t>
            </a:r>
          </a:p>
          <a:p>
            <a:endParaRPr lang="en-IN" sz="2000" dirty="0">
              <a:solidFill>
                <a:srgbClr val="EAEBEC"/>
              </a:solidFill>
              <a:latin typeface="Segoe UI" panose="020B0502040204020203" pitchFamily="34" charset="0"/>
            </a:endParaRPr>
          </a:p>
          <a:p>
            <a:r>
              <a:rPr lang="en-IN" dirty="0"/>
              <a:t>PaaS (Platform as Service) - </a:t>
            </a:r>
            <a:r>
              <a:rPr lang="en-IN" sz="1600" b="0" i="0" dirty="0">
                <a:effectLst/>
                <a:latin typeface="Segoe UI" panose="020B0502040204020203" pitchFamily="34" charset="0"/>
              </a:rPr>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IN" sz="2000" dirty="0">
              <a:latin typeface="Segoe UI" panose="020B0502040204020203" pitchFamily="34" charset="0"/>
            </a:endParaRPr>
          </a:p>
          <a:p>
            <a:pPr algn="l"/>
            <a:r>
              <a:rPr lang="en-IN" sz="2000" b="1" i="0" dirty="0">
                <a:effectLst/>
                <a:latin typeface="Segoe UI" panose="020B0502040204020203" pitchFamily="34" charset="0"/>
              </a:rPr>
              <a:t>Software as a service (SaaS)- </a:t>
            </a:r>
            <a:r>
              <a:rPr lang="en-IN" sz="1500" b="0" i="0" dirty="0">
                <a:effectLst/>
                <a:latin typeface="Segoe UI" panose="020B0502040204020203" pitchFamily="34" charset="0"/>
              </a:rPr>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spTree>
    <p:extLst>
      <p:ext uri="{BB962C8B-B14F-4D97-AF65-F5344CB8AC3E}">
        <p14:creationId xmlns:p14="http://schemas.microsoft.com/office/powerpoint/2010/main" val="20415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44-2D47-A999-A4D9-C89672639EA6}"/>
              </a:ext>
            </a:extLst>
          </p:cNvPr>
          <p:cNvSpPr>
            <a:spLocks noGrp="1"/>
          </p:cNvSpPr>
          <p:nvPr>
            <p:ph type="title"/>
          </p:nvPr>
        </p:nvSpPr>
        <p:spPr/>
        <p:txBody>
          <a:bodyPr/>
          <a:lstStyle/>
          <a:p>
            <a:r>
              <a:rPr lang="en-IN" dirty="0"/>
              <a:t>Types of Cloud Computing</a:t>
            </a:r>
          </a:p>
        </p:txBody>
      </p:sp>
      <p:sp>
        <p:nvSpPr>
          <p:cNvPr id="3" name="Content Placeholder 2">
            <a:extLst>
              <a:ext uri="{FF2B5EF4-FFF2-40B4-BE49-F238E27FC236}">
                <a16:creationId xmlns:a16="http://schemas.microsoft.com/office/drawing/2014/main" id="{10CF8963-E609-E5A6-1463-5D5F933BF16D}"/>
              </a:ext>
            </a:extLst>
          </p:cNvPr>
          <p:cNvSpPr>
            <a:spLocks noGrp="1"/>
          </p:cNvSpPr>
          <p:nvPr>
            <p:ph idx="1"/>
          </p:nvPr>
        </p:nvSpPr>
        <p:spPr/>
        <p:txBody>
          <a:bodyPr/>
          <a:lstStyle/>
          <a:p>
            <a:pPr marL="0" indent="0">
              <a:buNone/>
            </a:pPr>
            <a:r>
              <a:rPr lang="en-IN" dirty="0"/>
              <a:t>Serverless Computing: </a:t>
            </a:r>
            <a:r>
              <a:rPr lang="en-IN" sz="1800" b="0" i="0" dirty="0">
                <a:effectLst/>
                <a:latin typeface="Segoe UI" panose="020B0502040204020203" pitchFamily="3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pPr marL="0" indent="0">
              <a:buNone/>
            </a:pPr>
            <a:endParaRPr lang="en-IN" sz="1800" dirty="0">
              <a:latin typeface="Segoe UI" panose="020B0502040204020203" pitchFamily="34" charset="0"/>
            </a:endParaRPr>
          </a:p>
          <a:p>
            <a:pPr marL="0" indent="0">
              <a:buNone/>
            </a:pPr>
            <a:endParaRPr lang="en-IN" sz="1800" dirty="0"/>
          </a:p>
        </p:txBody>
      </p:sp>
    </p:spTree>
    <p:extLst>
      <p:ext uri="{BB962C8B-B14F-4D97-AF65-F5344CB8AC3E}">
        <p14:creationId xmlns:p14="http://schemas.microsoft.com/office/powerpoint/2010/main" val="16673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AC3-3C88-CF9F-0F91-BE4BDA289DBE}"/>
              </a:ext>
            </a:extLst>
          </p:cNvPr>
          <p:cNvSpPr>
            <a:spLocks noGrp="1"/>
          </p:cNvSpPr>
          <p:nvPr>
            <p:ph type="title"/>
          </p:nvPr>
        </p:nvSpPr>
        <p:spPr/>
        <p:txBody>
          <a:bodyPr/>
          <a:lstStyle/>
          <a:p>
            <a:r>
              <a:rPr lang="en-IN" dirty="0"/>
              <a:t>Advantages of Cloud Computing</a:t>
            </a:r>
          </a:p>
        </p:txBody>
      </p:sp>
      <p:sp>
        <p:nvSpPr>
          <p:cNvPr id="3" name="Content Placeholder 2">
            <a:extLst>
              <a:ext uri="{FF2B5EF4-FFF2-40B4-BE49-F238E27FC236}">
                <a16:creationId xmlns:a16="http://schemas.microsoft.com/office/drawing/2014/main" id="{72C3B1F7-18F6-CC89-2594-BA54B3CFAB48}"/>
              </a:ext>
            </a:extLst>
          </p:cNvPr>
          <p:cNvSpPr>
            <a:spLocks noGrp="1"/>
          </p:cNvSpPr>
          <p:nvPr>
            <p:ph idx="1"/>
          </p:nvPr>
        </p:nvSpPr>
        <p:spPr/>
        <p:txBody>
          <a:bodyPr/>
          <a:lstStyle/>
          <a:p>
            <a:r>
              <a:rPr lang="en-IN" dirty="0"/>
              <a:t>Lower Cost </a:t>
            </a:r>
          </a:p>
          <a:p>
            <a:r>
              <a:rPr lang="en-IN" dirty="0"/>
              <a:t>Enhanced performance </a:t>
            </a:r>
          </a:p>
          <a:p>
            <a:r>
              <a:rPr lang="en-IN" dirty="0"/>
              <a:t>Building of backup data, store data &amp; recover data </a:t>
            </a:r>
          </a:p>
          <a:p>
            <a:r>
              <a:rPr lang="en-IN" dirty="0"/>
              <a:t>Deliver Software on Demand</a:t>
            </a:r>
          </a:p>
          <a:p>
            <a:r>
              <a:rPr lang="en-IN" dirty="0"/>
              <a:t>Analyse data</a:t>
            </a:r>
          </a:p>
          <a:p>
            <a:r>
              <a:rPr lang="en-IN" dirty="0"/>
              <a:t>More scalability </a:t>
            </a:r>
          </a:p>
          <a:p>
            <a:r>
              <a:rPr lang="en-IN" dirty="0"/>
              <a:t>More Throughput </a:t>
            </a:r>
          </a:p>
        </p:txBody>
      </p:sp>
    </p:spTree>
    <p:extLst>
      <p:ext uri="{BB962C8B-B14F-4D97-AF65-F5344CB8AC3E}">
        <p14:creationId xmlns:p14="http://schemas.microsoft.com/office/powerpoint/2010/main" val="186107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5EC-9971-3FEC-EA78-89A95170BDA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888CB51-9A88-9BA5-834E-D4DF5F4E66DB}"/>
              </a:ext>
            </a:extLst>
          </p:cNvPr>
          <p:cNvSpPr>
            <a:spLocks noGrp="1"/>
          </p:cNvSpPr>
          <p:nvPr>
            <p:ph idx="1"/>
          </p:nvPr>
        </p:nvSpPr>
        <p:spPr/>
        <p:txBody>
          <a:bodyPr/>
          <a:lstStyle/>
          <a:p>
            <a:r>
              <a:rPr lang="en-IN" dirty="0"/>
              <a:t>Vendor lock-in</a:t>
            </a:r>
          </a:p>
          <a:p>
            <a:r>
              <a:rPr lang="en-IN" dirty="0"/>
              <a:t>Requires detailed cost estimation</a:t>
            </a:r>
          </a:p>
          <a:p>
            <a:r>
              <a:rPr lang="en-IN" dirty="0"/>
              <a:t>Required planning of Cloud migration of Applications</a:t>
            </a:r>
          </a:p>
          <a:p>
            <a:r>
              <a:rPr lang="en-IN" dirty="0"/>
              <a:t>Required new Skills </a:t>
            </a:r>
          </a:p>
        </p:txBody>
      </p:sp>
    </p:spTree>
    <p:extLst>
      <p:ext uri="{BB962C8B-B14F-4D97-AF65-F5344CB8AC3E}">
        <p14:creationId xmlns:p14="http://schemas.microsoft.com/office/powerpoint/2010/main" val="264821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55A1-8AA1-CF20-FCEC-99BC20D4A95A}"/>
              </a:ext>
            </a:extLst>
          </p:cNvPr>
          <p:cNvSpPr>
            <a:spLocks noGrp="1"/>
          </p:cNvSpPr>
          <p:nvPr>
            <p:ph type="title"/>
          </p:nvPr>
        </p:nvSpPr>
        <p:spPr>
          <a:xfrm>
            <a:off x="572493" y="238539"/>
            <a:ext cx="11018520" cy="1434415"/>
          </a:xfrm>
        </p:spPr>
        <p:txBody>
          <a:bodyPr anchor="b">
            <a:normAutofit/>
          </a:bodyPr>
          <a:lstStyle/>
          <a:p>
            <a:r>
              <a:rPr lang="en-IN" sz="5400"/>
              <a:t>What is Cloud Computing</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62844-6FBE-04DC-066D-2FACA12E7001}"/>
              </a:ext>
            </a:extLst>
          </p:cNvPr>
          <p:cNvSpPr>
            <a:spLocks noGrp="1"/>
          </p:cNvSpPr>
          <p:nvPr>
            <p:ph idx="1"/>
          </p:nvPr>
        </p:nvSpPr>
        <p:spPr>
          <a:xfrm>
            <a:off x="572493" y="2071316"/>
            <a:ext cx="6713552" cy="4119172"/>
          </a:xfrm>
        </p:spPr>
        <p:txBody>
          <a:bodyPr anchor="t">
            <a:normAutofit/>
          </a:bodyPr>
          <a:lstStyle/>
          <a:p>
            <a:pPr marL="0" indent="0">
              <a:buNone/>
            </a:pPr>
            <a:r>
              <a:rPr lang="en-IN" sz="2200" b="0" i="0" dirty="0">
                <a:effectLst/>
                <a:latin typeface="Segoe UI" panose="020B0502040204020203" pitchFamily="34" charset="0"/>
              </a:rPr>
              <a:t>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p>
          <a:p>
            <a:pPr marL="0" indent="0">
              <a:buNone/>
            </a:pPr>
            <a:endParaRPr lang="en-IN" sz="2200" dirty="0">
              <a:latin typeface="Segoe UI" panose="020B0502040204020203" pitchFamily="34" charset="0"/>
            </a:endParaRPr>
          </a:p>
          <a:p>
            <a:pPr marL="0" indent="0">
              <a:buNone/>
            </a:pPr>
            <a:endParaRPr lang="en-IN" sz="2200" dirty="0"/>
          </a:p>
        </p:txBody>
      </p:sp>
      <p:pic>
        <p:nvPicPr>
          <p:cNvPr id="5" name="Picture 4">
            <a:extLst>
              <a:ext uri="{FF2B5EF4-FFF2-40B4-BE49-F238E27FC236}">
                <a16:creationId xmlns:a16="http://schemas.microsoft.com/office/drawing/2014/main" id="{CFD5A7CA-AB91-3C07-F32D-590B31FBFDF7}"/>
              </a:ext>
            </a:extLst>
          </p:cNvPr>
          <p:cNvPicPr>
            <a:picLocks noChangeAspect="1"/>
          </p:cNvPicPr>
          <p:nvPr/>
        </p:nvPicPr>
        <p:blipFill rotWithShape="1">
          <a:blip r:embed="rId2"/>
          <a:srcRect l="2330" r="-3" b="-3"/>
          <a:stretch/>
        </p:blipFill>
        <p:spPr>
          <a:xfrm>
            <a:off x="7675658" y="2093976"/>
            <a:ext cx="3941064" cy="4096512"/>
          </a:xfrm>
          <a:prstGeom prst="rect">
            <a:avLst/>
          </a:prstGeom>
        </p:spPr>
      </p:pic>
    </p:spTree>
    <p:extLst>
      <p:ext uri="{BB962C8B-B14F-4D97-AF65-F5344CB8AC3E}">
        <p14:creationId xmlns:p14="http://schemas.microsoft.com/office/powerpoint/2010/main" val="306976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6F95-4248-8A90-B7CB-60F42074AF54}"/>
              </a:ext>
            </a:extLst>
          </p:cNvPr>
          <p:cNvSpPr>
            <a:spLocks noGrp="1"/>
          </p:cNvSpPr>
          <p:nvPr>
            <p:ph type="title"/>
          </p:nvPr>
        </p:nvSpPr>
        <p:spPr/>
        <p:txBody>
          <a:bodyPr/>
          <a:lstStyle/>
          <a:p>
            <a:r>
              <a:rPr lang="en-IN" dirty="0"/>
              <a:t>Benefits of Cloud Computing </a:t>
            </a:r>
          </a:p>
        </p:txBody>
      </p:sp>
      <p:sp>
        <p:nvSpPr>
          <p:cNvPr id="3" name="Content Placeholder 2">
            <a:extLst>
              <a:ext uri="{FF2B5EF4-FFF2-40B4-BE49-F238E27FC236}">
                <a16:creationId xmlns:a16="http://schemas.microsoft.com/office/drawing/2014/main" id="{16419720-931A-5C7E-88D7-8719D6F3BBF9}"/>
              </a:ext>
            </a:extLst>
          </p:cNvPr>
          <p:cNvSpPr>
            <a:spLocks noGrp="1"/>
          </p:cNvSpPr>
          <p:nvPr>
            <p:ph idx="1"/>
          </p:nvPr>
        </p:nvSpPr>
        <p:spPr>
          <a:xfrm>
            <a:off x="838199" y="1825625"/>
            <a:ext cx="10836965" cy="4351338"/>
          </a:xfrm>
        </p:spPr>
        <p:txBody>
          <a:bodyPr>
            <a:normAutofit/>
          </a:bodyPr>
          <a:lstStyle/>
          <a:p>
            <a:pPr marL="0" indent="0">
              <a:buNone/>
            </a:pPr>
            <a:r>
              <a:rPr lang="en-IN" sz="2000" b="0" i="0" dirty="0">
                <a:effectLst/>
                <a:latin typeface="Segoe UI" panose="020B0502040204020203" pitchFamily="34" charset="0"/>
              </a:rPr>
              <a:t>Cloud computing is a big shift from the traditional way businesses think about IT resources. Here are seven common reasons organisations are turning to cloud computing services:</a:t>
            </a:r>
          </a:p>
          <a:p>
            <a:pPr marL="0" indent="0">
              <a:buNone/>
            </a:pPr>
            <a:endParaRPr lang="en-IN" sz="2000" dirty="0">
              <a:latin typeface="Segoe UI" panose="020B0502040204020203" pitchFamily="34" charset="0"/>
            </a:endParaRPr>
          </a:p>
          <a:p>
            <a:pPr marL="457200" indent="-457200">
              <a:buAutoNum type="arabicPeriod"/>
            </a:pPr>
            <a:r>
              <a:rPr lang="en-IN" sz="1600" dirty="0">
                <a:latin typeface="Segoe UI" panose="020B0502040204020203" pitchFamily="34" charset="0"/>
              </a:rPr>
              <a:t>Cost</a:t>
            </a:r>
            <a:r>
              <a:rPr lang="en-IN" sz="2000" dirty="0">
                <a:latin typeface="Segoe UI" panose="020B0502040204020203" pitchFamily="34" charset="0"/>
              </a:rPr>
              <a:t> - </a:t>
            </a:r>
            <a:r>
              <a:rPr lang="en-IN" sz="1400" b="0" i="0" dirty="0">
                <a:effectLst/>
                <a:latin typeface="Segoe UI" panose="020B0502040204020203" pitchFamily="34" charset="0"/>
              </a:rPr>
              <a:t>Cloud computing eliminates the capital expense of buying hardware and software and setting up and running on-site datacentres—the racks of servers, the round-the-clock electricity for power and cooling, the IT experts for managing the infrastructure. It adds up fast.</a:t>
            </a:r>
          </a:p>
          <a:p>
            <a:pPr marL="0" indent="0">
              <a:buNone/>
            </a:pPr>
            <a:endParaRPr lang="en-IN" sz="1400" dirty="0">
              <a:latin typeface="Segoe UI" panose="020B0502040204020203" pitchFamily="34" charset="0"/>
            </a:endParaRPr>
          </a:p>
          <a:p>
            <a:pPr marL="0" indent="0">
              <a:buNone/>
            </a:pPr>
            <a:r>
              <a:rPr lang="en-IN" sz="1600" dirty="0">
                <a:latin typeface="Segoe UI" panose="020B0502040204020203" pitchFamily="34" charset="0"/>
              </a:rPr>
              <a:t>2</a:t>
            </a:r>
            <a:r>
              <a:rPr lang="en-IN" sz="2000" dirty="0">
                <a:latin typeface="Segoe UI" panose="020B0502040204020203" pitchFamily="34" charset="0"/>
              </a:rPr>
              <a:t>.  </a:t>
            </a:r>
            <a:r>
              <a:rPr lang="en-IN" sz="1600" dirty="0">
                <a:latin typeface="Segoe UI" panose="020B0502040204020203" pitchFamily="34" charset="0"/>
              </a:rPr>
              <a:t>Global Scale </a:t>
            </a:r>
            <a:r>
              <a:rPr lang="en-IN" sz="1400" dirty="0">
                <a:latin typeface="Segoe UI" panose="020B0502040204020203" pitchFamily="34" charset="0"/>
              </a:rPr>
              <a:t>- The benefits of cloud computing services include the ability to scale elastically. In cloud speak, that means   delivering the right amount of IT resources—for example, more or less computing power, storage, bandwidth—right when it is needed and from the right geographic location.</a:t>
            </a:r>
          </a:p>
          <a:p>
            <a:pPr marL="0" indent="0">
              <a:buNone/>
            </a:pPr>
            <a:endParaRPr lang="en-IN" sz="1400" dirty="0">
              <a:latin typeface="Segoe UI" panose="020B0502040204020203" pitchFamily="34" charset="0"/>
            </a:endParaRPr>
          </a:p>
          <a:p>
            <a:pPr marL="0" indent="0">
              <a:buNone/>
            </a:pPr>
            <a:r>
              <a:rPr lang="en-IN" sz="1400" dirty="0">
                <a:latin typeface="Segoe UI" panose="020B0502040204020203" pitchFamily="34" charset="0"/>
              </a:rPr>
              <a:t>3.   </a:t>
            </a:r>
            <a:r>
              <a:rPr lang="en-IN" sz="1600" dirty="0">
                <a:latin typeface="Segoe UI" panose="020B0502040204020203" pitchFamily="34" charset="0"/>
              </a:rPr>
              <a:t>Performance - </a:t>
            </a:r>
            <a:r>
              <a:rPr lang="en-IN" sz="1400" b="0" i="0" dirty="0">
                <a:effectLst/>
                <a:latin typeface="Segoe UI" panose="020B0502040204020203" pitchFamily="34" charset="0"/>
              </a:rPr>
              <a:t>The biggest cloud computing services run on a worldwide network of secure datacentre's, which are regularly upgraded to the latest generation of fast and efficient computing hardware. This offers several benefits over a single corporate datacentre, including reduced network latency for applications and greater economies of scale.</a:t>
            </a:r>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pPr marL="457200" indent="-457200">
              <a:buAutoNum type="arabicPeriod"/>
            </a:pPr>
            <a:endParaRPr lang="en-IN" sz="1400" dirty="0">
              <a:latin typeface="Segoe UI" panose="020B0502040204020203"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95018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8BA-548C-C959-275F-F72DF2FAD79E}"/>
              </a:ext>
            </a:extLst>
          </p:cNvPr>
          <p:cNvSpPr>
            <a:spLocks noGrp="1"/>
          </p:cNvSpPr>
          <p:nvPr>
            <p:ph type="title"/>
          </p:nvPr>
        </p:nvSpPr>
        <p:spPr/>
        <p:txBody>
          <a:bodyPr/>
          <a:lstStyle/>
          <a:p>
            <a:r>
              <a:rPr lang="en-IN" dirty="0"/>
              <a:t>Benefits of Cloud Computing</a:t>
            </a:r>
          </a:p>
        </p:txBody>
      </p:sp>
      <p:sp>
        <p:nvSpPr>
          <p:cNvPr id="3" name="Content Placeholder 2">
            <a:extLst>
              <a:ext uri="{FF2B5EF4-FFF2-40B4-BE49-F238E27FC236}">
                <a16:creationId xmlns:a16="http://schemas.microsoft.com/office/drawing/2014/main" id="{3C9A9A86-C058-40BC-9A98-E816E9264A63}"/>
              </a:ext>
            </a:extLst>
          </p:cNvPr>
          <p:cNvSpPr>
            <a:spLocks noGrp="1"/>
          </p:cNvSpPr>
          <p:nvPr>
            <p:ph idx="1"/>
          </p:nvPr>
        </p:nvSpPr>
        <p:spPr/>
        <p:txBody>
          <a:bodyPr>
            <a:normAutofit/>
          </a:bodyPr>
          <a:lstStyle/>
          <a:p>
            <a:pPr algn="l"/>
            <a:r>
              <a:rPr lang="en-IN" sz="1400" b="1" dirty="0">
                <a:latin typeface="Segoe UI" panose="020B0502040204020203" pitchFamily="34" charset="0"/>
              </a:rPr>
              <a:t>Security</a:t>
            </a:r>
            <a:r>
              <a:rPr lang="en-IN" sz="1400" dirty="0">
                <a:latin typeface="Segoe UI" panose="020B0502040204020203" pitchFamily="34" charset="0"/>
              </a:rPr>
              <a:t>- Many cloud providers offer a broad set of policies, technologies and controls that strengthen your security posture overall, helping protect your data, apps and infrastructure from potential threats.</a:t>
            </a:r>
          </a:p>
          <a:p>
            <a:pPr marL="0" indent="0" algn="l">
              <a:buNone/>
            </a:pPr>
            <a:endParaRPr lang="en-IN" sz="1400" dirty="0">
              <a:latin typeface="Segoe UI" panose="020B0502040204020203" pitchFamily="34" charset="0"/>
            </a:endParaRPr>
          </a:p>
          <a:p>
            <a:r>
              <a:rPr lang="en-IN" sz="1400" b="1" dirty="0">
                <a:latin typeface="Segoe UI" panose="020B0502040204020203" pitchFamily="34" charset="0"/>
              </a:rPr>
              <a:t>Speed</a:t>
            </a:r>
            <a:r>
              <a:rPr lang="en-IN" sz="1400" dirty="0">
                <a:latin typeface="Segoe UI" panose="020B0502040204020203" pitchFamily="34" charset="0"/>
              </a:rPr>
              <a:t> - 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Productivity</a:t>
            </a:r>
            <a:r>
              <a:rPr lang="en-IN" sz="1400" dirty="0">
                <a:latin typeface="Segoe UI" panose="020B0502040204020203" pitchFamily="34" charset="0"/>
              </a:rPr>
              <a:t> - On-site datacentre's typically require a lot of “racking and stacking”—hardware setup, software patching, and other time-consuming IT management chores. Cloud computing removes the need for many of these tasks, so IT teams can spend time on achieving more important business goals.</a:t>
            </a:r>
          </a:p>
          <a:p>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Reliability</a:t>
            </a:r>
            <a:r>
              <a:rPr lang="en-IN" sz="1400" dirty="0">
                <a:latin typeface="Segoe UI" panose="020B0502040204020203" pitchFamily="34" charset="0"/>
              </a:rPr>
              <a:t> -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32343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0D332-C276-5541-AFD3-5DCFBA8A99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Generalized Cloud App Model</a:t>
            </a:r>
          </a:p>
        </p:txBody>
      </p:sp>
      <p:pic>
        <p:nvPicPr>
          <p:cNvPr id="5" name="Content Placeholder 4">
            <a:extLst>
              <a:ext uri="{FF2B5EF4-FFF2-40B4-BE49-F238E27FC236}">
                <a16:creationId xmlns:a16="http://schemas.microsoft.com/office/drawing/2014/main" id="{CB86C3DB-6DB3-7A2A-CEE0-F5AC6F3E74B9}"/>
              </a:ext>
            </a:extLst>
          </p:cNvPr>
          <p:cNvPicPr>
            <a:picLocks noGrp="1" noChangeAspect="1"/>
          </p:cNvPicPr>
          <p:nvPr>
            <p:ph idx="1"/>
          </p:nvPr>
        </p:nvPicPr>
        <p:blipFill>
          <a:blip r:embed="rId2"/>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17155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6D35-142F-1D1A-61DE-A3AF1082E6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Microsoft Azure Data Center</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3458F6C-7C26-44C7-A5D2-660714C693FB}"/>
              </a:ext>
            </a:extLst>
          </p:cNvPr>
          <p:cNvPicPr>
            <a:picLocks noGrp="1" noChangeAspect="1"/>
          </p:cNvPicPr>
          <p:nvPr>
            <p:ph idx="1"/>
          </p:nvPr>
        </p:nvPicPr>
        <p:blipFill rotWithShape="1">
          <a:blip r:embed="rId2"/>
          <a:srcRect l="2718" r="2342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282111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A5D4EF-B93E-7FD6-771B-D4400F9A8C2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Microsoft Azure Data Center</a:t>
            </a:r>
          </a:p>
        </p:txBody>
      </p:sp>
      <p:pic>
        <p:nvPicPr>
          <p:cNvPr id="5" name="Content Placeholder 4">
            <a:extLst>
              <a:ext uri="{FF2B5EF4-FFF2-40B4-BE49-F238E27FC236}">
                <a16:creationId xmlns:a16="http://schemas.microsoft.com/office/drawing/2014/main" id="{85918ED0-920C-A868-0624-1CC30278AB80}"/>
              </a:ext>
            </a:extLst>
          </p:cNvPr>
          <p:cNvPicPr>
            <a:picLocks noGrp="1" noChangeAspect="1"/>
          </p:cNvPicPr>
          <p:nvPr>
            <p:ph idx="1"/>
          </p:nvPr>
        </p:nvPicPr>
        <p:blipFill>
          <a:blip r:embed="rId2"/>
          <a:stretch>
            <a:fillRect/>
          </a:stretch>
        </p:blipFill>
        <p:spPr>
          <a:xfrm>
            <a:off x="4916251" y="1038227"/>
            <a:ext cx="6631341" cy="4781545"/>
          </a:xfrm>
          <a:prstGeom prst="rect">
            <a:avLst/>
          </a:prstGeom>
        </p:spPr>
      </p:pic>
    </p:spTree>
    <p:extLst>
      <p:ext uri="{BB962C8B-B14F-4D97-AF65-F5344CB8AC3E}">
        <p14:creationId xmlns:p14="http://schemas.microsoft.com/office/powerpoint/2010/main" val="32952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D0D7-20B3-AD36-1F13-CF22ACD08909}"/>
              </a:ext>
            </a:extLst>
          </p:cNvPr>
          <p:cNvSpPr>
            <a:spLocks noGrp="1"/>
          </p:cNvSpPr>
          <p:nvPr>
            <p:ph type="title"/>
          </p:nvPr>
        </p:nvSpPr>
        <p:spPr/>
        <p:txBody>
          <a:bodyPr/>
          <a:lstStyle/>
          <a:p>
            <a:r>
              <a:rPr lang="en-IN" dirty="0"/>
              <a:t>Types of Cloud Computing </a:t>
            </a:r>
          </a:p>
        </p:txBody>
      </p:sp>
      <p:sp>
        <p:nvSpPr>
          <p:cNvPr id="3" name="Content Placeholder 2">
            <a:extLst>
              <a:ext uri="{FF2B5EF4-FFF2-40B4-BE49-F238E27FC236}">
                <a16:creationId xmlns:a16="http://schemas.microsoft.com/office/drawing/2014/main" id="{5D0B4AAC-CF2D-F9A9-AEF8-2F2C44F0D00C}"/>
              </a:ext>
            </a:extLst>
          </p:cNvPr>
          <p:cNvSpPr>
            <a:spLocks noGrp="1"/>
          </p:cNvSpPr>
          <p:nvPr>
            <p:ph idx="1"/>
          </p:nvPr>
        </p:nvSpPr>
        <p:spPr/>
        <p:txBody>
          <a:bodyPr/>
          <a:lstStyle/>
          <a:p>
            <a:r>
              <a:rPr lang="en-IN" sz="1800" b="1" dirty="0"/>
              <a:t>Public Cloud </a:t>
            </a:r>
            <a:r>
              <a:rPr lang="en-IN" dirty="0"/>
              <a:t>- </a:t>
            </a:r>
            <a:r>
              <a:rPr lang="en-IN" sz="1400" b="0" i="0" dirty="0">
                <a:effectLst/>
                <a:latin typeface="Segoe UI" panose="020B0502040204020203" pitchFamily="34" charset="0"/>
              </a:rPr>
              <a:t>Public clouds are owned and operated by a third-party </a:t>
            </a:r>
            <a:r>
              <a:rPr lang="en-IN" sz="1400"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cloud service providers</a:t>
            </a:r>
            <a:r>
              <a:rPr lang="en-IN" sz="1400" b="0" i="0" dirty="0">
                <a:effectLst/>
                <a:latin typeface="Segoe UI" panose="020B0502040204020203" pitchFamily="34" charset="0"/>
              </a:rPr>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endParaRPr lang="en-IN" sz="1400" dirty="0">
              <a:latin typeface="Segoe UI" panose="020B0502040204020203" pitchFamily="34" charset="0"/>
            </a:endParaRPr>
          </a:p>
          <a:p>
            <a:r>
              <a:rPr lang="en-IN" sz="1600" b="1" dirty="0">
                <a:latin typeface="Segoe UI" panose="020B0502040204020203" pitchFamily="34" charset="0"/>
              </a:rPr>
              <a:t>Private Cloud </a:t>
            </a:r>
            <a:r>
              <a:rPr lang="en-IN" sz="1400" dirty="0">
                <a:latin typeface="Segoe UI" panose="020B0502040204020203" pitchFamily="34" charset="0"/>
              </a:rPr>
              <a:t>- A private cloud refers to cloud computing resources used exclusively by a single business or organisation. A private cloud can be physically located on the company’s on-site datacentre. Some companies also pay third-party service providers to host their private cloud. A private cloud is one in which the services and infrastructure are maintained on a private network</a:t>
            </a:r>
          </a:p>
          <a:p>
            <a:endParaRPr lang="en-IN" sz="1400" dirty="0">
              <a:latin typeface="Segoe UI" panose="020B0502040204020203" pitchFamily="34" charset="0"/>
            </a:endParaRPr>
          </a:p>
          <a:p>
            <a:r>
              <a:rPr lang="en-IN" sz="1600" b="1" dirty="0">
                <a:latin typeface="Segoe UI" panose="020B0502040204020203" pitchFamily="34" charset="0"/>
              </a:rPr>
              <a:t>Hybrid Cloud - </a:t>
            </a:r>
            <a:r>
              <a:rPr lang="en-IN" sz="1400" b="0" i="0" dirty="0">
                <a:effectLst/>
                <a:latin typeface="Segoe UI" panose="020B0502040204020203" pitchFamily="34" charset="0"/>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and helps optimise your existing infrastructure, security and compliance</a:t>
            </a:r>
            <a:endParaRPr lang="en-IN" sz="1400" b="1" dirty="0">
              <a:latin typeface="Segoe UI" panose="020B0502040204020203" pitchFamily="34" charset="0"/>
            </a:endParaRPr>
          </a:p>
        </p:txBody>
      </p:sp>
    </p:spTree>
    <p:extLst>
      <p:ext uri="{BB962C8B-B14F-4D97-AF65-F5344CB8AC3E}">
        <p14:creationId xmlns:p14="http://schemas.microsoft.com/office/powerpoint/2010/main" val="31777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9" name="Freeform: Shape 18">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1" name="Freeform: Shape 20">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287B8C-B633-F121-F365-553A9FBD1E9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Hybrid Cloud</a:t>
            </a:r>
          </a:p>
        </p:txBody>
      </p:sp>
      <p:pic>
        <p:nvPicPr>
          <p:cNvPr id="5" name="Content Placeholder 4">
            <a:extLst>
              <a:ext uri="{FF2B5EF4-FFF2-40B4-BE49-F238E27FC236}">
                <a16:creationId xmlns:a16="http://schemas.microsoft.com/office/drawing/2014/main" id="{3E63B7D4-4042-534B-251B-15C1A12ACB46}"/>
              </a:ext>
            </a:extLst>
          </p:cNvPr>
          <p:cNvPicPr>
            <a:picLocks noGrp="1" noChangeAspect="1"/>
          </p:cNvPicPr>
          <p:nvPr>
            <p:ph idx="1"/>
          </p:nvPr>
        </p:nvPicPr>
        <p:blipFill>
          <a:blip r:embed="rId2"/>
          <a:stretch>
            <a:fillRect/>
          </a:stretch>
        </p:blipFill>
        <p:spPr>
          <a:xfrm>
            <a:off x="4916251" y="1166055"/>
            <a:ext cx="6631341" cy="4525890"/>
          </a:xfrm>
          <a:prstGeom prst="rect">
            <a:avLst/>
          </a:prstGeom>
        </p:spPr>
      </p:pic>
    </p:spTree>
    <p:extLst>
      <p:ext uri="{BB962C8B-B14F-4D97-AF65-F5344CB8AC3E}">
        <p14:creationId xmlns:p14="http://schemas.microsoft.com/office/powerpoint/2010/main" val="38372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969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Cloud Computing Fundamentals</vt:lpstr>
      <vt:lpstr>What is Cloud Computing</vt:lpstr>
      <vt:lpstr>Benefits of Cloud Computing </vt:lpstr>
      <vt:lpstr>Benefits of Cloud Computing</vt:lpstr>
      <vt:lpstr>Generalized Cloud App Model</vt:lpstr>
      <vt:lpstr>Microsoft Azure Data Center</vt:lpstr>
      <vt:lpstr>Microsoft Azure Data Center</vt:lpstr>
      <vt:lpstr>Types of Cloud Computing </vt:lpstr>
      <vt:lpstr>Hybrid Cloud</vt:lpstr>
      <vt:lpstr>Types of Cloud Services</vt:lpstr>
      <vt:lpstr>Types of Cloud Computing</vt:lpstr>
      <vt:lpstr>Advantages of Cloud Computing</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Fundamentals</dc:title>
  <dc:creator>Anindita Basak</dc:creator>
  <cp:lastModifiedBy>Anindita Basak</cp:lastModifiedBy>
  <cp:revision>9</cp:revision>
  <dcterms:created xsi:type="dcterms:W3CDTF">2022-09-15T12:31:59Z</dcterms:created>
  <dcterms:modified xsi:type="dcterms:W3CDTF">2022-09-16T13:03:30Z</dcterms:modified>
</cp:coreProperties>
</file>