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84" r:id="rId16"/>
    <p:sldId id="269" r:id="rId17"/>
    <p:sldId id="270" r:id="rId18"/>
    <p:sldId id="271" r:id="rId19"/>
    <p:sldId id="272" r:id="rId20"/>
    <p:sldId id="273" r:id="rId21"/>
    <p:sldId id="274" r:id="rId22"/>
    <p:sldId id="275" r:id="rId23"/>
    <p:sldId id="282" r:id="rId24"/>
    <p:sldId id="277" r:id="rId25"/>
    <p:sldId id="278" r:id="rId26"/>
    <p:sldId id="279" r:id="rId27"/>
    <p:sldId id="280" r:id="rId28"/>
    <p:sldId id="283" r:id="rId29"/>
    <p:sldId id="281" r:id="rId30"/>
    <p:sldId id="2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8B53-EBA0-6A0C-AE31-D15C775232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5F676E-F495-6491-890C-FB4635904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56700F-708C-8870-8F5C-5C549399D182}"/>
              </a:ext>
            </a:extLst>
          </p:cNvPr>
          <p:cNvSpPr>
            <a:spLocks noGrp="1"/>
          </p:cNvSpPr>
          <p:nvPr>
            <p:ph type="dt" sz="half" idx="10"/>
          </p:nvPr>
        </p:nvSpPr>
        <p:spPr/>
        <p:txBody>
          <a:bodyPr/>
          <a:lstStyle/>
          <a:p>
            <a:fld id="{433EF8DA-81C9-48DB-9C1B-70F314538A8A}" type="datetimeFigureOut">
              <a:rPr lang="en-IN" smtClean="0"/>
              <a:t>18-09-2022</a:t>
            </a:fld>
            <a:endParaRPr lang="en-IN"/>
          </a:p>
        </p:txBody>
      </p:sp>
      <p:sp>
        <p:nvSpPr>
          <p:cNvPr id="5" name="Footer Placeholder 4">
            <a:extLst>
              <a:ext uri="{FF2B5EF4-FFF2-40B4-BE49-F238E27FC236}">
                <a16:creationId xmlns:a16="http://schemas.microsoft.com/office/drawing/2014/main" id="{B5397913-A532-76F9-2937-7EAC597C67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4CC1A6-CADB-24C9-C6C5-CD163EB4221A}"/>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94146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A0F0-77A8-91D2-CA3C-BFB3AEF9CC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D2C4B9-BEEA-44F9-C526-A7616D7E04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C87FC-31A6-E7E5-F543-794D9270EA8F}"/>
              </a:ext>
            </a:extLst>
          </p:cNvPr>
          <p:cNvSpPr>
            <a:spLocks noGrp="1"/>
          </p:cNvSpPr>
          <p:nvPr>
            <p:ph type="dt" sz="half" idx="10"/>
          </p:nvPr>
        </p:nvSpPr>
        <p:spPr/>
        <p:txBody>
          <a:bodyPr/>
          <a:lstStyle/>
          <a:p>
            <a:fld id="{433EF8DA-81C9-48DB-9C1B-70F314538A8A}" type="datetimeFigureOut">
              <a:rPr lang="en-IN" smtClean="0"/>
              <a:t>18-09-2022</a:t>
            </a:fld>
            <a:endParaRPr lang="en-IN"/>
          </a:p>
        </p:txBody>
      </p:sp>
      <p:sp>
        <p:nvSpPr>
          <p:cNvPr id="5" name="Footer Placeholder 4">
            <a:extLst>
              <a:ext uri="{FF2B5EF4-FFF2-40B4-BE49-F238E27FC236}">
                <a16:creationId xmlns:a16="http://schemas.microsoft.com/office/drawing/2014/main" id="{A03E7E4C-487F-2711-5D37-B4CE3C6F5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10045B-D19E-83FF-56B1-2B4B27DC0835}"/>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57368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5F1FA-3128-3811-07A3-C2C330B66A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94CC4F-115B-46F0-5C5D-89A1D3DEAF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6132D1-83D9-DFD6-F139-3CACBEA67DE8}"/>
              </a:ext>
            </a:extLst>
          </p:cNvPr>
          <p:cNvSpPr>
            <a:spLocks noGrp="1"/>
          </p:cNvSpPr>
          <p:nvPr>
            <p:ph type="dt" sz="half" idx="10"/>
          </p:nvPr>
        </p:nvSpPr>
        <p:spPr/>
        <p:txBody>
          <a:bodyPr/>
          <a:lstStyle/>
          <a:p>
            <a:fld id="{433EF8DA-81C9-48DB-9C1B-70F314538A8A}" type="datetimeFigureOut">
              <a:rPr lang="en-IN" smtClean="0"/>
              <a:t>18-09-2022</a:t>
            </a:fld>
            <a:endParaRPr lang="en-IN"/>
          </a:p>
        </p:txBody>
      </p:sp>
      <p:sp>
        <p:nvSpPr>
          <p:cNvPr id="5" name="Footer Placeholder 4">
            <a:extLst>
              <a:ext uri="{FF2B5EF4-FFF2-40B4-BE49-F238E27FC236}">
                <a16:creationId xmlns:a16="http://schemas.microsoft.com/office/drawing/2014/main" id="{E764BE55-CB84-2D93-54B2-7E0FE06A01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BF165-7030-328C-6CCC-800E1C898852}"/>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1548467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0BE9EC-3994-4E60-BF0C-653179C96710}"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512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BE9EC-3994-4E60-BF0C-653179C96710}"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103382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BE9EC-3994-4E60-BF0C-653179C96710}"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489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0BE9EC-3994-4E60-BF0C-653179C96710}"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3993334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0BE9EC-3994-4E60-BF0C-653179C96710}" type="datetimeFigureOut">
              <a:rPr lang="en-US" smtClean="0"/>
              <a:t>9/18/2022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593378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0BE9EC-3994-4E60-BF0C-653179C96710}" type="datetimeFigureOut">
              <a:rPr lang="en-US" smtClean="0"/>
              <a:t>9/18/2022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702362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0BE9EC-3994-4E60-BF0C-653179C96710}" type="datetimeFigureOut">
              <a:rPr lang="en-US" smtClean="0"/>
              <a:t>9/18/2022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23437806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0BE9EC-3994-4E60-BF0C-653179C96710}" type="datetimeFigureOut">
              <a:rPr lang="en-US" smtClean="0"/>
              <a:t>9/18/2022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DF6F05-ED68-4774-83B5-727FD9EC65D0}" type="slidenum">
              <a:rPr lang="en-US" smtClean="0"/>
              <a:t>‹#›</a:t>
            </a:fld>
            <a:endParaRPr lang="en-US"/>
          </a:p>
        </p:txBody>
      </p:sp>
    </p:spTree>
    <p:extLst>
      <p:ext uri="{BB962C8B-B14F-4D97-AF65-F5344CB8AC3E}">
        <p14:creationId xmlns:p14="http://schemas.microsoft.com/office/powerpoint/2010/main" val="335216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242B-63ED-8D38-8045-108367D3AE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410E5-0A5B-C178-65FE-D1B7AA3240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7E528-4069-891F-0198-BA8FD80DA63E}"/>
              </a:ext>
            </a:extLst>
          </p:cNvPr>
          <p:cNvSpPr>
            <a:spLocks noGrp="1"/>
          </p:cNvSpPr>
          <p:nvPr>
            <p:ph type="dt" sz="half" idx="10"/>
          </p:nvPr>
        </p:nvSpPr>
        <p:spPr/>
        <p:txBody>
          <a:bodyPr/>
          <a:lstStyle/>
          <a:p>
            <a:fld id="{433EF8DA-81C9-48DB-9C1B-70F314538A8A}" type="datetimeFigureOut">
              <a:rPr lang="en-IN" smtClean="0"/>
              <a:t>18-09-2022</a:t>
            </a:fld>
            <a:endParaRPr lang="en-IN"/>
          </a:p>
        </p:txBody>
      </p:sp>
      <p:sp>
        <p:nvSpPr>
          <p:cNvPr id="5" name="Footer Placeholder 4">
            <a:extLst>
              <a:ext uri="{FF2B5EF4-FFF2-40B4-BE49-F238E27FC236}">
                <a16:creationId xmlns:a16="http://schemas.microsoft.com/office/drawing/2014/main" id="{C915AEAE-E9FC-6484-889E-89A670756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EA3B8-1CB2-C720-9D81-185C6D541E43}"/>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795352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0BE9EC-3994-4E60-BF0C-653179C96710}"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214662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BE9EC-3994-4E60-BF0C-653179C96710}"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461975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BE9EC-3994-4E60-BF0C-653179C96710}"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81641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2F50-9E71-370D-B2D5-1757D32AC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DF26E0-9549-B785-B403-739FA3EB09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7F50AB-84AD-3D1A-9E94-000D97233149}"/>
              </a:ext>
            </a:extLst>
          </p:cNvPr>
          <p:cNvSpPr>
            <a:spLocks noGrp="1"/>
          </p:cNvSpPr>
          <p:nvPr>
            <p:ph type="dt" sz="half" idx="10"/>
          </p:nvPr>
        </p:nvSpPr>
        <p:spPr/>
        <p:txBody>
          <a:bodyPr/>
          <a:lstStyle/>
          <a:p>
            <a:fld id="{433EF8DA-81C9-48DB-9C1B-70F314538A8A}" type="datetimeFigureOut">
              <a:rPr lang="en-IN" smtClean="0"/>
              <a:t>18-09-2022</a:t>
            </a:fld>
            <a:endParaRPr lang="en-IN"/>
          </a:p>
        </p:txBody>
      </p:sp>
      <p:sp>
        <p:nvSpPr>
          <p:cNvPr id="5" name="Footer Placeholder 4">
            <a:extLst>
              <a:ext uri="{FF2B5EF4-FFF2-40B4-BE49-F238E27FC236}">
                <a16:creationId xmlns:a16="http://schemas.microsoft.com/office/drawing/2014/main" id="{BD440073-09B2-17A5-F2CC-A01F6F6A3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FA0EA-F3B8-FF9E-7E69-DB003D997AD5}"/>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146224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19C-D0A2-71E8-3D87-1602B29D38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9A1A27-DC79-8E87-D625-D6CE9BE99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BDC067-10E3-4DAE-2326-7C269488A7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6B5934-BFA2-BFCE-AF42-BA6835563702}"/>
              </a:ext>
            </a:extLst>
          </p:cNvPr>
          <p:cNvSpPr>
            <a:spLocks noGrp="1"/>
          </p:cNvSpPr>
          <p:nvPr>
            <p:ph type="dt" sz="half" idx="10"/>
          </p:nvPr>
        </p:nvSpPr>
        <p:spPr/>
        <p:txBody>
          <a:bodyPr/>
          <a:lstStyle/>
          <a:p>
            <a:fld id="{433EF8DA-81C9-48DB-9C1B-70F314538A8A}" type="datetimeFigureOut">
              <a:rPr lang="en-IN" smtClean="0"/>
              <a:t>18-09-2022</a:t>
            </a:fld>
            <a:endParaRPr lang="en-IN"/>
          </a:p>
        </p:txBody>
      </p:sp>
      <p:sp>
        <p:nvSpPr>
          <p:cNvPr id="6" name="Footer Placeholder 5">
            <a:extLst>
              <a:ext uri="{FF2B5EF4-FFF2-40B4-BE49-F238E27FC236}">
                <a16:creationId xmlns:a16="http://schemas.microsoft.com/office/drawing/2014/main" id="{FF72485D-6E3D-47E1-C125-29FA3C0666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42F708-AE52-36E9-9265-5A7F3816666F}"/>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26932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D116-87F3-A214-BDE3-7BCD938546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48CC6B-AC7E-2C19-F719-DFA7723F83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8E7A5D-F04A-2552-878F-AEE6408E3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F414FD-8DFD-62D2-E029-BF0081265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654014-6FC7-A1F0-31E9-2D538183E7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557A6F-D954-E321-FD3F-7F2F2C27C479}"/>
              </a:ext>
            </a:extLst>
          </p:cNvPr>
          <p:cNvSpPr>
            <a:spLocks noGrp="1"/>
          </p:cNvSpPr>
          <p:nvPr>
            <p:ph type="dt" sz="half" idx="10"/>
          </p:nvPr>
        </p:nvSpPr>
        <p:spPr/>
        <p:txBody>
          <a:bodyPr/>
          <a:lstStyle/>
          <a:p>
            <a:fld id="{433EF8DA-81C9-48DB-9C1B-70F314538A8A}" type="datetimeFigureOut">
              <a:rPr lang="en-IN" smtClean="0"/>
              <a:t>18-09-2022</a:t>
            </a:fld>
            <a:endParaRPr lang="en-IN"/>
          </a:p>
        </p:txBody>
      </p:sp>
      <p:sp>
        <p:nvSpPr>
          <p:cNvPr id="8" name="Footer Placeholder 7">
            <a:extLst>
              <a:ext uri="{FF2B5EF4-FFF2-40B4-BE49-F238E27FC236}">
                <a16:creationId xmlns:a16="http://schemas.microsoft.com/office/drawing/2014/main" id="{72BF7D04-4155-27C8-AD7A-58D465AB70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608B9D-5548-5B36-D3DF-0687C0DE0E5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03157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3EB8-D931-7C7F-954F-3B1320CB9C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2D443E-DA26-5303-9EBE-E8DDA6B0CAF0}"/>
              </a:ext>
            </a:extLst>
          </p:cNvPr>
          <p:cNvSpPr>
            <a:spLocks noGrp="1"/>
          </p:cNvSpPr>
          <p:nvPr>
            <p:ph type="dt" sz="half" idx="10"/>
          </p:nvPr>
        </p:nvSpPr>
        <p:spPr/>
        <p:txBody>
          <a:bodyPr/>
          <a:lstStyle/>
          <a:p>
            <a:fld id="{433EF8DA-81C9-48DB-9C1B-70F314538A8A}" type="datetimeFigureOut">
              <a:rPr lang="en-IN" smtClean="0"/>
              <a:t>18-09-2022</a:t>
            </a:fld>
            <a:endParaRPr lang="en-IN"/>
          </a:p>
        </p:txBody>
      </p:sp>
      <p:sp>
        <p:nvSpPr>
          <p:cNvPr id="4" name="Footer Placeholder 3">
            <a:extLst>
              <a:ext uri="{FF2B5EF4-FFF2-40B4-BE49-F238E27FC236}">
                <a16:creationId xmlns:a16="http://schemas.microsoft.com/office/drawing/2014/main" id="{8C84E948-B4BA-EAA6-1AAA-5861F2C1F6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F413D7-10C5-7EAB-63CB-4A824B7E461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38623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097144-DF91-CFBE-D161-294774D9750A}"/>
              </a:ext>
            </a:extLst>
          </p:cNvPr>
          <p:cNvSpPr>
            <a:spLocks noGrp="1"/>
          </p:cNvSpPr>
          <p:nvPr>
            <p:ph type="dt" sz="half" idx="10"/>
          </p:nvPr>
        </p:nvSpPr>
        <p:spPr/>
        <p:txBody>
          <a:bodyPr/>
          <a:lstStyle/>
          <a:p>
            <a:fld id="{433EF8DA-81C9-48DB-9C1B-70F314538A8A}" type="datetimeFigureOut">
              <a:rPr lang="en-IN" smtClean="0"/>
              <a:t>18-09-2022</a:t>
            </a:fld>
            <a:endParaRPr lang="en-IN"/>
          </a:p>
        </p:txBody>
      </p:sp>
      <p:sp>
        <p:nvSpPr>
          <p:cNvPr id="3" name="Footer Placeholder 2">
            <a:extLst>
              <a:ext uri="{FF2B5EF4-FFF2-40B4-BE49-F238E27FC236}">
                <a16:creationId xmlns:a16="http://schemas.microsoft.com/office/drawing/2014/main" id="{C3A17D39-4410-AA89-4A67-B9EB9A6907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30058E-B842-5AF1-7821-0A0EB4B0354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91548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BB2D-C924-5266-2D24-02B5ECCF7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CE9CF9-3304-CEE3-53DC-0BEEA0B36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DAF5C4-732D-22EF-A3C0-863F1C4C1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DF57B-CD0C-8CB1-3827-9B9030602A03}"/>
              </a:ext>
            </a:extLst>
          </p:cNvPr>
          <p:cNvSpPr>
            <a:spLocks noGrp="1"/>
          </p:cNvSpPr>
          <p:nvPr>
            <p:ph type="dt" sz="half" idx="10"/>
          </p:nvPr>
        </p:nvSpPr>
        <p:spPr/>
        <p:txBody>
          <a:bodyPr/>
          <a:lstStyle/>
          <a:p>
            <a:fld id="{433EF8DA-81C9-48DB-9C1B-70F314538A8A}" type="datetimeFigureOut">
              <a:rPr lang="en-IN" smtClean="0"/>
              <a:t>18-09-2022</a:t>
            </a:fld>
            <a:endParaRPr lang="en-IN"/>
          </a:p>
        </p:txBody>
      </p:sp>
      <p:sp>
        <p:nvSpPr>
          <p:cNvPr id="6" name="Footer Placeholder 5">
            <a:extLst>
              <a:ext uri="{FF2B5EF4-FFF2-40B4-BE49-F238E27FC236}">
                <a16:creationId xmlns:a16="http://schemas.microsoft.com/office/drawing/2014/main" id="{48299BA2-3287-0F08-37F5-5E6FF95162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255E14-E332-BEEB-629D-8A63F165459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17955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0E31-F4B0-DB21-C940-C38E01EBE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CB9D94-97BF-DB28-C859-DBD0A6229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02C45A-5698-799E-858B-ACF9C54A1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280A8-D595-2169-FFC1-AA9161E80597}"/>
              </a:ext>
            </a:extLst>
          </p:cNvPr>
          <p:cNvSpPr>
            <a:spLocks noGrp="1"/>
          </p:cNvSpPr>
          <p:nvPr>
            <p:ph type="dt" sz="half" idx="10"/>
          </p:nvPr>
        </p:nvSpPr>
        <p:spPr/>
        <p:txBody>
          <a:bodyPr/>
          <a:lstStyle/>
          <a:p>
            <a:fld id="{433EF8DA-81C9-48DB-9C1B-70F314538A8A}" type="datetimeFigureOut">
              <a:rPr lang="en-IN" smtClean="0"/>
              <a:t>18-09-2022</a:t>
            </a:fld>
            <a:endParaRPr lang="en-IN"/>
          </a:p>
        </p:txBody>
      </p:sp>
      <p:sp>
        <p:nvSpPr>
          <p:cNvPr id="6" name="Footer Placeholder 5">
            <a:extLst>
              <a:ext uri="{FF2B5EF4-FFF2-40B4-BE49-F238E27FC236}">
                <a16:creationId xmlns:a16="http://schemas.microsoft.com/office/drawing/2014/main" id="{E7509E18-50B5-19E3-810B-A061EB0A0D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E46FC-662E-BCAE-0A04-F8B7BC422151}"/>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16828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9C0DE-14CE-3696-F284-AA42EEFAC2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68BD71-A491-5CD7-E700-73CC5A564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3CD83-D91F-F1FF-24E5-B0B130AAF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EF8DA-81C9-48DB-9C1B-70F314538A8A}" type="datetimeFigureOut">
              <a:rPr lang="en-IN" smtClean="0"/>
              <a:t>18-09-2022</a:t>
            </a:fld>
            <a:endParaRPr lang="en-IN"/>
          </a:p>
        </p:txBody>
      </p:sp>
      <p:sp>
        <p:nvSpPr>
          <p:cNvPr id="5" name="Footer Placeholder 4">
            <a:extLst>
              <a:ext uri="{FF2B5EF4-FFF2-40B4-BE49-F238E27FC236}">
                <a16:creationId xmlns:a16="http://schemas.microsoft.com/office/drawing/2014/main" id="{77A427BF-851B-8E41-3F10-3CD04228C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74DD63-3CA3-D65B-CDF9-CFA612326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2D35B-6E85-4FC6-985B-90809DF6F32E}" type="slidenum">
              <a:rPr lang="en-IN" smtClean="0"/>
              <a:t>‹#›</a:t>
            </a:fld>
            <a:endParaRPr lang="en-IN"/>
          </a:p>
        </p:txBody>
      </p:sp>
    </p:spTree>
    <p:extLst>
      <p:ext uri="{BB962C8B-B14F-4D97-AF65-F5344CB8AC3E}">
        <p14:creationId xmlns:p14="http://schemas.microsoft.com/office/powerpoint/2010/main" val="491254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0BE9EC-3994-4E60-BF0C-653179C96710}" type="datetimeFigureOut">
              <a:rPr lang="en-US" smtClean="0"/>
              <a:t>9/18/2022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DF6F05-ED68-4774-83B5-727FD9EC65D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84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status.azure.com/" TargetMode="External"/><Relationship Id="rId2" Type="http://schemas.openxmlformats.org/officeDocument/2006/relationships/hyperlink" Target="https://docs.microsoft.com/en-us/azure/service-health/azure-status-overview" TargetMode="External"/><Relationship Id="rId1" Type="http://schemas.openxmlformats.org/officeDocument/2006/relationships/slideLayout" Target="../slideLayouts/slideLayout13.xml"/><Relationship Id="rId4" Type="http://schemas.openxmlformats.org/officeDocument/2006/relationships/hyperlink" Target="https://docs.microsoft.com/en-us/azure/service-health/service-health-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en-in/overview/choosing-a-cloud-service-provid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A962-5C9B-DF0A-8221-C19FD08BEB76}"/>
              </a:ext>
            </a:extLst>
          </p:cNvPr>
          <p:cNvSpPr>
            <a:spLocks noGrp="1"/>
          </p:cNvSpPr>
          <p:nvPr>
            <p:ph type="ctrTitle"/>
          </p:nvPr>
        </p:nvSpPr>
        <p:spPr>
          <a:xfrm>
            <a:off x="1041009" y="1122362"/>
            <a:ext cx="9945859" cy="3013539"/>
          </a:xfrm>
        </p:spPr>
        <p:txBody>
          <a:bodyPr/>
          <a:lstStyle/>
          <a:p>
            <a:r>
              <a:rPr lang="en-IN" dirty="0"/>
              <a:t>Cloud Computing Fundamentals</a:t>
            </a:r>
          </a:p>
        </p:txBody>
      </p:sp>
    </p:spTree>
    <p:extLst>
      <p:ext uri="{BB962C8B-B14F-4D97-AF65-F5344CB8AC3E}">
        <p14:creationId xmlns:p14="http://schemas.microsoft.com/office/powerpoint/2010/main" val="305263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310F-75C2-97A3-FD57-E353A75E16B9}"/>
              </a:ext>
            </a:extLst>
          </p:cNvPr>
          <p:cNvSpPr>
            <a:spLocks noGrp="1"/>
          </p:cNvSpPr>
          <p:nvPr>
            <p:ph type="title"/>
          </p:nvPr>
        </p:nvSpPr>
        <p:spPr/>
        <p:txBody>
          <a:bodyPr/>
          <a:lstStyle/>
          <a:p>
            <a:r>
              <a:rPr lang="en-IN" dirty="0"/>
              <a:t>Types of Cloud Services</a:t>
            </a:r>
          </a:p>
        </p:txBody>
      </p:sp>
      <p:sp>
        <p:nvSpPr>
          <p:cNvPr id="3" name="Content Placeholder 2">
            <a:extLst>
              <a:ext uri="{FF2B5EF4-FFF2-40B4-BE49-F238E27FC236}">
                <a16:creationId xmlns:a16="http://schemas.microsoft.com/office/drawing/2014/main" id="{85DB7676-58FF-2161-C3E8-86DBB488516B}"/>
              </a:ext>
            </a:extLst>
          </p:cNvPr>
          <p:cNvSpPr>
            <a:spLocks noGrp="1"/>
          </p:cNvSpPr>
          <p:nvPr>
            <p:ph idx="1"/>
          </p:nvPr>
        </p:nvSpPr>
        <p:spPr/>
        <p:txBody>
          <a:bodyPr>
            <a:normAutofit/>
          </a:bodyPr>
          <a:lstStyle/>
          <a:p>
            <a:r>
              <a:rPr lang="en-IN" dirty="0"/>
              <a:t>IaaS (Infrastructure as Service) -  </a:t>
            </a:r>
            <a:r>
              <a:rPr lang="en-IN" sz="1600" b="0" i="0" dirty="0">
                <a:effectLst/>
                <a:latin typeface="Segoe UI" panose="020B0502040204020203" pitchFamily="34" charset="0"/>
              </a:rPr>
              <a:t>The most basic category of cloud computing services. With IaaS, you rent IT infrastructure—servers and virtual machines (VMs), storage, networks, operating systems—from a cloud provider on a pay-as-you-go basis. </a:t>
            </a:r>
          </a:p>
          <a:p>
            <a:endParaRPr lang="en-IN" sz="2000" dirty="0">
              <a:solidFill>
                <a:srgbClr val="EAEBEC"/>
              </a:solidFill>
              <a:latin typeface="Segoe UI" panose="020B0502040204020203" pitchFamily="34" charset="0"/>
            </a:endParaRPr>
          </a:p>
          <a:p>
            <a:r>
              <a:rPr lang="en-IN" dirty="0"/>
              <a:t>PaaS (Platform as Service) - </a:t>
            </a:r>
            <a:r>
              <a:rPr lang="en-IN" sz="1600" b="0" i="0" dirty="0">
                <a:effectLst/>
                <a:latin typeface="Segoe UI" panose="020B0502040204020203" pitchFamily="34" charset="0"/>
              </a:rPr>
              <a:t>Platform as a service refers to cloud computing services that supply an on-demand environment for developing, testing, delivering and managing software applications. PaaS is designed to make it easier for developers to quickly create web or mobile apps, without worrying about setting up or managing the underlying infrastructure of servers, storage, network and databases needed for development.</a:t>
            </a:r>
          </a:p>
          <a:p>
            <a:endParaRPr lang="en-IN" sz="2000" dirty="0">
              <a:latin typeface="Segoe UI" panose="020B0502040204020203" pitchFamily="34" charset="0"/>
            </a:endParaRPr>
          </a:p>
          <a:p>
            <a:pPr algn="l"/>
            <a:r>
              <a:rPr lang="en-IN" sz="2000" b="1" i="0" dirty="0">
                <a:effectLst/>
                <a:latin typeface="Segoe UI" panose="020B0502040204020203" pitchFamily="34" charset="0"/>
              </a:rPr>
              <a:t>Software as a service (SaaS)- </a:t>
            </a:r>
            <a:r>
              <a:rPr lang="en-IN" sz="1500" b="0" i="0" dirty="0">
                <a:effectLst/>
                <a:latin typeface="Segoe UI" panose="020B0502040204020203" pitchFamily="34" charset="0"/>
              </a:rPr>
              <a:t>Software as a service is a method for delivering software applications over the Internet, on demand and typically on a subscription basis. With SaaS, cloud providers host and manage the software application and underlying infrastructure and handle any maintenance, like software upgrades and security patching. Users connect to the application over the Internet, usually with a web browser on their phone, tablet or PC</a:t>
            </a:r>
          </a:p>
        </p:txBody>
      </p:sp>
    </p:spTree>
    <p:extLst>
      <p:ext uri="{BB962C8B-B14F-4D97-AF65-F5344CB8AC3E}">
        <p14:creationId xmlns:p14="http://schemas.microsoft.com/office/powerpoint/2010/main" val="204155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FD44-2D47-A999-A4D9-C89672639EA6}"/>
              </a:ext>
            </a:extLst>
          </p:cNvPr>
          <p:cNvSpPr>
            <a:spLocks noGrp="1"/>
          </p:cNvSpPr>
          <p:nvPr>
            <p:ph type="title"/>
          </p:nvPr>
        </p:nvSpPr>
        <p:spPr/>
        <p:txBody>
          <a:bodyPr/>
          <a:lstStyle/>
          <a:p>
            <a:r>
              <a:rPr lang="en-IN" dirty="0"/>
              <a:t>Types of Cloud Computing</a:t>
            </a:r>
          </a:p>
        </p:txBody>
      </p:sp>
      <p:sp>
        <p:nvSpPr>
          <p:cNvPr id="3" name="Content Placeholder 2">
            <a:extLst>
              <a:ext uri="{FF2B5EF4-FFF2-40B4-BE49-F238E27FC236}">
                <a16:creationId xmlns:a16="http://schemas.microsoft.com/office/drawing/2014/main" id="{10CF8963-E609-E5A6-1463-5D5F933BF16D}"/>
              </a:ext>
            </a:extLst>
          </p:cNvPr>
          <p:cNvSpPr>
            <a:spLocks noGrp="1"/>
          </p:cNvSpPr>
          <p:nvPr>
            <p:ph idx="1"/>
          </p:nvPr>
        </p:nvSpPr>
        <p:spPr/>
        <p:txBody>
          <a:bodyPr/>
          <a:lstStyle/>
          <a:p>
            <a:pPr marL="0" indent="0">
              <a:buNone/>
            </a:pPr>
            <a:r>
              <a:rPr lang="en-IN" dirty="0"/>
              <a:t>Serverless Computing: </a:t>
            </a:r>
            <a:r>
              <a:rPr lang="en-IN" sz="1800" b="0" i="0" dirty="0">
                <a:effectLst/>
                <a:latin typeface="Segoe UI" panose="020B0502040204020203" pitchFamily="34" charset="0"/>
              </a:rPr>
              <a:t>Overlapping with PaaS, serverless computing focuses on building app functionality without spending time continually managing the servers and infrastructure required to do so. The cloud provider handles the setup, capacity planning and server management for you. Serverless architectures are highly scalable and event-driven, only using resources when a specific function or trigger occurs.</a:t>
            </a:r>
          </a:p>
          <a:p>
            <a:pPr marL="0" indent="0">
              <a:buNone/>
            </a:pPr>
            <a:endParaRPr lang="en-IN" sz="1800" dirty="0">
              <a:latin typeface="Segoe UI" panose="020B0502040204020203" pitchFamily="34" charset="0"/>
            </a:endParaRPr>
          </a:p>
          <a:p>
            <a:pPr marL="0" indent="0">
              <a:buNone/>
            </a:pPr>
            <a:endParaRPr lang="en-IN" sz="1800" dirty="0"/>
          </a:p>
        </p:txBody>
      </p:sp>
    </p:spTree>
    <p:extLst>
      <p:ext uri="{BB962C8B-B14F-4D97-AF65-F5344CB8AC3E}">
        <p14:creationId xmlns:p14="http://schemas.microsoft.com/office/powerpoint/2010/main" val="166735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3AC3-3C88-CF9F-0F91-BE4BDA289DBE}"/>
              </a:ext>
            </a:extLst>
          </p:cNvPr>
          <p:cNvSpPr>
            <a:spLocks noGrp="1"/>
          </p:cNvSpPr>
          <p:nvPr>
            <p:ph type="title"/>
          </p:nvPr>
        </p:nvSpPr>
        <p:spPr/>
        <p:txBody>
          <a:bodyPr/>
          <a:lstStyle/>
          <a:p>
            <a:r>
              <a:rPr lang="en-IN" dirty="0"/>
              <a:t>Advantages of Cloud Computing</a:t>
            </a:r>
          </a:p>
        </p:txBody>
      </p:sp>
      <p:sp>
        <p:nvSpPr>
          <p:cNvPr id="3" name="Content Placeholder 2">
            <a:extLst>
              <a:ext uri="{FF2B5EF4-FFF2-40B4-BE49-F238E27FC236}">
                <a16:creationId xmlns:a16="http://schemas.microsoft.com/office/drawing/2014/main" id="{72C3B1F7-18F6-CC89-2594-BA54B3CFAB48}"/>
              </a:ext>
            </a:extLst>
          </p:cNvPr>
          <p:cNvSpPr>
            <a:spLocks noGrp="1"/>
          </p:cNvSpPr>
          <p:nvPr>
            <p:ph idx="1"/>
          </p:nvPr>
        </p:nvSpPr>
        <p:spPr/>
        <p:txBody>
          <a:bodyPr/>
          <a:lstStyle/>
          <a:p>
            <a:r>
              <a:rPr lang="en-IN" dirty="0"/>
              <a:t>Lower Cost </a:t>
            </a:r>
          </a:p>
          <a:p>
            <a:r>
              <a:rPr lang="en-IN" dirty="0"/>
              <a:t>Enhanced performance </a:t>
            </a:r>
          </a:p>
          <a:p>
            <a:r>
              <a:rPr lang="en-IN" dirty="0"/>
              <a:t>Building of backup data, store data &amp; recover data </a:t>
            </a:r>
          </a:p>
          <a:p>
            <a:r>
              <a:rPr lang="en-IN" dirty="0"/>
              <a:t>Deliver Software on Demand</a:t>
            </a:r>
          </a:p>
          <a:p>
            <a:r>
              <a:rPr lang="en-IN" dirty="0"/>
              <a:t>Analyse data</a:t>
            </a:r>
          </a:p>
          <a:p>
            <a:r>
              <a:rPr lang="en-IN" dirty="0"/>
              <a:t>More scalability </a:t>
            </a:r>
          </a:p>
          <a:p>
            <a:r>
              <a:rPr lang="en-IN" dirty="0"/>
              <a:t>More Throughput </a:t>
            </a:r>
          </a:p>
        </p:txBody>
      </p:sp>
    </p:spTree>
    <p:extLst>
      <p:ext uri="{BB962C8B-B14F-4D97-AF65-F5344CB8AC3E}">
        <p14:creationId xmlns:p14="http://schemas.microsoft.com/office/powerpoint/2010/main" val="1861072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05EC-9971-3FEC-EA78-89A95170BDA9}"/>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A888CB51-9A88-9BA5-834E-D4DF5F4E66DB}"/>
              </a:ext>
            </a:extLst>
          </p:cNvPr>
          <p:cNvSpPr>
            <a:spLocks noGrp="1"/>
          </p:cNvSpPr>
          <p:nvPr>
            <p:ph idx="1"/>
          </p:nvPr>
        </p:nvSpPr>
        <p:spPr/>
        <p:txBody>
          <a:bodyPr/>
          <a:lstStyle/>
          <a:p>
            <a:r>
              <a:rPr lang="en-IN" dirty="0"/>
              <a:t>Vendor lock-in</a:t>
            </a:r>
          </a:p>
          <a:p>
            <a:r>
              <a:rPr lang="en-IN" dirty="0"/>
              <a:t>Requires detailed cost estimation</a:t>
            </a:r>
          </a:p>
          <a:p>
            <a:r>
              <a:rPr lang="en-IN" dirty="0"/>
              <a:t>Required planning of Cloud migration of Applications</a:t>
            </a:r>
          </a:p>
          <a:p>
            <a:r>
              <a:rPr lang="en-IN" dirty="0"/>
              <a:t>Required new Skills </a:t>
            </a:r>
          </a:p>
        </p:txBody>
      </p:sp>
    </p:spTree>
    <p:extLst>
      <p:ext uri="{BB962C8B-B14F-4D97-AF65-F5344CB8AC3E}">
        <p14:creationId xmlns:p14="http://schemas.microsoft.com/office/powerpoint/2010/main" val="2648213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AACFBF-F1C1-2B5A-B25C-DCA0E71EF7C5}"/>
              </a:ext>
            </a:extLst>
          </p:cNvPr>
          <p:cNvSpPr>
            <a:spLocks noGrp="1"/>
          </p:cNvSpPr>
          <p:nvPr>
            <p:ph type="ctrTitle"/>
          </p:nvPr>
        </p:nvSpPr>
        <p:spPr>
          <a:xfrm>
            <a:off x="1622474" y="1952357"/>
            <a:ext cx="9144000" cy="2387600"/>
          </a:xfrm>
        </p:spPr>
        <p:txBody>
          <a:bodyPr/>
          <a:lstStyle/>
          <a:p>
            <a:r>
              <a:rPr lang="en-IN" dirty="0"/>
              <a:t>Azure Fundamentals</a:t>
            </a:r>
          </a:p>
        </p:txBody>
      </p:sp>
    </p:spTree>
    <p:extLst>
      <p:ext uri="{BB962C8B-B14F-4D97-AF65-F5344CB8AC3E}">
        <p14:creationId xmlns:p14="http://schemas.microsoft.com/office/powerpoint/2010/main" val="3127990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1EB57C-05E7-F20A-D60E-B39331BB69C8}"/>
              </a:ext>
            </a:extLst>
          </p:cNvPr>
          <p:cNvSpPr>
            <a:spLocks noGrp="1"/>
          </p:cNvSpPr>
          <p:nvPr>
            <p:ph type="ctrTitle"/>
          </p:nvPr>
        </p:nvSpPr>
        <p:spPr/>
        <p:txBody>
          <a:bodyPr/>
          <a:lstStyle/>
          <a:p>
            <a:r>
              <a:rPr lang="en-IN"/>
              <a:t>Azure Fundamentals</a:t>
            </a:r>
            <a:endParaRPr lang="en-IN" dirty="0"/>
          </a:p>
        </p:txBody>
      </p:sp>
      <p:pic>
        <p:nvPicPr>
          <p:cNvPr id="7" name="Picture 6">
            <a:extLst>
              <a:ext uri="{FF2B5EF4-FFF2-40B4-BE49-F238E27FC236}">
                <a16:creationId xmlns:a16="http://schemas.microsoft.com/office/drawing/2014/main" id="{2DE50136-02BC-7283-A52F-A47DDEF7651F}"/>
              </a:ext>
            </a:extLst>
          </p:cNvPr>
          <p:cNvPicPr>
            <a:picLocks noChangeAspect="1"/>
          </p:cNvPicPr>
          <p:nvPr/>
        </p:nvPicPr>
        <p:blipFill>
          <a:blip r:embed="rId2"/>
          <a:stretch>
            <a:fillRect/>
          </a:stretch>
        </p:blipFill>
        <p:spPr>
          <a:xfrm>
            <a:off x="0" y="1328853"/>
            <a:ext cx="12192000" cy="4200293"/>
          </a:xfrm>
          <a:prstGeom prst="rect">
            <a:avLst/>
          </a:prstGeom>
        </p:spPr>
      </p:pic>
      <p:sp>
        <p:nvSpPr>
          <p:cNvPr id="8" name="TextBox 7">
            <a:extLst>
              <a:ext uri="{FF2B5EF4-FFF2-40B4-BE49-F238E27FC236}">
                <a16:creationId xmlns:a16="http://schemas.microsoft.com/office/drawing/2014/main" id="{A5E4D99A-8CCE-6EB7-88F8-9FDB3786423B}"/>
              </a:ext>
            </a:extLst>
          </p:cNvPr>
          <p:cNvSpPr txBox="1"/>
          <p:nvPr/>
        </p:nvSpPr>
        <p:spPr>
          <a:xfrm>
            <a:off x="703385" y="351692"/>
            <a:ext cx="9580098" cy="369332"/>
          </a:xfrm>
          <a:prstGeom prst="rect">
            <a:avLst/>
          </a:prstGeom>
          <a:noFill/>
        </p:spPr>
        <p:txBody>
          <a:bodyPr wrap="square" rtlCol="0">
            <a:spAutoFit/>
          </a:bodyPr>
          <a:lstStyle/>
          <a:p>
            <a:r>
              <a:rPr lang="en-IN" dirty="0"/>
              <a:t>Azure IaaS, PaaS &amp; SaaS Concepts</a:t>
            </a:r>
          </a:p>
        </p:txBody>
      </p:sp>
    </p:spTree>
    <p:extLst>
      <p:ext uri="{BB962C8B-B14F-4D97-AF65-F5344CB8AC3E}">
        <p14:creationId xmlns:p14="http://schemas.microsoft.com/office/powerpoint/2010/main" val="1897315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A lap around Azure Datacenter</a:t>
            </a:r>
          </a:p>
        </p:txBody>
      </p:sp>
      <p:sp>
        <p:nvSpPr>
          <p:cNvPr id="5" name="Content Placeholder 4">
            <a:extLst>
              <a:ext uri="{FF2B5EF4-FFF2-40B4-BE49-F238E27FC236}">
                <a16:creationId xmlns:a16="http://schemas.microsoft.com/office/drawing/2014/main" id="{6737B5E7-79AA-4FFD-A38C-52289EAD75AC}"/>
              </a:ext>
            </a:extLst>
          </p:cNvPr>
          <p:cNvSpPr>
            <a:spLocks noGrp="1"/>
          </p:cNvSpPr>
          <p:nvPr>
            <p:ph idx="1"/>
          </p:nvPr>
        </p:nvSpPr>
        <p:spPr/>
        <p:txBody>
          <a:bodyPr/>
          <a:lstStyle/>
          <a:p>
            <a:pPr>
              <a:buFont typeface="Arial" panose="020B0604020202020204" pitchFamily="34" charset="0"/>
              <a:buChar char="•"/>
            </a:pPr>
            <a:r>
              <a:rPr lang="en-US" dirty="0"/>
              <a:t> Azure data centers are unique physical buildings – located all over the globe- that house a group of networked computer servers. </a:t>
            </a:r>
          </a:p>
          <a:p>
            <a:pPr>
              <a:buFont typeface="Arial" panose="020B0604020202020204" pitchFamily="34" charset="0"/>
              <a:buChar char="•"/>
            </a:pPr>
            <a:endParaRPr lang="en-US" dirty="0"/>
          </a:p>
          <a:p>
            <a:pPr>
              <a:buFont typeface="Arial" panose="020B0604020202020204" pitchFamily="34" charset="0"/>
              <a:buChar char="•"/>
            </a:pPr>
            <a:r>
              <a:rPr lang="en-US" dirty="0"/>
              <a:t> Azure composed of a globally distributed datacenter infrastructure supporting thousands of online services &amp; spanning more than 100 highly secure facilities worldwide. Azure has 58 regions worldwide &amp; is available in 140 countries/regions. </a:t>
            </a:r>
          </a:p>
          <a:p>
            <a:pPr>
              <a:buFont typeface="Arial" panose="020B0604020202020204" pitchFamily="34" charset="0"/>
              <a:buChar char="•"/>
            </a:pPr>
            <a:endParaRPr lang="en-US" dirty="0"/>
          </a:p>
          <a:p>
            <a:pPr>
              <a:buFont typeface="Arial" panose="020B0604020202020204" pitchFamily="34" charset="0"/>
              <a:buChar char="•"/>
            </a:pPr>
            <a:r>
              <a:rPr lang="en-US" dirty="0"/>
              <a:t>A region is set of datacenters interconnected via a massive &amp; resilient network. The network includes content distribution, load balancing, redundancy &amp; data link encryption by default for all Azure traffic within a region or travelling between regions.  </a:t>
            </a:r>
          </a:p>
        </p:txBody>
      </p:sp>
    </p:spTree>
    <p:extLst>
      <p:ext uri="{BB962C8B-B14F-4D97-AF65-F5344CB8AC3E}">
        <p14:creationId xmlns:p14="http://schemas.microsoft.com/office/powerpoint/2010/main" val="1674829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E0EEC5-1C42-458E-AD5A-782AC5F43EF2}"/>
              </a:ext>
            </a:extLst>
          </p:cNvPr>
          <p:cNvSpPr>
            <a:spLocks noGrp="1"/>
          </p:cNvSpPr>
          <p:nvPr>
            <p:ph type="title"/>
          </p:nvPr>
        </p:nvSpPr>
        <p:spPr>
          <a:xfrm>
            <a:off x="6411685" y="634946"/>
            <a:ext cx="5127171" cy="1450757"/>
          </a:xfrm>
        </p:spPr>
        <p:txBody>
          <a:bodyPr>
            <a:normAutofit/>
          </a:bodyPr>
          <a:lstStyle/>
          <a:p>
            <a:r>
              <a:rPr lang="en-US" dirty="0"/>
              <a:t>Datacenter Infrastructure</a:t>
            </a:r>
          </a:p>
        </p:txBody>
      </p:sp>
      <p:pic>
        <p:nvPicPr>
          <p:cNvPr id="5" name="Picture 4">
            <a:extLst>
              <a:ext uri="{FF2B5EF4-FFF2-40B4-BE49-F238E27FC236}">
                <a16:creationId xmlns:a16="http://schemas.microsoft.com/office/drawing/2014/main" id="{D26EF972-80C9-40F5-8382-7FF39B959F11}"/>
              </a:ext>
            </a:extLst>
          </p:cNvPr>
          <p:cNvPicPr>
            <a:picLocks noChangeAspect="1"/>
          </p:cNvPicPr>
          <p:nvPr/>
        </p:nvPicPr>
        <p:blipFill>
          <a:blip r:embed="rId2"/>
          <a:stretch>
            <a:fillRect/>
          </a:stretch>
        </p:blipFill>
        <p:spPr>
          <a:xfrm>
            <a:off x="643192" y="1006555"/>
            <a:ext cx="5451627" cy="4524849"/>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DEE626-8C67-4EE4-988B-F2A2EB5F0E5F}"/>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 The Azure regions are organized into geographies ensures data residency, sovereignty,  compliance &amp; resiliency requirements are honored within geographical boundaries. </a:t>
            </a:r>
          </a:p>
          <a:p>
            <a:pPr>
              <a:buFont typeface="Arial" panose="020B0604020202020204" pitchFamily="34" charset="0"/>
              <a:buChar char="•"/>
            </a:pPr>
            <a:endParaRPr lang="en-US" dirty="0"/>
          </a:p>
          <a:p>
            <a:pPr>
              <a:buFont typeface="Arial" panose="020B0604020202020204" pitchFamily="34" charset="0"/>
              <a:buChar char="•"/>
            </a:pPr>
            <a:r>
              <a:rPr lang="en-US" dirty="0"/>
              <a:t> Availability zones are physically separate locations within an Azure region made up of one or more DC equipped with independent power, cooling &amp; networking. </a:t>
            </a:r>
          </a:p>
        </p:txBody>
      </p:sp>
      <p:sp>
        <p:nvSpPr>
          <p:cNvPr id="14" name="Rectangle 13">
            <a:extLst>
              <a:ext uri="{FF2B5EF4-FFF2-40B4-BE49-F238E27FC236}">
                <a16:creationId xmlns:a16="http://schemas.microsoft.com/office/drawing/2014/main" id="{6587DBF8-5C50-4034-8B79-FE54A01A8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7EDAF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4720853-E885-4BE5-BFE2-24004CEF6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144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Overview of Azure Regions</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p:txBody>
          <a:bodyPr/>
          <a:lstStyle/>
          <a:p>
            <a:pPr>
              <a:buFont typeface="Arial" panose="020B0604020202020204" pitchFamily="34" charset="0"/>
              <a:buChar char="•"/>
            </a:pPr>
            <a:r>
              <a:rPr lang="en-US" dirty="0"/>
              <a:t> An Azure Storage account consists of all your Azure Storage data objects : blobs, file share, queue, table, disks. </a:t>
            </a:r>
          </a:p>
          <a:p>
            <a:pPr>
              <a:buFont typeface="Arial" panose="020B0604020202020204" pitchFamily="34" charset="0"/>
              <a:buChar char="•"/>
            </a:pPr>
            <a:endParaRPr lang="en-US" dirty="0"/>
          </a:p>
          <a:p>
            <a:pPr>
              <a:buFont typeface="Arial" panose="020B0604020202020204" pitchFamily="34" charset="0"/>
              <a:buChar char="•"/>
            </a:pPr>
            <a:r>
              <a:rPr lang="en-US" dirty="0"/>
              <a:t> The storage account provides a unique namespace for your Azure Storage data which’s uniquely accessible from anywhere in the world over HTTP / HTTPS. </a:t>
            </a:r>
          </a:p>
          <a:p>
            <a:pPr>
              <a:buFont typeface="Arial" panose="020B0604020202020204" pitchFamily="34" charset="0"/>
              <a:buChar char="•"/>
            </a:pPr>
            <a:endParaRPr lang="en-US" dirty="0"/>
          </a:p>
          <a:p>
            <a:pPr>
              <a:buFont typeface="Arial" panose="020B0604020202020204" pitchFamily="34" charset="0"/>
              <a:buChar char="•"/>
            </a:pPr>
            <a:r>
              <a:rPr lang="en-US" dirty="0"/>
              <a:t> Data stored in Storage account is highly durable , secure, available &amp; massively scalable. </a:t>
            </a:r>
          </a:p>
        </p:txBody>
      </p:sp>
    </p:spTree>
    <p:extLst>
      <p:ext uri="{BB962C8B-B14F-4D97-AF65-F5344CB8AC3E}">
        <p14:creationId xmlns:p14="http://schemas.microsoft.com/office/powerpoint/2010/main" val="4125190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A lap around of Azure Availability Zones </a:t>
            </a:r>
          </a:p>
        </p:txBody>
      </p:sp>
      <p:sp>
        <p:nvSpPr>
          <p:cNvPr id="5" name="Content Placeholder 4">
            <a:extLst>
              <a:ext uri="{FF2B5EF4-FFF2-40B4-BE49-F238E27FC236}">
                <a16:creationId xmlns:a16="http://schemas.microsoft.com/office/drawing/2014/main" id="{D07B786A-3891-4B97-9173-EFCC6969FD04}"/>
              </a:ext>
            </a:extLst>
          </p:cNvPr>
          <p:cNvSpPr>
            <a:spLocks noGrp="1"/>
          </p:cNvSpPr>
          <p:nvPr>
            <p:ph idx="1"/>
          </p:nvPr>
        </p:nvSpPr>
        <p:spPr/>
        <p:txBody>
          <a:bodyPr/>
          <a:lstStyle/>
          <a:p>
            <a:pPr>
              <a:buFont typeface="Arial" panose="020B0604020202020204" pitchFamily="34" charset="0"/>
              <a:buChar char="•"/>
            </a:pPr>
            <a:r>
              <a:rPr lang="en-US" dirty="0"/>
              <a:t> Availability Zones which’re physically separate locations within a region consists of independent power, cooling &amp; networking with 1000 miles apart. </a:t>
            </a:r>
          </a:p>
          <a:p>
            <a:pPr>
              <a:buFont typeface="Arial" panose="020B0604020202020204" pitchFamily="34" charset="0"/>
              <a:buChar char="•"/>
            </a:pPr>
            <a:endParaRPr lang="en-US" dirty="0"/>
          </a:p>
          <a:p>
            <a:pPr>
              <a:buFont typeface="Arial" panose="020B0604020202020204" pitchFamily="34" charset="0"/>
              <a:buChar char="•"/>
            </a:pPr>
            <a:r>
              <a:rPr lang="en-US" dirty="0"/>
              <a:t> Availability zones allow to run mission-critical applications with high availability &amp; low latency replication. </a:t>
            </a:r>
          </a:p>
          <a:p>
            <a:pPr>
              <a:buFont typeface="Arial" panose="020B0604020202020204" pitchFamily="34" charset="0"/>
              <a:buChar char="•"/>
            </a:pPr>
            <a:endParaRPr lang="en-US" dirty="0"/>
          </a:p>
          <a:p>
            <a:pPr>
              <a:buFont typeface="Arial" panose="020B0604020202020204" pitchFamily="34" charset="0"/>
              <a:buChar char="•"/>
            </a:pPr>
            <a:r>
              <a:rPr lang="en-US" dirty="0"/>
              <a:t> Geographically distributed datacenters enables MSFT to be close to customers, to reduce network latency &amp; allow for geo-redundant backup &amp; failover. </a:t>
            </a:r>
          </a:p>
        </p:txBody>
      </p:sp>
    </p:spTree>
    <p:extLst>
      <p:ext uri="{BB962C8B-B14F-4D97-AF65-F5344CB8AC3E}">
        <p14:creationId xmlns:p14="http://schemas.microsoft.com/office/powerpoint/2010/main" val="53925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355A1-8AA1-CF20-FCEC-99BC20D4A95A}"/>
              </a:ext>
            </a:extLst>
          </p:cNvPr>
          <p:cNvSpPr>
            <a:spLocks noGrp="1"/>
          </p:cNvSpPr>
          <p:nvPr>
            <p:ph type="title"/>
          </p:nvPr>
        </p:nvSpPr>
        <p:spPr>
          <a:xfrm>
            <a:off x="572493" y="238539"/>
            <a:ext cx="11018520" cy="1434415"/>
          </a:xfrm>
        </p:spPr>
        <p:txBody>
          <a:bodyPr anchor="b">
            <a:normAutofit/>
          </a:bodyPr>
          <a:lstStyle/>
          <a:p>
            <a:r>
              <a:rPr lang="en-IN" sz="5400"/>
              <a:t>What is Cloud Computing</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362844-6FBE-04DC-066D-2FACA12E7001}"/>
              </a:ext>
            </a:extLst>
          </p:cNvPr>
          <p:cNvSpPr>
            <a:spLocks noGrp="1"/>
          </p:cNvSpPr>
          <p:nvPr>
            <p:ph idx="1"/>
          </p:nvPr>
        </p:nvSpPr>
        <p:spPr>
          <a:xfrm>
            <a:off x="572493" y="2071316"/>
            <a:ext cx="6713552" cy="4119172"/>
          </a:xfrm>
        </p:spPr>
        <p:txBody>
          <a:bodyPr anchor="t">
            <a:normAutofit/>
          </a:bodyPr>
          <a:lstStyle/>
          <a:p>
            <a:pPr marL="0" indent="0">
              <a:buNone/>
            </a:pPr>
            <a:r>
              <a:rPr lang="en-IN" sz="2200" b="0" i="0" dirty="0">
                <a:effectLst/>
                <a:latin typeface="Segoe UI" panose="020B0502040204020203" pitchFamily="34" charset="0"/>
              </a:rPr>
              <a:t>cloud computing is the delivery of computing services—including servers, storage, databases, networking, software, analytics, and intelligence—over the Internet (“the cloud”) to offer faster innovation, flexible resources, and economies of scale. You typically pay only for cloud services you use, helping lower your operating costs, run your infrastructure more efficiently and scale as your business needs change.</a:t>
            </a:r>
          </a:p>
          <a:p>
            <a:pPr marL="0" indent="0">
              <a:buNone/>
            </a:pPr>
            <a:endParaRPr lang="en-IN" sz="2200" dirty="0">
              <a:latin typeface="Segoe UI" panose="020B0502040204020203" pitchFamily="34" charset="0"/>
            </a:endParaRPr>
          </a:p>
          <a:p>
            <a:pPr marL="0" indent="0">
              <a:buNone/>
            </a:pPr>
            <a:endParaRPr lang="en-IN" sz="2200" dirty="0"/>
          </a:p>
        </p:txBody>
      </p:sp>
      <p:pic>
        <p:nvPicPr>
          <p:cNvPr id="5" name="Picture 4">
            <a:extLst>
              <a:ext uri="{FF2B5EF4-FFF2-40B4-BE49-F238E27FC236}">
                <a16:creationId xmlns:a16="http://schemas.microsoft.com/office/drawing/2014/main" id="{CFD5A7CA-AB91-3C07-F32D-590B31FBFDF7}"/>
              </a:ext>
            </a:extLst>
          </p:cNvPr>
          <p:cNvPicPr>
            <a:picLocks noChangeAspect="1"/>
          </p:cNvPicPr>
          <p:nvPr/>
        </p:nvPicPr>
        <p:blipFill rotWithShape="1">
          <a:blip r:embed="rId2"/>
          <a:srcRect l="2330" r="-3" b="-3"/>
          <a:stretch/>
        </p:blipFill>
        <p:spPr>
          <a:xfrm>
            <a:off x="7675658" y="2093976"/>
            <a:ext cx="3941064" cy="4096512"/>
          </a:xfrm>
          <a:prstGeom prst="rect">
            <a:avLst/>
          </a:prstGeom>
        </p:spPr>
      </p:pic>
    </p:spTree>
    <p:extLst>
      <p:ext uri="{BB962C8B-B14F-4D97-AF65-F5344CB8AC3E}">
        <p14:creationId xmlns:p14="http://schemas.microsoft.com/office/powerpoint/2010/main" val="3069768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CEAE-FD1E-4FAE-8269-EA95CC1733E9}"/>
              </a:ext>
            </a:extLst>
          </p:cNvPr>
          <p:cNvSpPr>
            <a:spLocks noGrp="1"/>
          </p:cNvSpPr>
          <p:nvPr>
            <p:ph type="title"/>
          </p:nvPr>
        </p:nvSpPr>
        <p:spPr>
          <a:xfrm>
            <a:off x="2306473" y="340286"/>
            <a:ext cx="9556840" cy="1450757"/>
          </a:xfrm>
        </p:spPr>
        <p:txBody>
          <a:bodyPr>
            <a:normAutofit/>
          </a:bodyPr>
          <a:lstStyle/>
          <a:p>
            <a:r>
              <a:rPr lang="en-US" sz="4000" dirty="0"/>
              <a:t>Overview of Azure Resource Manager</a:t>
            </a:r>
          </a:p>
        </p:txBody>
      </p:sp>
      <p:pic>
        <p:nvPicPr>
          <p:cNvPr id="5" name="Picture 4" descr="Diagram&#10;&#10;Description automatically generated">
            <a:extLst>
              <a:ext uri="{FF2B5EF4-FFF2-40B4-BE49-F238E27FC236}">
                <a16:creationId xmlns:a16="http://schemas.microsoft.com/office/drawing/2014/main" id="{92FB356F-9D77-4B04-BCF1-107F07923D10}"/>
              </a:ext>
            </a:extLst>
          </p:cNvPr>
          <p:cNvPicPr>
            <a:picLocks noChangeAspect="1"/>
          </p:cNvPicPr>
          <p:nvPr/>
        </p:nvPicPr>
        <p:blipFill>
          <a:blip r:embed="rId2"/>
          <a:stretch>
            <a:fillRect/>
          </a:stretch>
        </p:blipFill>
        <p:spPr>
          <a:xfrm>
            <a:off x="643192" y="1831113"/>
            <a:ext cx="5451627" cy="2875733"/>
          </a:xfrm>
          <a:prstGeom prst="rect">
            <a:avLst/>
          </a:prstGeom>
        </p:spPr>
      </p:pic>
      <p:sp>
        <p:nvSpPr>
          <p:cNvPr id="3" name="Content Placeholder 2">
            <a:extLst>
              <a:ext uri="{FF2B5EF4-FFF2-40B4-BE49-F238E27FC236}">
                <a16:creationId xmlns:a16="http://schemas.microsoft.com/office/drawing/2014/main" id="{11D2802F-D26A-4C84-995E-44F47EAED394}"/>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 Azure Resource Manager is the deployment &amp; management service for Azure which provides a management layer that enables you to create, update &amp; delete resources in your Azure account. </a:t>
            </a:r>
          </a:p>
          <a:p>
            <a:pPr>
              <a:buFont typeface="Arial" panose="020B0604020202020204" pitchFamily="34" charset="0"/>
              <a:buChar char="•"/>
            </a:pPr>
            <a:endParaRPr lang="en-US" dirty="0"/>
          </a:p>
          <a:p>
            <a:pPr>
              <a:buFont typeface="Arial" panose="020B0604020202020204" pitchFamily="34" charset="0"/>
              <a:buChar char="•"/>
            </a:pPr>
            <a:r>
              <a:rPr lang="en-US" dirty="0"/>
              <a:t> The management features like access control, locks &amp; tags can be used to secure &amp; organize the resources after deployment.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429533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The benefits of Azure Resource Manager</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sz="1900" dirty="0"/>
              <a:t> </a:t>
            </a:r>
            <a:r>
              <a:rPr lang="en-US" sz="1900" b="0" i="0" dirty="0">
                <a:solidFill>
                  <a:srgbClr val="171717"/>
                </a:solidFill>
                <a:effectLst/>
                <a:latin typeface="Segoe UI" panose="020B0502040204020203" pitchFamily="34" charset="0"/>
              </a:rPr>
              <a:t>Manage your infrastructure through declarative templates rather than scripts.</a:t>
            </a:r>
          </a:p>
          <a:p>
            <a:pPr>
              <a:buFont typeface="Arial" panose="020B0604020202020204" pitchFamily="34" charset="0"/>
              <a:buChar char="•"/>
            </a:pPr>
            <a:endParaRPr lang="en-US" sz="1900" dirty="0"/>
          </a:p>
          <a:p>
            <a:pPr>
              <a:lnSpc>
                <a:spcPct val="100000"/>
              </a:lnSpc>
              <a:buFont typeface="Arial" panose="020B0604020202020204" pitchFamily="34" charset="0"/>
              <a:buChar char="•"/>
            </a:pPr>
            <a:r>
              <a:rPr lang="en-US" sz="1900" dirty="0">
                <a:solidFill>
                  <a:srgbClr val="171717"/>
                </a:solidFill>
                <a:latin typeface="Segoe UI" panose="020B0502040204020203" pitchFamily="34" charset="0"/>
              </a:rPr>
              <a:t>Deploy, manage, and monitor all the resources for your solution as a group, rather than handling these resources individually.</a:t>
            </a:r>
          </a:p>
          <a:p>
            <a:pPr>
              <a:lnSpc>
                <a:spcPct val="100000"/>
              </a:lnSpc>
              <a:buFont typeface="Arial" panose="020B0604020202020204" pitchFamily="34" charset="0"/>
              <a:buChar char="•"/>
            </a:pPr>
            <a:endParaRPr lang="en-US" sz="1900" dirty="0">
              <a:solidFill>
                <a:srgbClr val="171717"/>
              </a:solidFill>
              <a:latin typeface="Segoe UI" panose="020B0502040204020203" pitchFamily="34" charset="0"/>
            </a:endParaRPr>
          </a:p>
          <a:p>
            <a:pPr>
              <a:buFont typeface="Arial" panose="020B0604020202020204" pitchFamily="34" charset="0"/>
              <a:buChar char="•"/>
            </a:pPr>
            <a:r>
              <a:rPr lang="en-US" sz="1900" dirty="0">
                <a:solidFill>
                  <a:srgbClr val="171717"/>
                </a:solidFill>
                <a:latin typeface="Segoe UI" panose="020B0502040204020203" pitchFamily="34" charset="0"/>
              </a:rPr>
              <a:t>Define the dependencies between resources so they're deployed in the correct order.</a:t>
            </a:r>
          </a:p>
          <a:p>
            <a:pPr algn="l">
              <a:buFont typeface="Arial" panose="020B0604020202020204" pitchFamily="34" charset="0"/>
              <a:buChar char="•"/>
            </a:pPr>
            <a:endParaRPr lang="en-US" sz="1900" dirty="0">
              <a:solidFill>
                <a:srgbClr val="171717"/>
              </a:solidFill>
              <a:latin typeface="Segoe UI" panose="020B0502040204020203" pitchFamily="34" charset="0"/>
            </a:endParaRPr>
          </a:p>
          <a:p>
            <a:pPr algn="l">
              <a:buFont typeface="Arial" panose="020B0604020202020204" pitchFamily="34" charset="0"/>
              <a:buChar char="•"/>
            </a:pPr>
            <a:r>
              <a:rPr lang="en-US" sz="1900" dirty="0">
                <a:solidFill>
                  <a:srgbClr val="171717"/>
                </a:solidFill>
                <a:latin typeface="Segoe UI" panose="020B0502040204020203" pitchFamily="34" charset="0"/>
              </a:rPr>
              <a:t>Apply access control to all services because Azure role-based access control (Azure RBAC) is natively integrated into the management platform.</a:t>
            </a:r>
          </a:p>
          <a:p>
            <a:pPr marL="0" indent="0">
              <a:buNone/>
            </a:pPr>
            <a:br>
              <a:rPr lang="en-US" dirty="0"/>
            </a:br>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296471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Azure Resource Group Overview</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p:txBody>
          <a:bodyPr/>
          <a:lstStyle/>
          <a:p>
            <a:pPr>
              <a:buFont typeface="Arial" panose="020B0604020202020204" pitchFamily="34" charset="0"/>
              <a:buChar char="•"/>
            </a:pPr>
            <a:r>
              <a:rPr lang="en-US" dirty="0"/>
              <a:t> A resource group is a container which holds related resources for an Azure solution which includes all of the resources for the solution or only those resources which you want to manage as a group. </a:t>
            </a:r>
          </a:p>
          <a:p>
            <a:pPr>
              <a:buFont typeface="Arial" panose="020B0604020202020204" pitchFamily="34" charset="0"/>
              <a:buChar char="•"/>
            </a:pPr>
            <a:endParaRPr lang="en-US" dirty="0"/>
          </a:p>
          <a:p>
            <a:pPr>
              <a:buFont typeface="Arial" panose="020B0604020202020204" pitchFamily="34" charset="0"/>
              <a:buChar char="•"/>
            </a:pPr>
            <a:r>
              <a:rPr lang="en-US" dirty="0"/>
              <a:t> Add resources that share the same lifecycle to the same resource group so you can deploy, update &amp; delete them as a group. </a:t>
            </a:r>
          </a:p>
          <a:p>
            <a:pPr>
              <a:buFont typeface="Arial" panose="020B0604020202020204" pitchFamily="34" charset="0"/>
              <a:buChar char="•"/>
            </a:pPr>
            <a:endParaRPr lang="en-US" dirty="0"/>
          </a:p>
          <a:p>
            <a:pPr>
              <a:buFont typeface="Arial" panose="020B0604020202020204" pitchFamily="34" charset="0"/>
              <a:buChar char="•"/>
            </a:pPr>
            <a:r>
              <a:rPr lang="en-US" dirty="0"/>
              <a:t> The resource group stores metadata about the resources. </a:t>
            </a:r>
          </a:p>
        </p:txBody>
      </p:sp>
    </p:spTree>
    <p:extLst>
      <p:ext uri="{BB962C8B-B14F-4D97-AF65-F5344CB8AC3E}">
        <p14:creationId xmlns:p14="http://schemas.microsoft.com/office/powerpoint/2010/main" val="3722866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a:xfrm>
            <a:off x="2093843" y="41508"/>
            <a:ext cx="9312491" cy="1450757"/>
          </a:xfrm>
        </p:spPr>
        <p:txBody>
          <a:bodyPr>
            <a:normAutofit/>
          </a:bodyPr>
          <a:lstStyle/>
          <a:p>
            <a:r>
              <a:rPr lang="en-US" dirty="0"/>
              <a:t>Azure Resource Group Scope</a:t>
            </a:r>
          </a:p>
        </p:txBody>
      </p:sp>
      <p:pic>
        <p:nvPicPr>
          <p:cNvPr id="5" name="Picture 4" descr="Graphical user interface, chart, box and whisker chart&#10;&#10;Description automatically generated">
            <a:extLst>
              <a:ext uri="{FF2B5EF4-FFF2-40B4-BE49-F238E27FC236}">
                <a16:creationId xmlns:a16="http://schemas.microsoft.com/office/drawing/2014/main" id="{E0C3D9A9-4D17-4709-A6BD-B58F38DE5B46}"/>
              </a:ext>
            </a:extLst>
          </p:cNvPr>
          <p:cNvPicPr>
            <a:picLocks noChangeAspect="1"/>
          </p:cNvPicPr>
          <p:nvPr/>
        </p:nvPicPr>
        <p:blipFill>
          <a:blip r:embed="rId2"/>
          <a:stretch>
            <a:fillRect/>
          </a:stretch>
        </p:blipFill>
        <p:spPr>
          <a:xfrm>
            <a:off x="643192" y="1492265"/>
            <a:ext cx="5451627" cy="3553428"/>
          </a:xfrm>
          <a:prstGeom prst="rect">
            <a:avLst/>
          </a:prstGeom>
        </p:spPr>
      </p:pic>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 Azure provides four levels of scope: management group, subscription, resource groups &amp; resources. The management settings can be applied at any of these levels of scope. </a:t>
            </a:r>
          </a:p>
          <a:p>
            <a:pPr>
              <a:buFont typeface="Arial" panose="020B0604020202020204" pitchFamily="34" charset="0"/>
              <a:buChar char="•"/>
            </a:pPr>
            <a:endParaRPr lang="en-US" dirty="0"/>
          </a:p>
          <a:p>
            <a:pPr>
              <a:buFont typeface="Arial" panose="020B0604020202020204" pitchFamily="34" charset="0"/>
              <a:buChar char="•"/>
            </a:pPr>
            <a:r>
              <a:rPr lang="en-US" dirty="0"/>
              <a:t> Lower levels inherit settings from higher levels. </a:t>
            </a:r>
          </a:p>
          <a:p>
            <a:pP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4043838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Azure Resource Group Features</a:t>
            </a:r>
          </a:p>
        </p:txBody>
      </p:sp>
      <p:sp>
        <p:nvSpPr>
          <p:cNvPr id="5" name="Content Placeholder 4">
            <a:extLst>
              <a:ext uri="{FF2B5EF4-FFF2-40B4-BE49-F238E27FC236}">
                <a16:creationId xmlns:a16="http://schemas.microsoft.com/office/drawing/2014/main" id="{F0E4D4AE-10B9-4084-9EDE-EBFED20FB30B}"/>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Resources in your resource group should share the same lifecycle through which you can deploy, update &amp; delete them together. </a:t>
            </a:r>
          </a:p>
          <a:p>
            <a:pPr>
              <a:buFont typeface="Arial" panose="020B0604020202020204" pitchFamily="34" charset="0"/>
              <a:buChar char="•"/>
            </a:pPr>
            <a:endParaRPr lang="en-US" dirty="0"/>
          </a:p>
          <a:p>
            <a:pPr>
              <a:buFont typeface="Arial" panose="020B0604020202020204" pitchFamily="34" charset="0"/>
              <a:buChar char="•"/>
            </a:pPr>
            <a:r>
              <a:rPr lang="en-US" dirty="0"/>
              <a:t> Each resource can exist in only one resource group in a designated location. </a:t>
            </a:r>
          </a:p>
          <a:p>
            <a:pPr>
              <a:buFont typeface="Arial" panose="020B0604020202020204" pitchFamily="34" charset="0"/>
              <a:buChar char="•"/>
            </a:pPr>
            <a:endParaRPr lang="en-US" dirty="0"/>
          </a:p>
          <a:p>
            <a:pPr>
              <a:buFont typeface="Arial" panose="020B0604020202020204" pitchFamily="34" charset="0"/>
              <a:buChar char="•"/>
            </a:pPr>
            <a:r>
              <a:rPr lang="en-US" dirty="0"/>
              <a:t> You can add / remove a resource to a resource group at any time. </a:t>
            </a:r>
          </a:p>
          <a:p>
            <a:pPr>
              <a:buFont typeface="Arial" panose="020B0604020202020204" pitchFamily="34" charset="0"/>
              <a:buChar char="•"/>
            </a:pPr>
            <a:endParaRPr lang="en-US" dirty="0"/>
          </a:p>
          <a:p>
            <a:pPr>
              <a:buFont typeface="Arial" panose="020B0604020202020204" pitchFamily="34" charset="0"/>
              <a:buChar char="•"/>
            </a:pPr>
            <a:r>
              <a:rPr lang="en-US" dirty="0"/>
              <a:t> You can move a resource from one resource group to another group. </a:t>
            </a:r>
          </a:p>
          <a:p>
            <a:pPr marL="0" indent="0">
              <a:buNone/>
            </a:pPr>
            <a:endParaRPr lang="en-US" dirty="0"/>
          </a:p>
          <a:p>
            <a:pPr>
              <a:buFont typeface="Arial" panose="020B0604020202020204" pitchFamily="34" charset="0"/>
              <a:buChar char="•"/>
            </a:pPr>
            <a:r>
              <a:rPr lang="en-US" dirty="0"/>
              <a:t> The resources in a resource group can be located in different regions than the resource group.   </a:t>
            </a:r>
          </a:p>
        </p:txBody>
      </p:sp>
    </p:spTree>
    <p:extLst>
      <p:ext uri="{BB962C8B-B14F-4D97-AF65-F5344CB8AC3E}">
        <p14:creationId xmlns:p14="http://schemas.microsoft.com/office/powerpoint/2010/main" val="3615120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CEAE-FD1E-4FAE-8269-EA95CC1733E9}"/>
              </a:ext>
            </a:extLst>
          </p:cNvPr>
          <p:cNvSpPr>
            <a:spLocks noGrp="1"/>
          </p:cNvSpPr>
          <p:nvPr>
            <p:ph type="title"/>
          </p:nvPr>
        </p:nvSpPr>
        <p:spPr/>
        <p:txBody>
          <a:bodyPr>
            <a:normAutofit/>
          </a:bodyPr>
          <a:lstStyle/>
          <a:p>
            <a:r>
              <a:rPr lang="en-US" dirty="0"/>
              <a:t>Azure Resource Providers &amp; types</a:t>
            </a:r>
          </a:p>
        </p:txBody>
      </p:sp>
      <p:sp>
        <p:nvSpPr>
          <p:cNvPr id="3" name="Content Placeholder 2">
            <a:extLst>
              <a:ext uri="{FF2B5EF4-FFF2-40B4-BE49-F238E27FC236}">
                <a16:creationId xmlns:a16="http://schemas.microsoft.com/office/drawing/2014/main" id="{11D2802F-D26A-4C84-995E-44F47EAED394}"/>
              </a:ext>
            </a:extLst>
          </p:cNvPr>
          <p:cNvSpPr>
            <a:spLocks noGrp="1"/>
          </p:cNvSpPr>
          <p:nvPr>
            <p:ph idx="1"/>
          </p:nvPr>
        </p:nvSpPr>
        <p:spPr/>
        <p:txBody>
          <a:bodyPr>
            <a:normAutofit/>
          </a:bodyPr>
          <a:lstStyle/>
          <a:p>
            <a:pPr>
              <a:buFont typeface="Arial" panose="020B0604020202020204" pitchFamily="34" charset="0"/>
              <a:buChar char="•"/>
            </a:pPr>
            <a:r>
              <a:rPr lang="en-US" dirty="0"/>
              <a:t> A service which supplies Azure resources. For e.g. a common resource provider is </a:t>
            </a:r>
            <a:r>
              <a:rPr lang="en-US" b="1" i="1" dirty="0" err="1"/>
              <a:t>Microsoft.Compute</a:t>
            </a:r>
            <a:r>
              <a:rPr lang="en-US" b="1" i="1" dirty="0"/>
              <a:t> </a:t>
            </a:r>
            <a:r>
              <a:rPr lang="en-US" dirty="0"/>
              <a:t>which supplies the virtual machine resource. </a:t>
            </a:r>
          </a:p>
          <a:p>
            <a:pPr>
              <a:buFont typeface="Arial" panose="020B0604020202020204" pitchFamily="34" charset="0"/>
              <a:buChar char="•"/>
            </a:pPr>
            <a:endParaRPr lang="en-US" dirty="0"/>
          </a:p>
          <a:p>
            <a:pPr>
              <a:buFont typeface="Arial" panose="020B0604020202020204" pitchFamily="34" charset="0"/>
              <a:buChar char="•"/>
            </a:pPr>
            <a:r>
              <a:rPr lang="en-US" dirty="0"/>
              <a:t> </a:t>
            </a:r>
            <a:r>
              <a:rPr lang="en-US" b="1" i="1" dirty="0" err="1"/>
              <a:t>Microsoft.Storage</a:t>
            </a:r>
            <a:r>
              <a:rPr lang="en-US" b="1" i="1" dirty="0"/>
              <a:t> </a:t>
            </a:r>
            <a:r>
              <a:rPr lang="en-US" dirty="0"/>
              <a:t>is another common resource provider. The Azure subscription must be registered for the resource provider. The registration step enables to maintain the principles of least privileges within the subscription. </a:t>
            </a:r>
          </a:p>
          <a:p>
            <a:pPr>
              <a:buFont typeface="Arial" panose="020B0604020202020204" pitchFamily="34" charset="0"/>
              <a:buChar char="•"/>
            </a:pPr>
            <a:endParaRPr lang="en-US" dirty="0"/>
          </a:p>
          <a:p>
            <a:pPr>
              <a:buFont typeface="Arial" panose="020B0604020202020204" pitchFamily="34" charset="0"/>
              <a:buChar char="•"/>
            </a:pPr>
            <a:r>
              <a:rPr lang="en-US" dirty="0"/>
              <a:t> You should have the permission to do the /register/action operation for the resource provider. The permission is included in the Contributor &amp; Owner roles.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281080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Azure Storage Account Overview</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p:txBody>
          <a:bodyPr/>
          <a:lstStyle/>
          <a:p>
            <a:pPr>
              <a:buFont typeface="Arial" panose="020B0604020202020204" pitchFamily="34" charset="0"/>
              <a:buChar char="•"/>
            </a:pPr>
            <a:r>
              <a:rPr lang="en-US" dirty="0"/>
              <a:t> An Azure Storage account consists of all your Azure Storage data objects : blobs, file share, queue, table, disks. </a:t>
            </a:r>
          </a:p>
          <a:p>
            <a:pPr>
              <a:buFont typeface="Arial" panose="020B0604020202020204" pitchFamily="34" charset="0"/>
              <a:buChar char="•"/>
            </a:pPr>
            <a:endParaRPr lang="en-US" dirty="0"/>
          </a:p>
          <a:p>
            <a:pPr>
              <a:buFont typeface="Arial" panose="020B0604020202020204" pitchFamily="34" charset="0"/>
              <a:buChar char="•"/>
            </a:pPr>
            <a:r>
              <a:rPr lang="en-US" dirty="0"/>
              <a:t> The storage account provides a unique namespace for your Azure Storage data which’s uniquely accessible from anywhere in the world over HTTP / HTTPS. </a:t>
            </a:r>
          </a:p>
          <a:p>
            <a:pPr>
              <a:buFont typeface="Arial" panose="020B0604020202020204" pitchFamily="34" charset="0"/>
              <a:buChar char="•"/>
            </a:pPr>
            <a:endParaRPr lang="en-US" dirty="0"/>
          </a:p>
          <a:p>
            <a:pPr>
              <a:buFont typeface="Arial" panose="020B0604020202020204" pitchFamily="34" charset="0"/>
              <a:buChar char="•"/>
            </a:pPr>
            <a:r>
              <a:rPr lang="en-US" dirty="0"/>
              <a:t> Data stored in Storage account is highly durable , secure, available &amp; massively scalable. </a:t>
            </a:r>
          </a:p>
        </p:txBody>
      </p:sp>
    </p:spTree>
    <p:extLst>
      <p:ext uri="{BB962C8B-B14F-4D97-AF65-F5344CB8AC3E}">
        <p14:creationId xmlns:p14="http://schemas.microsoft.com/office/powerpoint/2010/main" val="1406336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Azure Role based access control</a:t>
            </a:r>
          </a:p>
        </p:txBody>
      </p:sp>
      <p:sp>
        <p:nvSpPr>
          <p:cNvPr id="5" name="Content Placeholder 4">
            <a:extLst>
              <a:ext uri="{FF2B5EF4-FFF2-40B4-BE49-F238E27FC236}">
                <a16:creationId xmlns:a16="http://schemas.microsoft.com/office/drawing/2014/main" id="{F0E4D4AE-10B9-4084-9EDE-EBFED20FB30B}"/>
              </a:ext>
            </a:extLst>
          </p:cNvPr>
          <p:cNvSpPr>
            <a:spLocks noGrp="1"/>
          </p:cNvSpPr>
          <p:nvPr>
            <p:ph idx="1"/>
          </p:nvPr>
        </p:nvSpPr>
        <p:spPr/>
        <p:txBody>
          <a:bodyPr/>
          <a:lstStyle/>
          <a:p>
            <a:pPr>
              <a:buFont typeface="Arial" panose="020B0604020202020204" pitchFamily="34" charset="0"/>
              <a:buChar char="•"/>
            </a:pPr>
            <a:r>
              <a:rPr lang="en-US" dirty="0"/>
              <a:t> Azure Role based access control (RBAC) helps you to manage who has access to Azure resources based on accessibility. </a:t>
            </a:r>
          </a:p>
          <a:p>
            <a:pPr>
              <a:buFont typeface="Arial" panose="020B0604020202020204" pitchFamily="34" charset="0"/>
              <a:buChar char="•"/>
            </a:pPr>
            <a:endParaRPr lang="en-US" dirty="0"/>
          </a:p>
          <a:p>
            <a:pPr>
              <a:buFont typeface="Arial" panose="020B0604020202020204" pitchFamily="34" charset="0"/>
              <a:buChar char="•"/>
            </a:pPr>
            <a:r>
              <a:rPr lang="en-US" dirty="0"/>
              <a:t> Azure RBAC is an authorization system built on Azure resource manager which provides fine-grained access management of Azure resources. </a:t>
            </a:r>
          </a:p>
          <a:p>
            <a:pPr>
              <a:buFont typeface="Arial" panose="020B0604020202020204" pitchFamily="34" charset="0"/>
              <a:buChar char="•"/>
            </a:pPr>
            <a:endParaRPr lang="en-US" dirty="0"/>
          </a:p>
          <a:p>
            <a:pPr>
              <a:buFont typeface="Arial" panose="020B0604020202020204" pitchFamily="34" charset="0"/>
              <a:buChar char="•"/>
            </a:pPr>
            <a:r>
              <a:rPr lang="en-US" dirty="0"/>
              <a:t> It allows one user to manage VM in a subscription &amp; another user to manage Azure </a:t>
            </a:r>
            <a:r>
              <a:rPr lang="en-US" dirty="0" err="1"/>
              <a:t>Vnets</a:t>
            </a:r>
            <a:r>
              <a:rPr lang="en-US" dirty="0"/>
              <a:t>. </a:t>
            </a:r>
          </a:p>
          <a:p>
            <a:pPr>
              <a:buFont typeface="Arial" panose="020B0604020202020204" pitchFamily="34" charset="0"/>
              <a:buChar char="•"/>
            </a:pPr>
            <a:endParaRPr lang="en-US" dirty="0"/>
          </a:p>
          <a:p>
            <a:pPr>
              <a:buFont typeface="Arial" panose="020B0604020202020204" pitchFamily="34" charset="0"/>
              <a:buChar char="•"/>
            </a:pPr>
            <a:r>
              <a:rPr lang="en-US" dirty="0"/>
              <a:t> Allow a DBA group to manage SQL databases in a subscription, manage all resources in a resource group, allows an application to access all resources in a resource group. </a:t>
            </a:r>
          </a:p>
        </p:txBody>
      </p:sp>
    </p:spTree>
    <p:extLst>
      <p:ext uri="{BB962C8B-B14F-4D97-AF65-F5344CB8AC3E}">
        <p14:creationId xmlns:p14="http://schemas.microsoft.com/office/powerpoint/2010/main" val="3915745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Types of Storage Account </a:t>
            </a:r>
          </a:p>
        </p:txBody>
      </p:sp>
      <p:graphicFrame>
        <p:nvGraphicFramePr>
          <p:cNvPr id="4" name="Table 4">
            <a:extLst>
              <a:ext uri="{FF2B5EF4-FFF2-40B4-BE49-F238E27FC236}">
                <a16:creationId xmlns:a16="http://schemas.microsoft.com/office/drawing/2014/main" id="{FD776B6A-22DD-4E76-B097-574AE51D74D8}"/>
              </a:ext>
            </a:extLst>
          </p:cNvPr>
          <p:cNvGraphicFramePr>
            <a:graphicFrameLocks noGrp="1"/>
          </p:cNvGraphicFramePr>
          <p:nvPr>
            <p:ph idx="1"/>
          </p:nvPr>
        </p:nvGraphicFramePr>
        <p:xfrm>
          <a:off x="1096963" y="1741332"/>
          <a:ext cx="10058400" cy="45720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687495640"/>
                    </a:ext>
                  </a:extLst>
                </a:gridCol>
                <a:gridCol w="2514600">
                  <a:extLst>
                    <a:ext uri="{9D8B030D-6E8A-4147-A177-3AD203B41FA5}">
                      <a16:colId xmlns:a16="http://schemas.microsoft.com/office/drawing/2014/main" val="982098937"/>
                    </a:ext>
                  </a:extLst>
                </a:gridCol>
                <a:gridCol w="2514600">
                  <a:extLst>
                    <a:ext uri="{9D8B030D-6E8A-4147-A177-3AD203B41FA5}">
                      <a16:colId xmlns:a16="http://schemas.microsoft.com/office/drawing/2014/main" val="48815592"/>
                    </a:ext>
                  </a:extLst>
                </a:gridCol>
                <a:gridCol w="2514600">
                  <a:extLst>
                    <a:ext uri="{9D8B030D-6E8A-4147-A177-3AD203B41FA5}">
                      <a16:colId xmlns:a16="http://schemas.microsoft.com/office/drawing/2014/main" val="3322770867"/>
                    </a:ext>
                  </a:extLst>
                </a:gridCol>
              </a:tblGrid>
              <a:tr h="370840">
                <a:tc>
                  <a:txBody>
                    <a:bodyPr/>
                    <a:lstStyle/>
                    <a:p>
                      <a:r>
                        <a:rPr lang="en-US" dirty="0"/>
                        <a:t>Type of Storage account</a:t>
                      </a:r>
                    </a:p>
                  </a:txBody>
                  <a:tcPr/>
                </a:tc>
                <a:tc>
                  <a:txBody>
                    <a:bodyPr/>
                    <a:lstStyle/>
                    <a:p>
                      <a:r>
                        <a:rPr lang="en-US" dirty="0"/>
                        <a:t>Supported Storage service</a:t>
                      </a:r>
                    </a:p>
                  </a:txBody>
                  <a:tcPr/>
                </a:tc>
                <a:tc>
                  <a:txBody>
                    <a:bodyPr/>
                    <a:lstStyle/>
                    <a:p>
                      <a:r>
                        <a:rPr lang="en-US" dirty="0"/>
                        <a:t>Data redundancy options</a:t>
                      </a:r>
                    </a:p>
                  </a:txBody>
                  <a:tcPr/>
                </a:tc>
                <a:tc>
                  <a:txBody>
                    <a:bodyPr/>
                    <a:lstStyle/>
                    <a:p>
                      <a:r>
                        <a:rPr lang="en-US" dirty="0"/>
                        <a:t>Usage</a:t>
                      </a:r>
                    </a:p>
                  </a:txBody>
                  <a:tcPr/>
                </a:tc>
                <a:extLst>
                  <a:ext uri="{0D108BD9-81ED-4DB2-BD59-A6C34878D82A}">
                    <a16:rowId xmlns:a16="http://schemas.microsoft.com/office/drawing/2014/main" val="590271205"/>
                  </a:ext>
                </a:extLst>
              </a:tr>
              <a:tr h="370840">
                <a:tc>
                  <a:txBody>
                    <a:bodyPr/>
                    <a:lstStyle/>
                    <a:p>
                      <a:r>
                        <a:rPr lang="en-US" dirty="0"/>
                        <a:t>Standard General Purpose V2</a:t>
                      </a:r>
                    </a:p>
                  </a:txBody>
                  <a:tcPr/>
                </a:tc>
                <a:tc>
                  <a:txBody>
                    <a:bodyPr/>
                    <a:lstStyle/>
                    <a:p>
                      <a:r>
                        <a:rPr lang="en-US" dirty="0"/>
                        <a:t>Blob (Azure Data lake storage Gen2), Queue, Table, File share</a:t>
                      </a:r>
                    </a:p>
                  </a:txBody>
                  <a:tcPr/>
                </a:tc>
                <a:tc>
                  <a:txBody>
                    <a:bodyPr/>
                    <a:lstStyle/>
                    <a:p>
                      <a:r>
                        <a:rPr lang="en-US" dirty="0"/>
                        <a:t>LRS/GRS/RA-GRS/ZRS,</a:t>
                      </a:r>
                    </a:p>
                    <a:p>
                      <a:endParaRPr lang="en-US" dirty="0"/>
                    </a:p>
                    <a:p>
                      <a:r>
                        <a:rPr lang="en-US" dirty="0"/>
                        <a:t>ZRS/GZRS/RA-ZGRS</a:t>
                      </a:r>
                    </a:p>
                  </a:txBody>
                  <a:tcPr/>
                </a:tc>
                <a:tc>
                  <a:txBody>
                    <a:bodyPr/>
                    <a:lstStyle/>
                    <a:p>
                      <a:r>
                        <a:rPr lang="en-US" dirty="0"/>
                        <a:t>Standard storage account type for blob, file, queue, disks &amp; tables. </a:t>
                      </a:r>
                    </a:p>
                  </a:txBody>
                  <a:tcPr/>
                </a:tc>
                <a:extLst>
                  <a:ext uri="{0D108BD9-81ED-4DB2-BD59-A6C34878D82A}">
                    <a16:rowId xmlns:a16="http://schemas.microsoft.com/office/drawing/2014/main" val="3297131435"/>
                  </a:ext>
                </a:extLst>
              </a:tr>
              <a:tr h="370840">
                <a:tc>
                  <a:txBody>
                    <a:bodyPr/>
                    <a:lstStyle/>
                    <a:p>
                      <a:r>
                        <a:rPr lang="en-US" dirty="0"/>
                        <a:t>Premium Block blobs</a:t>
                      </a:r>
                    </a:p>
                  </a:txBody>
                  <a:tcPr/>
                </a:tc>
                <a:tc>
                  <a:txBody>
                    <a:bodyPr/>
                    <a:lstStyle/>
                    <a:p>
                      <a:r>
                        <a:rPr lang="en-US" dirty="0"/>
                        <a:t>Blob storage + ADLS Gen2</a:t>
                      </a:r>
                    </a:p>
                  </a:txBody>
                  <a:tcPr/>
                </a:tc>
                <a:tc>
                  <a:txBody>
                    <a:bodyPr/>
                    <a:lstStyle/>
                    <a:p>
                      <a:r>
                        <a:rPr lang="en-US" dirty="0"/>
                        <a:t>LRS , ZRS</a:t>
                      </a:r>
                    </a:p>
                  </a:txBody>
                  <a:tcPr/>
                </a:tc>
                <a:tc>
                  <a:txBody>
                    <a:bodyPr/>
                    <a:lstStyle/>
                    <a:p>
                      <a:r>
                        <a:rPr lang="en-US" dirty="0"/>
                        <a:t>High transaction rates, smaller objects / consistently low storage latency</a:t>
                      </a:r>
                    </a:p>
                  </a:txBody>
                  <a:tcPr/>
                </a:tc>
                <a:extLst>
                  <a:ext uri="{0D108BD9-81ED-4DB2-BD59-A6C34878D82A}">
                    <a16:rowId xmlns:a16="http://schemas.microsoft.com/office/drawing/2014/main" val="3999938119"/>
                  </a:ext>
                </a:extLst>
              </a:tr>
              <a:tr h="370840">
                <a:tc>
                  <a:txBody>
                    <a:bodyPr/>
                    <a:lstStyle/>
                    <a:p>
                      <a:r>
                        <a:rPr lang="en-US" dirty="0"/>
                        <a:t>Premium file share</a:t>
                      </a:r>
                    </a:p>
                  </a:txBody>
                  <a:tcPr/>
                </a:tc>
                <a:tc>
                  <a:txBody>
                    <a:bodyPr/>
                    <a:lstStyle/>
                    <a:p>
                      <a:r>
                        <a:rPr lang="en-US" dirty="0"/>
                        <a:t>Azure Files</a:t>
                      </a:r>
                    </a:p>
                  </a:txBody>
                  <a:tcPr/>
                </a:tc>
                <a:tc>
                  <a:txBody>
                    <a:bodyPr/>
                    <a:lstStyle/>
                    <a:p>
                      <a:r>
                        <a:rPr lang="en-US" dirty="0"/>
                        <a:t>LRS , ZRS</a:t>
                      </a:r>
                    </a:p>
                  </a:txBody>
                  <a:tcPr/>
                </a:tc>
                <a:tc>
                  <a:txBody>
                    <a:bodyPr/>
                    <a:lstStyle/>
                    <a:p>
                      <a:r>
                        <a:rPr lang="en-US" dirty="0"/>
                        <a:t>Enterprise/ high performance apps with SMB/NFS share</a:t>
                      </a:r>
                    </a:p>
                  </a:txBody>
                  <a:tcPr/>
                </a:tc>
                <a:extLst>
                  <a:ext uri="{0D108BD9-81ED-4DB2-BD59-A6C34878D82A}">
                    <a16:rowId xmlns:a16="http://schemas.microsoft.com/office/drawing/2014/main" val="2723067495"/>
                  </a:ext>
                </a:extLst>
              </a:tr>
              <a:tr h="370840">
                <a:tc>
                  <a:txBody>
                    <a:bodyPr/>
                    <a:lstStyle/>
                    <a:p>
                      <a:r>
                        <a:rPr lang="en-US" dirty="0"/>
                        <a:t>Premium Page blobs</a:t>
                      </a:r>
                    </a:p>
                  </a:txBody>
                  <a:tcPr/>
                </a:tc>
                <a:tc>
                  <a:txBody>
                    <a:bodyPr/>
                    <a:lstStyle/>
                    <a:p>
                      <a:r>
                        <a:rPr lang="en-US" dirty="0"/>
                        <a:t>Page blobs only</a:t>
                      </a:r>
                    </a:p>
                  </a:txBody>
                  <a:tcPr/>
                </a:tc>
                <a:tc>
                  <a:txBody>
                    <a:bodyPr/>
                    <a:lstStyle/>
                    <a:p>
                      <a:r>
                        <a:rPr lang="en-US" dirty="0"/>
                        <a:t>LRS</a:t>
                      </a:r>
                    </a:p>
                  </a:txBody>
                  <a:tcPr/>
                </a:tc>
                <a:tc>
                  <a:txBody>
                    <a:bodyPr/>
                    <a:lstStyle/>
                    <a:p>
                      <a:r>
                        <a:rPr lang="en-US" dirty="0"/>
                        <a:t>Premium storage for Page blobs. </a:t>
                      </a:r>
                    </a:p>
                  </a:txBody>
                  <a:tcPr/>
                </a:tc>
                <a:extLst>
                  <a:ext uri="{0D108BD9-81ED-4DB2-BD59-A6C34878D82A}">
                    <a16:rowId xmlns:a16="http://schemas.microsoft.com/office/drawing/2014/main" val="3654254795"/>
                  </a:ext>
                </a:extLst>
              </a:tr>
            </a:tbl>
          </a:graphicData>
        </a:graphic>
      </p:graphicFrame>
    </p:spTree>
    <p:extLst>
      <p:ext uri="{BB962C8B-B14F-4D97-AF65-F5344CB8AC3E}">
        <p14:creationId xmlns:p14="http://schemas.microsoft.com/office/powerpoint/2010/main" val="4218163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What's Azure Service Health overview </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a:xfrm>
            <a:off x="1097279" y="1845733"/>
            <a:ext cx="10748977" cy="4241167"/>
          </a:xfrm>
        </p:spPr>
        <p:txBody>
          <a:bodyPr>
            <a:normAutofit fontScale="92500" lnSpcReduction="10000"/>
          </a:bodyPr>
          <a:lstStyle/>
          <a:p>
            <a:pPr algn="l">
              <a:buFont typeface="Arial" panose="020B0604020202020204" pitchFamily="34" charset="0"/>
              <a:buChar char="•"/>
            </a:pPr>
            <a:r>
              <a:rPr lang="en-US" dirty="0"/>
              <a:t>Azure offers a suite of experiences to keep you informed about the health of your cloud resources. This information includes current and upcoming issues such as service impacting events, planned maintenance, and other changes that may affect your availability.</a:t>
            </a:r>
          </a:p>
          <a:p>
            <a:pPr algn="l">
              <a:buFont typeface="Arial" panose="020B0604020202020204" pitchFamily="34" charset="0"/>
              <a:buChar char="•"/>
            </a:pPr>
            <a:r>
              <a:rPr lang="en-US" dirty="0"/>
              <a:t>Azure Service Health is a combination of three separate smaller services.</a:t>
            </a:r>
          </a:p>
          <a:p>
            <a:pPr algn="l">
              <a:buFont typeface="Arial" panose="020B0604020202020204" pitchFamily="34" charset="0"/>
              <a:buChar char="•"/>
            </a:pPr>
            <a:r>
              <a:rPr lang="en-US" dirty="0">
                <a:hlinkClick r:id="rId2">
                  <a:extLst>
                    <a:ext uri="{A12FA001-AC4F-418D-AE19-62706E023703}">
                      <ahyp:hlinkClr xmlns:ahyp="http://schemas.microsoft.com/office/drawing/2018/hyperlinkcolor" val="tx"/>
                    </a:ext>
                  </a:extLst>
                </a:hlinkClick>
              </a:rPr>
              <a:t>Azure status</a:t>
            </a:r>
            <a:r>
              <a:rPr lang="en-US" dirty="0"/>
              <a:t> informs you of service outages in Azure on the </a:t>
            </a:r>
            <a:r>
              <a:rPr lang="en-US" dirty="0">
                <a:hlinkClick r:id="rId3">
                  <a:extLst>
                    <a:ext uri="{A12FA001-AC4F-418D-AE19-62706E023703}">
                      <ahyp:hlinkClr xmlns:ahyp="http://schemas.microsoft.com/office/drawing/2018/hyperlinkcolor" val="tx"/>
                    </a:ext>
                  </a:extLst>
                </a:hlinkClick>
              </a:rPr>
              <a:t>Azure Status page</a:t>
            </a:r>
            <a:r>
              <a:rPr lang="en-US" dirty="0"/>
              <a:t>. The page is a global view of the health of all Azure services across all Azure regions. The status page is a good reference for incidents with widespread impact, but we strongly recommend that current Azure users leverage Azure service health to stay informed about Azure incidents and maintenance.</a:t>
            </a:r>
          </a:p>
          <a:p>
            <a:pPr algn="l">
              <a:buFont typeface="Arial" panose="020B0604020202020204" pitchFamily="34" charset="0"/>
              <a:buChar char="•"/>
            </a:pPr>
            <a:r>
              <a:rPr lang="en-US" dirty="0">
                <a:hlinkClick r:id="rId4">
                  <a:extLst>
                    <a:ext uri="{A12FA001-AC4F-418D-AE19-62706E023703}">
                      <ahyp:hlinkClr xmlns:ahyp="http://schemas.microsoft.com/office/drawing/2018/hyperlinkcolor" val="tx"/>
                    </a:ext>
                  </a:extLst>
                </a:hlinkClick>
              </a:rPr>
              <a:t>Service health</a:t>
            </a:r>
            <a:r>
              <a:rPr lang="en-US" dirty="0"/>
              <a:t> provides a personalized view of the health of the Azure services and regions you're using. This is the best place to look for service impacting communications about outages, planned maintenance activities, and other health advisories because the authenticated Service Health experience knows which services and resources you currently use. The best way to use Service Health is to set up Service Health alerts to notify you via your preferred communication channels when service issues, planned maintenance, or other changes may affect the Azure services and regions you use.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421609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6F95-4248-8A90-B7CB-60F42074AF54}"/>
              </a:ext>
            </a:extLst>
          </p:cNvPr>
          <p:cNvSpPr>
            <a:spLocks noGrp="1"/>
          </p:cNvSpPr>
          <p:nvPr>
            <p:ph type="title"/>
          </p:nvPr>
        </p:nvSpPr>
        <p:spPr/>
        <p:txBody>
          <a:bodyPr/>
          <a:lstStyle/>
          <a:p>
            <a:r>
              <a:rPr lang="en-IN" dirty="0"/>
              <a:t>Benefits of Cloud Computing </a:t>
            </a:r>
          </a:p>
        </p:txBody>
      </p:sp>
      <p:sp>
        <p:nvSpPr>
          <p:cNvPr id="3" name="Content Placeholder 2">
            <a:extLst>
              <a:ext uri="{FF2B5EF4-FFF2-40B4-BE49-F238E27FC236}">
                <a16:creationId xmlns:a16="http://schemas.microsoft.com/office/drawing/2014/main" id="{16419720-931A-5C7E-88D7-8719D6F3BBF9}"/>
              </a:ext>
            </a:extLst>
          </p:cNvPr>
          <p:cNvSpPr>
            <a:spLocks noGrp="1"/>
          </p:cNvSpPr>
          <p:nvPr>
            <p:ph idx="1"/>
          </p:nvPr>
        </p:nvSpPr>
        <p:spPr>
          <a:xfrm>
            <a:off x="838199" y="1825625"/>
            <a:ext cx="10836965" cy="4351338"/>
          </a:xfrm>
        </p:spPr>
        <p:txBody>
          <a:bodyPr>
            <a:normAutofit/>
          </a:bodyPr>
          <a:lstStyle/>
          <a:p>
            <a:pPr marL="0" indent="0">
              <a:buNone/>
            </a:pPr>
            <a:r>
              <a:rPr lang="en-IN" sz="2000" b="0" i="0" dirty="0">
                <a:effectLst/>
                <a:latin typeface="Segoe UI" panose="020B0502040204020203" pitchFamily="34" charset="0"/>
              </a:rPr>
              <a:t>Cloud computing is a big shift from the traditional way businesses think about IT resources. Here are seven common reasons organisations are turning to cloud computing services:</a:t>
            </a:r>
          </a:p>
          <a:p>
            <a:pPr marL="0" indent="0">
              <a:buNone/>
            </a:pPr>
            <a:endParaRPr lang="en-IN" sz="2000" dirty="0">
              <a:latin typeface="Segoe UI" panose="020B0502040204020203" pitchFamily="34" charset="0"/>
            </a:endParaRPr>
          </a:p>
          <a:p>
            <a:pPr marL="457200" indent="-457200">
              <a:buAutoNum type="arabicPeriod"/>
            </a:pPr>
            <a:r>
              <a:rPr lang="en-IN" sz="1600" dirty="0">
                <a:latin typeface="Segoe UI" panose="020B0502040204020203" pitchFamily="34" charset="0"/>
              </a:rPr>
              <a:t>Cost</a:t>
            </a:r>
            <a:r>
              <a:rPr lang="en-IN" sz="2000" dirty="0">
                <a:latin typeface="Segoe UI" panose="020B0502040204020203" pitchFamily="34" charset="0"/>
              </a:rPr>
              <a:t> - </a:t>
            </a:r>
            <a:r>
              <a:rPr lang="en-IN" sz="1400" b="0" i="0" dirty="0">
                <a:effectLst/>
                <a:latin typeface="Segoe UI" panose="020B0502040204020203" pitchFamily="34" charset="0"/>
              </a:rPr>
              <a:t>Cloud computing eliminates the capital expense of buying hardware and software and setting up and running on-site datacentres—the racks of servers, the round-the-clock electricity for power and cooling, the IT experts for managing the infrastructure. It adds up fast.</a:t>
            </a:r>
          </a:p>
          <a:p>
            <a:pPr marL="0" indent="0">
              <a:buNone/>
            </a:pPr>
            <a:endParaRPr lang="en-IN" sz="1400" dirty="0">
              <a:latin typeface="Segoe UI" panose="020B0502040204020203" pitchFamily="34" charset="0"/>
            </a:endParaRPr>
          </a:p>
          <a:p>
            <a:pPr marL="0" indent="0">
              <a:buNone/>
            </a:pPr>
            <a:r>
              <a:rPr lang="en-IN" sz="1600" dirty="0">
                <a:latin typeface="Segoe UI" panose="020B0502040204020203" pitchFamily="34" charset="0"/>
              </a:rPr>
              <a:t>2</a:t>
            </a:r>
            <a:r>
              <a:rPr lang="en-IN" sz="2000" dirty="0">
                <a:latin typeface="Segoe UI" panose="020B0502040204020203" pitchFamily="34" charset="0"/>
              </a:rPr>
              <a:t>.  </a:t>
            </a:r>
            <a:r>
              <a:rPr lang="en-IN" sz="1600" dirty="0">
                <a:latin typeface="Segoe UI" panose="020B0502040204020203" pitchFamily="34" charset="0"/>
              </a:rPr>
              <a:t>Global Scale </a:t>
            </a:r>
            <a:r>
              <a:rPr lang="en-IN" sz="1400" dirty="0">
                <a:latin typeface="Segoe UI" panose="020B0502040204020203" pitchFamily="34" charset="0"/>
              </a:rPr>
              <a:t>- The benefits of cloud computing services include the ability to scale elastically. In cloud speak, that means   delivering the right amount of IT resources—for example, more or less computing power, storage, bandwidth—right when it is needed and from the right geographic location.</a:t>
            </a:r>
          </a:p>
          <a:p>
            <a:pPr marL="0" indent="0">
              <a:buNone/>
            </a:pPr>
            <a:endParaRPr lang="en-IN" sz="1400" dirty="0">
              <a:latin typeface="Segoe UI" panose="020B0502040204020203" pitchFamily="34" charset="0"/>
            </a:endParaRPr>
          </a:p>
          <a:p>
            <a:pPr marL="0" indent="0">
              <a:buNone/>
            </a:pPr>
            <a:r>
              <a:rPr lang="en-IN" sz="1400" dirty="0">
                <a:latin typeface="Segoe UI" panose="020B0502040204020203" pitchFamily="34" charset="0"/>
              </a:rPr>
              <a:t>3.   </a:t>
            </a:r>
            <a:r>
              <a:rPr lang="en-IN" sz="1600" dirty="0">
                <a:latin typeface="Segoe UI" panose="020B0502040204020203" pitchFamily="34" charset="0"/>
              </a:rPr>
              <a:t>Performance - </a:t>
            </a:r>
            <a:r>
              <a:rPr lang="en-IN" sz="1400" b="0" i="0" dirty="0">
                <a:effectLst/>
                <a:latin typeface="Segoe UI" panose="020B0502040204020203" pitchFamily="34" charset="0"/>
              </a:rPr>
              <a:t>The biggest cloud computing services run on a worldwide network of secure datacentre's, which are regularly upgraded to the latest generation of fast and efficient computing hardware. This offers several benefits over a single corporate datacentre, including reduced network latency for applications and greater economies of scale.</a:t>
            </a:r>
            <a:endParaRPr lang="en-IN" sz="1400" dirty="0">
              <a:latin typeface="Segoe UI" panose="020B0502040204020203" pitchFamily="34" charset="0"/>
            </a:endParaRPr>
          </a:p>
          <a:p>
            <a:pPr marL="0" indent="0">
              <a:buNone/>
            </a:pPr>
            <a:endParaRPr lang="en-IN" sz="1400" dirty="0">
              <a:latin typeface="Segoe UI" panose="020B0502040204020203" pitchFamily="34" charset="0"/>
            </a:endParaRPr>
          </a:p>
          <a:p>
            <a:pPr marL="457200" indent="-457200">
              <a:buAutoNum type="arabicPeriod"/>
            </a:pPr>
            <a:endParaRPr lang="en-IN" sz="1400" dirty="0">
              <a:latin typeface="Segoe UI" panose="020B0502040204020203" pitchFamily="34" charset="0"/>
            </a:endParaRPr>
          </a:p>
          <a:p>
            <a:pPr marL="457200" indent="-457200">
              <a:buAutoNum type="arabicPeriod"/>
            </a:pPr>
            <a:endParaRPr lang="en-IN" sz="2000" dirty="0"/>
          </a:p>
        </p:txBody>
      </p:sp>
    </p:spTree>
    <p:extLst>
      <p:ext uri="{BB962C8B-B14F-4D97-AF65-F5344CB8AC3E}">
        <p14:creationId xmlns:p14="http://schemas.microsoft.com/office/powerpoint/2010/main" val="950185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B8BA-548C-C959-275F-F72DF2FAD79E}"/>
              </a:ext>
            </a:extLst>
          </p:cNvPr>
          <p:cNvSpPr>
            <a:spLocks noGrp="1"/>
          </p:cNvSpPr>
          <p:nvPr>
            <p:ph type="title"/>
          </p:nvPr>
        </p:nvSpPr>
        <p:spPr/>
        <p:txBody>
          <a:bodyPr/>
          <a:lstStyle/>
          <a:p>
            <a:r>
              <a:rPr lang="en-IN" dirty="0"/>
              <a:t>Benefits of Cloud Computing</a:t>
            </a:r>
          </a:p>
        </p:txBody>
      </p:sp>
      <p:sp>
        <p:nvSpPr>
          <p:cNvPr id="3" name="Content Placeholder 2">
            <a:extLst>
              <a:ext uri="{FF2B5EF4-FFF2-40B4-BE49-F238E27FC236}">
                <a16:creationId xmlns:a16="http://schemas.microsoft.com/office/drawing/2014/main" id="{3C9A9A86-C058-40BC-9A98-E816E9264A63}"/>
              </a:ext>
            </a:extLst>
          </p:cNvPr>
          <p:cNvSpPr>
            <a:spLocks noGrp="1"/>
          </p:cNvSpPr>
          <p:nvPr>
            <p:ph idx="1"/>
          </p:nvPr>
        </p:nvSpPr>
        <p:spPr/>
        <p:txBody>
          <a:bodyPr>
            <a:normAutofit/>
          </a:bodyPr>
          <a:lstStyle/>
          <a:p>
            <a:pPr algn="l"/>
            <a:r>
              <a:rPr lang="en-IN" sz="1400" b="1" dirty="0">
                <a:latin typeface="Segoe UI" panose="020B0502040204020203" pitchFamily="34" charset="0"/>
              </a:rPr>
              <a:t>Security</a:t>
            </a:r>
            <a:r>
              <a:rPr lang="en-IN" sz="1400" dirty="0">
                <a:latin typeface="Segoe UI" panose="020B0502040204020203" pitchFamily="34" charset="0"/>
              </a:rPr>
              <a:t>- Many cloud providers offer a broad set of policies, technologies and controls that strengthen your security posture overall, helping protect your data, apps and infrastructure from potential threats.</a:t>
            </a:r>
          </a:p>
          <a:p>
            <a:pPr marL="0" indent="0" algn="l">
              <a:buNone/>
            </a:pPr>
            <a:endParaRPr lang="en-IN" sz="1400" dirty="0">
              <a:latin typeface="Segoe UI" panose="020B0502040204020203" pitchFamily="34" charset="0"/>
            </a:endParaRPr>
          </a:p>
          <a:p>
            <a:r>
              <a:rPr lang="en-IN" sz="1400" b="1" dirty="0">
                <a:latin typeface="Segoe UI" panose="020B0502040204020203" pitchFamily="34" charset="0"/>
              </a:rPr>
              <a:t>Speed</a:t>
            </a:r>
            <a:r>
              <a:rPr lang="en-IN" sz="1400" dirty="0">
                <a:latin typeface="Segoe UI" panose="020B0502040204020203" pitchFamily="34" charset="0"/>
              </a:rPr>
              <a:t> - Most cloud computing services are provided self service and on demand, so even vast amounts of computing resources can be provisioned in minutes, typically with just a few mouse clicks, giving businesses a lot of flexibility and taking the pressure off capacity planning.</a:t>
            </a:r>
          </a:p>
          <a:p>
            <a:pPr marL="0" indent="0">
              <a:buNone/>
            </a:pPr>
            <a:endParaRPr lang="en-IN" sz="1400" dirty="0">
              <a:latin typeface="Segoe UI" panose="020B0502040204020203" pitchFamily="34" charset="0"/>
            </a:endParaRPr>
          </a:p>
          <a:p>
            <a:r>
              <a:rPr lang="en-IN" sz="1400" b="1" dirty="0">
                <a:latin typeface="Segoe UI" panose="020B0502040204020203" pitchFamily="34" charset="0"/>
              </a:rPr>
              <a:t>Productivity</a:t>
            </a:r>
            <a:r>
              <a:rPr lang="en-IN" sz="1400" dirty="0">
                <a:latin typeface="Segoe UI" panose="020B0502040204020203" pitchFamily="34" charset="0"/>
              </a:rPr>
              <a:t> - On-site datacentre's typically require a lot of “racking and stacking”—hardware setup, software patching, and other time-consuming IT management chores. Cloud computing removes the need for many of these tasks, so IT teams can spend time on achieving more important business goals.</a:t>
            </a:r>
          </a:p>
          <a:p>
            <a:endParaRPr lang="en-IN" sz="1400" dirty="0">
              <a:latin typeface="Segoe UI" panose="020B0502040204020203" pitchFamily="34" charset="0"/>
            </a:endParaRPr>
          </a:p>
          <a:p>
            <a:pPr marL="0" indent="0">
              <a:buNone/>
            </a:pPr>
            <a:endParaRPr lang="en-IN" sz="1400" dirty="0">
              <a:latin typeface="Segoe UI" panose="020B0502040204020203" pitchFamily="34" charset="0"/>
            </a:endParaRPr>
          </a:p>
          <a:p>
            <a:r>
              <a:rPr lang="en-IN" sz="1400" b="1" dirty="0">
                <a:latin typeface="Segoe UI" panose="020B0502040204020203" pitchFamily="34" charset="0"/>
              </a:rPr>
              <a:t>Reliability</a:t>
            </a:r>
            <a:r>
              <a:rPr lang="en-IN" sz="1400" dirty="0">
                <a:latin typeface="Segoe UI" panose="020B0502040204020203" pitchFamily="34" charset="0"/>
              </a:rPr>
              <a:t> - Cloud computing makes data backup, disaster recovery and business continuity easier and less expensive because data can be mirrored at multiple redundant sites on the cloud provider’s network.</a:t>
            </a:r>
          </a:p>
        </p:txBody>
      </p:sp>
    </p:spTree>
    <p:extLst>
      <p:ext uri="{BB962C8B-B14F-4D97-AF65-F5344CB8AC3E}">
        <p14:creationId xmlns:p14="http://schemas.microsoft.com/office/powerpoint/2010/main" val="323433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0D332-C276-5541-AFD3-5DCFBA8A991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Generalized Cloud App Model</a:t>
            </a:r>
          </a:p>
        </p:txBody>
      </p:sp>
      <p:pic>
        <p:nvPicPr>
          <p:cNvPr id="5" name="Content Placeholder 4">
            <a:extLst>
              <a:ext uri="{FF2B5EF4-FFF2-40B4-BE49-F238E27FC236}">
                <a16:creationId xmlns:a16="http://schemas.microsoft.com/office/drawing/2014/main" id="{CB86C3DB-6DB3-7A2A-CEE0-F5AC6F3E74B9}"/>
              </a:ext>
            </a:extLst>
          </p:cNvPr>
          <p:cNvPicPr>
            <a:picLocks noGrp="1" noChangeAspect="1"/>
          </p:cNvPicPr>
          <p:nvPr>
            <p:ph idx="1"/>
          </p:nvPr>
        </p:nvPicPr>
        <p:blipFill>
          <a:blip r:embed="rId2"/>
          <a:stretch>
            <a:fillRect/>
          </a:stretch>
        </p:blipFill>
        <p:spPr>
          <a:xfrm>
            <a:off x="4777316" y="1368198"/>
            <a:ext cx="6780700" cy="4119274"/>
          </a:xfrm>
          <a:prstGeom prst="rect">
            <a:avLst/>
          </a:prstGeom>
        </p:spPr>
      </p:pic>
    </p:spTree>
    <p:extLst>
      <p:ext uri="{BB962C8B-B14F-4D97-AF65-F5344CB8AC3E}">
        <p14:creationId xmlns:p14="http://schemas.microsoft.com/office/powerpoint/2010/main" val="171553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6D35-142F-1D1A-61DE-A3AF1082E6A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Microsoft Azure Data Center</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23458F6C-7C26-44C7-A5D2-660714C693FB}"/>
              </a:ext>
            </a:extLst>
          </p:cNvPr>
          <p:cNvPicPr>
            <a:picLocks noGrp="1" noChangeAspect="1"/>
          </p:cNvPicPr>
          <p:nvPr>
            <p:ph idx="1"/>
          </p:nvPr>
        </p:nvPicPr>
        <p:blipFill rotWithShape="1">
          <a:blip r:embed="rId2"/>
          <a:srcRect l="2718" r="2342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282111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5A5D4EF-B93E-7FD6-771B-D4400F9A8C22}"/>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5900" kern="1200">
                <a:solidFill>
                  <a:schemeClr val="tx1"/>
                </a:solidFill>
                <a:latin typeface="+mj-lt"/>
                <a:ea typeface="+mj-ea"/>
                <a:cs typeface="+mj-cs"/>
              </a:rPr>
              <a:t>Microsoft Azure Data Center</a:t>
            </a:r>
          </a:p>
        </p:txBody>
      </p:sp>
      <p:pic>
        <p:nvPicPr>
          <p:cNvPr id="5" name="Content Placeholder 4">
            <a:extLst>
              <a:ext uri="{FF2B5EF4-FFF2-40B4-BE49-F238E27FC236}">
                <a16:creationId xmlns:a16="http://schemas.microsoft.com/office/drawing/2014/main" id="{85918ED0-920C-A868-0624-1CC30278AB80}"/>
              </a:ext>
            </a:extLst>
          </p:cNvPr>
          <p:cNvPicPr>
            <a:picLocks noGrp="1" noChangeAspect="1"/>
          </p:cNvPicPr>
          <p:nvPr>
            <p:ph idx="1"/>
          </p:nvPr>
        </p:nvPicPr>
        <p:blipFill>
          <a:blip r:embed="rId2"/>
          <a:stretch>
            <a:fillRect/>
          </a:stretch>
        </p:blipFill>
        <p:spPr>
          <a:xfrm>
            <a:off x="4916251" y="1038227"/>
            <a:ext cx="6631341" cy="4781545"/>
          </a:xfrm>
          <a:prstGeom prst="rect">
            <a:avLst/>
          </a:prstGeom>
        </p:spPr>
      </p:pic>
    </p:spTree>
    <p:extLst>
      <p:ext uri="{BB962C8B-B14F-4D97-AF65-F5344CB8AC3E}">
        <p14:creationId xmlns:p14="http://schemas.microsoft.com/office/powerpoint/2010/main" val="329526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D0D7-20B3-AD36-1F13-CF22ACD08909}"/>
              </a:ext>
            </a:extLst>
          </p:cNvPr>
          <p:cNvSpPr>
            <a:spLocks noGrp="1"/>
          </p:cNvSpPr>
          <p:nvPr>
            <p:ph type="title"/>
          </p:nvPr>
        </p:nvSpPr>
        <p:spPr/>
        <p:txBody>
          <a:bodyPr/>
          <a:lstStyle/>
          <a:p>
            <a:r>
              <a:rPr lang="en-IN" dirty="0"/>
              <a:t>Types of Cloud Computing </a:t>
            </a:r>
          </a:p>
        </p:txBody>
      </p:sp>
      <p:sp>
        <p:nvSpPr>
          <p:cNvPr id="3" name="Content Placeholder 2">
            <a:extLst>
              <a:ext uri="{FF2B5EF4-FFF2-40B4-BE49-F238E27FC236}">
                <a16:creationId xmlns:a16="http://schemas.microsoft.com/office/drawing/2014/main" id="{5D0B4AAC-CF2D-F9A9-AEF8-2F2C44F0D00C}"/>
              </a:ext>
            </a:extLst>
          </p:cNvPr>
          <p:cNvSpPr>
            <a:spLocks noGrp="1"/>
          </p:cNvSpPr>
          <p:nvPr>
            <p:ph idx="1"/>
          </p:nvPr>
        </p:nvSpPr>
        <p:spPr/>
        <p:txBody>
          <a:bodyPr/>
          <a:lstStyle/>
          <a:p>
            <a:r>
              <a:rPr lang="en-IN" sz="1800" b="1" dirty="0"/>
              <a:t>Public Cloud </a:t>
            </a:r>
            <a:r>
              <a:rPr lang="en-IN" dirty="0"/>
              <a:t>- </a:t>
            </a:r>
            <a:r>
              <a:rPr lang="en-IN" sz="1400" b="0" i="0" dirty="0">
                <a:effectLst/>
                <a:latin typeface="Segoe UI" panose="020B0502040204020203" pitchFamily="34" charset="0"/>
              </a:rPr>
              <a:t>Public clouds are owned and operated by a third-party </a:t>
            </a:r>
            <a:r>
              <a:rPr lang="en-IN" sz="1400" b="0" i="0" u="sng" dirty="0">
                <a:effectLst/>
                <a:latin typeface="Segoe UI" panose="020B0502040204020203" pitchFamily="34" charset="0"/>
                <a:hlinkClick r:id="rId2">
                  <a:extLst>
                    <a:ext uri="{A12FA001-AC4F-418D-AE19-62706E023703}">
                      <ahyp:hlinkClr xmlns:ahyp="http://schemas.microsoft.com/office/drawing/2018/hyperlinkcolor" val="tx"/>
                    </a:ext>
                  </a:extLst>
                </a:hlinkClick>
              </a:rPr>
              <a:t>cloud service providers</a:t>
            </a:r>
            <a:r>
              <a:rPr lang="en-IN" sz="1400" b="0" i="0" dirty="0">
                <a:effectLst/>
                <a:latin typeface="Segoe UI" panose="020B0502040204020203" pitchFamily="34" charset="0"/>
              </a:rPr>
              <a:t>, which deliver their computing resources like servers and storage over the Internet. Microsoft Azure is an example of a public cloud. With a public cloud, all hardware, software and other supporting infrastructure is owned and managed by the cloud provider. You access these services and manage your account using a web browser.</a:t>
            </a:r>
          </a:p>
          <a:p>
            <a:endParaRPr lang="en-IN" sz="1400" dirty="0">
              <a:latin typeface="Segoe UI" panose="020B0502040204020203" pitchFamily="34" charset="0"/>
            </a:endParaRPr>
          </a:p>
          <a:p>
            <a:r>
              <a:rPr lang="en-IN" sz="1600" b="1" dirty="0">
                <a:latin typeface="Segoe UI" panose="020B0502040204020203" pitchFamily="34" charset="0"/>
              </a:rPr>
              <a:t>Private Cloud </a:t>
            </a:r>
            <a:r>
              <a:rPr lang="en-IN" sz="1400" dirty="0">
                <a:latin typeface="Segoe UI" panose="020B0502040204020203" pitchFamily="34" charset="0"/>
              </a:rPr>
              <a:t>- A private cloud refers to cloud computing resources used exclusively by a single business or organisation. A private cloud can be physically located on the company’s on-site datacentre. Some companies also pay third-party service providers to host their private cloud. A private cloud is one in which the services and infrastructure are maintained on a private network</a:t>
            </a:r>
          </a:p>
          <a:p>
            <a:endParaRPr lang="en-IN" sz="1400" dirty="0">
              <a:latin typeface="Segoe UI" panose="020B0502040204020203" pitchFamily="34" charset="0"/>
            </a:endParaRPr>
          </a:p>
          <a:p>
            <a:r>
              <a:rPr lang="en-IN" sz="1600" b="1" dirty="0">
                <a:latin typeface="Segoe UI" panose="020B0502040204020203" pitchFamily="34" charset="0"/>
              </a:rPr>
              <a:t>Hybrid Cloud - </a:t>
            </a:r>
            <a:r>
              <a:rPr lang="en-IN" sz="1400" b="0" i="0" dirty="0">
                <a:effectLst/>
                <a:latin typeface="Segoe UI" panose="020B0502040204020203" pitchFamily="34" charset="0"/>
              </a:rPr>
              <a:t>Hybrid clouds combine public and private clouds, bound together by technology that allows data and applications to be shared between them. By allowing data and applications to move between private and public clouds, a hybrid cloud gives your business greater flexibility, more deployment options and helps optimise your existing infrastructure, security and compliance</a:t>
            </a:r>
            <a:endParaRPr lang="en-IN" sz="1400" b="1" dirty="0">
              <a:latin typeface="Segoe UI" panose="020B0502040204020203" pitchFamily="34" charset="0"/>
            </a:endParaRPr>
          </a:p>
        </p:txBody>
      </p:sp>
    </p:spTree>
    <p:extLst>
      <p:ext uri="{BB962C8B-B14F-4D97-AF65-F5344CB8AC3E}">
        <p14:creationId xmlns:p14="http://schemas.microsoft.com/office/powerpoint/2010/main" val="317774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9" name="Freeform: Shape 18">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1" name="Freeform: Shape 20">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287B8C-B633-F121-F365-553A9FBD1E93}"/>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kern="1200">
                <a:solidFill>
                  <a:schemeClr val="tx1"/>
                </a:solidFill>
                <a:latin typeface="+mj-lt"/>
                <a:ea typeface="+mj-ea"/>
                <a:cs typeface="+mj-cs"/>
              </a:rPr>
              <a:t>Hybrid Cloud</a:t>
            </a:r>
          </a:p>
        </p:txBody>
      </p:sp>
      <p:pic>
        <p:nvPicPr>
          <p:cNvPr id="5" name="Content Placeholder 4">
            <a:extLst>
              <a:ext uri="{FF2B5EF4-FFF2-40B4-BE49-F238E27FC236}">
                <a16:creationId xmlns:a16="http://schemas.microsoft.com/office/drawing/2014/main" id="{3E63B7D4-4042-534B-251B-15C1A12ACB46}"/>
              </a:ext>
            </a:extLst>
          </p:cNvPr>
          <p:cNvPicPr>
            <a:picLocks noGrp="1" noChangeAspect="1"/>
          </p:cNvPicPr>
          <p:nvPr>
            <p:ph idx="1"/>
          </p:nvPr>
        </p:nvPicPr>
        <p:blipFill>
          <a:blip r:embed="rId2"/>
          <a:stretch>
            <a:fillRect/>
          </a:stretch>
        </p:blipFill>
        <p:spPr>
          <a:xfrm>
            <a:off x="4916251" y="1166055"/>
            <a:ext cx="6631341" cy="4525890"/>
          </a:xfrm>
          <a:prstGeom prst="rect">
            <a:avLst/>
          </a:prstGeom>
        </p:spPr>
      </p:pic>
    </p:spTree>
    <p:extLst>
      <p:ext uri="{BB962C8B-B14F-4D97-AF65-F5344CB8AC3E}">
        <p14:creationId xmlns:p14="http://schemas.microsoft.com/office/powerpoint/2010/main" val="3837223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347</TotalTime>
  <Words>2242</Words>
  <Application>Microsoft Office PowerPoint</Application>
  <PresentationFormat>Widescreen</PresentationFormat>
  <Paragraphs>158</Paragraphs>
  <Slides>29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Calibri</vt:lpstr>
      <vt:lpstr>Calibri Light</vt:lpstr>
      <vt:lpstr>Segoe UI</vt:lpstr>
      <vt:lpstr>Office Theme</vt:lpstr>
      <vt:lpstr>Retrospect</vt:lpstr>
      <vt:lpstr>Cloud Computing Fundamentals</vt:lpstr>
      <vt:lpstr>What is Cloud Computing</vt:lpstr>
      <vt:lpstr>Benefits of Cloud Computing </vt:lpstr>
      <vt:lpstr>Benefits of Cloud Computing</vt:lpstr>
      <vt:lpstr>Generalized Cloud App Model</vt:lpstr>
      <vt:lpstr>Microsoft Azure Data Center</vt:lpstr>
      <vt:lpstr>Microsoft Azure Data Center</vt:lpstr>
      <vt:lpstr>Types of Cloud Computing </vt:lpstr>
      <vt:lpstr>Hybrid Cloud</vt:lpstr>
      <vt:lpstr>Types of Cloud Services</vt:lpstr>
      <vt:lpstr>Types of Cloud Computing</vt:lpstr>
      <vt:lpstr>Advantages of Cloud Computing</vt:lpstr>
      <vt:lpstr>Disadvantages</vt:lpstr>
      <vt:lpstr>Azure Fundamentals</vt:lpstr>
      <vt:lpstr>Azure Fundamentals</vt:lpstr>
      <vt:lpstr>A lap around Azure Datacenter</vt:lpstr>
      <vt:lpstr>Datacenter Infrastructure</vt:lpstr>
      <vt:lpstr>Overview of Azure Regions</vt:lpstr>
      <vt:lpstr>A lap around of Azure Availability Zones </vt:lpstr>
      <vt:lpstr>Overview of Azure Resource Manager</vt:lpstr>
      <vt:lpstr>The benefits of Azure Resource Manager</vt:lpstr>
      <vt:lpstr>Azure Resource Group Overview</vt:lpstr>
      <vt:lpstr>Azure Resource Group Scope</vt:lpstr>
      <vt:lpstr>Azure Resource Group Features</vt:lpstr>
      <vt:lpstr>Azure Resource Providers &amp; types</vt:lpstr>
      <vt:lpstr>Azure Storage Account Overview</vt:lpstr>
      <vt:lpstr>Azure Role based access control</vt:lpstr>
      <vt:lpstr>Types of Storage Account </vt:lpstr>
      <vt:lpstr>What's Azure Service Health overview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Fundamentals</dc:title>
  <dc:creator>Anindita Basak</dc:creator>
  <cp:lastModifiedBy>Anindita Basak</cp:lastModifiedBy>
  <cp:revision>14</cp:revision>
  <dcterms:created xsi:type="dcterms:W3CDTF">2022-09-15T12:31:59Z</dcterms:created>
  <dcterms:modified xsi:type="dcterms:W3CDTF">2022-09-18T14:57:54Z</dcterms:modified>
</cp:coreProperties>
</file>