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95" r:id="rId5"/>
    <p:sldId id="282" r:id="rId6"/>
    <p:sldId id="289" r:id="rId7"/>
    <p:sldId id="291" r:id="rId8"/>
    <p:sldId id="297" r:id="rId9"/>
    <p:sldId id="298" r:id="rId10"/>
    <p:sldId id="301" r:id="rId11"/>
    <p:sldId id="281" r:id="rId12"/>
    <p:sldId id="299" r:id="rId13"/>
    <p:sldId id="265" r:id="rId14"/>
    <p:sldId id="269" r:id="rId15"/>
    <p:sldId id="300" r:id="rId16"/>
    <p:sldId id="292" r:id="rId17"/>
    <p:sldId id="293" r:id="rId18"/>
    <p:sldId id="278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C58"/>
    <a:srgbClr val="FF6666"/>
    <a:srgbClr val="9D2235"/>
    <a:srgbClr val="BED7E1"/>
    <a:srgbClr val="82B4C8"/>
    <a:srgbClr val="FF9900"/>
    <a:srgbClr val="C6D9F1"/>
    <a:srgbClr val="F0D7D7"/>
    <a:srgbClr val="BB80D1"/>
    <a:srgbClr val="E1B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13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0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D6BD8-A401-4867-B205-D73DAFF3BEB1}" type="datetimeFigureOut">
              <a:rPr lang="en-AU" smtClean="0"/>
              <a:t>24/9/19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1873F-2BF9-43B8-BB7F-EB6EF1BC0D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83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1873F-2BF9-43B8-BB7F-EB6EF1BC0D9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40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1873F-2BF9-43B8-BB7F-EB6EF1BC0D9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11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6F10-4F41-46B0-9924-8F47B71420A2}" type="datetime1">
              <a:rPr lang="en-AU" smtClean="0"/>
              <a:t>24/9/19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F4CE-755B-40B4-98DF-1E4DF738E9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87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A5B1-BF51-4E8B-B08C-0D287AD8B248}" type="datetime1">
              <a:rPr lang="en-AU" smtClean="0"/>
              <a:t>24/9/19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F4CE-755B-40B4-98DF-1E4DF738E9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17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C8D9-2B84-46F4-B4DC-C465C64961F7}" type="datetime1">
              <a:rPr lang="en-AU" smtClean="0"/>
              <a:t>24/9/19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F4CE-755B-40B4-98DF-1E4DF738E9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285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DE29-69A9-4238-A7DF-EEA9DECE3CBC}" type="datetime1">
              <a:rPr lang="en-AU" smtClean="0"/>
              <a:t>24/9/19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F4CE-755B-40B4-98DF-1E4DF738E9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68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5F41-5B51-47F9-90A7-AB15F9DADB82}" type="datetime1">
              <a:rPr lang="en-AU" smtClean="0"/>
              <a:t>24/9/19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F4CE-755B-40B4-98DF-1E4DF738E9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52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BE18-A8F7-4DA8-82B5-75A3017343D3}" type="datetime1">
              <a:rPr lang="en-AU" smtClean="0"/>
              <a:t>24/9/19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F4CE-755B-40B4-98DF-1E4DF738E9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289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F93F-B98A-4AC8-9E62-67008B3155D9}" type="datetime1">
              <a:rPr lang="en-AU" smtClean="0"/>
              <a:t>24/9/19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F4CE-755B-40B4-98DF-1E4DF738E9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71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AB01-EE7B-426B-8947-191AEF9662DF}" type="datetime1">
              <a:rPr lang="en-AU" smtClean="0"/>
              <a:t>24/9/19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F4CE-755B-40B4-98DF-1E4DF738E9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24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BB5-EFA5-4D79-B616-A2BA7D4DA2D0}" type="datetime1">
              <a:rPr lang="en-AU" smtClean="0"/>
              <a:t>24/9/19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F4CE-755B-40B4-98DF-1E4DF738E9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54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7633-4100-4D29-AF20-C762D1DB8F92}" type="datetime1">
              <a:rPr lang="en-AU" smtClean="0"/>
              <a:t>24/9/19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F4CE-755B-40B4-98DF-1E4DF738E9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485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5C61-903E-4F4A-BBCE-380D2986AF07}" type="datetime1">
              <a:rPr lang="en-AU" smtClean="0"/>
              <a:t>24/9/19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F4CE-755B-40B4-98DF-1E4DF738E9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694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FE808-6B66-49E9-884C-94CEABD7E3AB}" type="datetime1">
              <a:rPr lang="en-AU" smtClean="0"/>
              <a:t>24/9/19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AF4CE-755B-40B4-98DF-1E4DF738E9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38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lipcurric.edu.au/" TargetMode="Externa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sir.org/articles/entry/social_entrepreneurship_the_case_for_definition#bio-footer" TargetMode="External"/><Relationship Id="rId4" Type="http://schemas.openxmlformats.org/officeDocument/2006/relationships/hyperlink" Target="https://ssir.org/articles/entry/social_entrepreneurship_the_case_for_definition" TargetMode="External"/><Relationship Id="rId5" Type="http://schemas.openxmlformats.org/officeDocument/2006/relationships/hyperlink" Target="https://stories.ehf.org/the-new-frontiers-of-impact-entrepreneurship-cc6cbce64f0c" TargetMode="External"/><Relationship Id="rId6" Type="http://schemas.openxmlformats.org/officeDocument/2006/relationships/hyperlink" Target="https://www.schwabfound.org/what-is-social-entrepreneurship" TargetMode="External"/><Relationship Id="rId7" Type="http://schemas.openxmlformats.org/officeDocument/2006/relationships/hyperlink" Target="http://flipcurric.edu.au/" TargetMode="External"/><Relationship Id="rId8" Type="http://schemas.openxmlformats.org/officeDocument/2006/relationships/hyperlink" Target="http://flipcurric.edu.au/sites/flipcurric/media/107.pdf" TargetMode="External"/><Relationship Id="rId9" Type="http://schemas.openxmlformats.org/officeDocument/2006/relationships/hyperlink" Target="https://www.theblueeconomy.org/cases-1-to-100.html" TargetMode="Externa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ritishcouncil.org/sites/default/files/british_council_social_entrepreneurship_in_education_web_final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wu.ac.za/sjgd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wu.ac.za/bhive-edc/enterprising-wome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rgbClr val="9D223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z="1800" i="1" dirty="0" smtClean="0">
                <a:solidFill>
                  <a:schemeClr val="bg1"/>
                </a:solidFill>
                <a:latin typeface="Gotham Narrow Bold" pitchFamily="50" charset="0"/>
              </a:rPr>
              <a:t/>
            </a:r>
            <a:br>
              <a:rPr lang="en-AU" sz="1800" i="1" dirty="0" smtClean="0">
                <a:solidFill>
                  <a:schemeClr val="bg1"/>
                </a:solidFill>
                <a:latin typeface="Gotham Narrow Bold" pitchFamily="50" charset="0"/>
              </a:rPr>
            </a:br>
            <a:r>
              <a:rPr lang="en-AU" sz="18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AU" sz="18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AU" sz="39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otham Narrow Bold" pitchFamily="50" charset="0"/>
              </a:rPr>
              <a:t>   </a:t>
            </a:r>
            <a:r>
              <a:rPr lang="en-AU" sz="39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Building the UN’s </a:t>
            </a:r>
            <a:r>
              <a:rPr lang="en-AU" sz="39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sustainable development </a:t>
            </a:r>
            <a:r>
              <a:rPr lang="en-AU" sz="39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goals into the curriculum</a:t>
            </a:r>
            <a:r>
              <a:rPr lang="en-AU" sz="39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/>
            </a:r>
            <a:br>
              <a:rPr lang="en-AU" sz="3900" b="1" dirty="0" smtClean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AU" sz="2700" dirty="0" smtClean="0">
                <a:solidFill>
                  <a:srgbClr val="9D2235"/>
                </a:solidFill>
                <a:latin typeface="Gotham Narrow Bold" pitchFamily="50" charset="0"/>
              </a:rPr>
              <a:t/>
            </a:r>
            <a:br>
              <a:rPr lang="en-AU" sz="2700" dirty="0" smtClean="0">
                <a:solidFill>
                  <a:srgbClr val="9D2235"/>
                </a:solidFill>
                <a:latin typeface="Gotham Narrow Bold" pitchFamily="50" charset="0"/>
              </a:rPr>
            </a:br>
            <a:r>
              <a:rPr lang="en-AU" sz="22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Addressing the new quality agenda for </a:t>
            </a:r>
            <a:br>
              <a:rPr lang="en-AU" sz="2200" i="1" dirty="0" smtClean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AU" sz="22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Higher Education</a:t>
            </a:r>
            <a:endParaRPr lang="en-AU" sz="2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9200"/>
            <a:ext cx="6400800" cy="10081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endParaRPr lang="en-AU" sz="1800" dirty="0" smtClean="0">
              <a:solidFill>
                <a:srgbClr val="9D2235"/>
              </a:solidFill>
              <a:latin typeface="Gotham Narrow Bold" pitchFamily="50" charset="0"/>
            </a:endParaRPr>
          </a:p>
          <a:p>
            <a:pPr>
              <a:lnSpc>
                <a:spcPct val="80000"/>
              </a:lnSpc>
              <a:defRPr/>
            </a:pPr>
            <a:endParaRPr lang="en-AU" sz="1800" dirty="0">
              <a:solidFill>
                <a:srgbClr val="9D2235"/>
              </a:solidFill>
              <a:latin typeface="Gotham Narrow Bold" pitchFamily="50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AU" sz="1800" dirty="0" smtClean="0">
                <a:solidFill>
                  <a:schemeClr val="bg1"/>
                </a:solidFill>
                <a:latin typeface="Times New Roman"/>
                <a:cs typeface="Times New Roman"/>
              </a:rPr>
              <a:t>Emeritus </a:t>
            </a:r>
            <a:r>
              <a:rPr lang="en-AU" sz="1800" dirty="0">
                <a:solidFill>
                  <a:schemeClr val="bg1"/>
                </a:solidFill>
                <a:latin typeface="Times New Roman"/>
                <a:cs typeface="Times New Roman"/>
              </a:rPr>
              <a:t>Professor Geoff Scott</a:t>
            </a:r>
          </a:p>
          <a:p>
            <a:pPr>
              <a:lnSpc>
                <a:spcPct val="80000"/>
              </a:lnSpc>
              <a:defRPr/>
            </a:pPr>
            <a:r>
              <a:rPr lang="en-AU" sz="1800" dirty="0">
                <a:solidFill>
                  <a:schemeClr val="bg1"/>
                </a:solidFill>
                <a:latin typeface="Times New Roman"/>
                <a:cs typeface="Times New Roman"/>
              </a:rPr>
              <a:t>Western Sydney University</a:t>
            </a:r>
          </a:p>
          <a:p>
            <a:endParaRPr lang="en-AU" dirty="0">
              <a:latin typeface="Times New Roman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96" y="236987"/>
            <a:ext cx="1943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73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8986"/>
            <a:ext cx="8229600" cy="629814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9D2235"/>
                </a:solidFill>
                <a:latin typeface="Chronicle Text G1 Roman"/>
                <a:cs typeface="Chronicle Text G1"/>
              </a:rPr>
              <a:t>Characteristics of an effective social </a:t>
            </a:r>
            <a:r>
              <a:rPr lang="en-US" sz="2400" b="1" dirty="0" smtClean="0">
                <a:solidFill>
                  <a:srgbClr val="9D2235"/>
                </a:solidFill>
                <a:latin typeface="Chronicle Text G1 Roman"/>
                <a:cs typeface="Chronicle Text G1"/>
              </a:rPr>
              <a:t>entrepreneur and a work ready </a:t>
            </a:r>
            <a:r>
              <a:rPr lang="en-US" sz="2400" b="1" i="1" dirty="0" smtClean="0">
                <a:solidFill>
                  <a:srgbClr val="9D2235"/>
                </a:solidFill>
                <a:latin typeface="Chronicle Text G1 Roman"/>
                <a:cs typeface="Chronicle Text G1"/>
              </a:rPr>
              <a:t>plus</a:t>
            </a:r>
            <a:r>
              <a:rPr lang="en-US" sz="2400" b="1" dirty="0" smtClean="0">
                <a:solidFill>
                  <a:srgbClr val="9D2235"/>
                </a:solidFill>
                <a:latin typeface="Chronicle Text G1 Roman"/>
                <a:cs typeface="Chronicle Text G1"/>
              </a:rPr>
              <a:t> graduate</a:t>
            </a:r>
            <a:endParaRPr lang="en-AU" sz="2400" b="1" dirty="0">
              <a:solidFill>
                <a:srgbClr val="9D2235"/>
              </a:solidFill>
              <a:latin typeface="Chronicle Text G1 Roman"/>
              <a:ea typeface="+mn-ea"/>
              <a:cs typeface="Chronicle Text G1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805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000" b="1" dirty="0" smtClean="0">
                <a:latin typeface="Chronicle Text G1 Roman"/>
                <a:cs typeface="Chronicle Text G1"/>
              </a:rPr>
              <a:t>Strong, clear moral purpose</a:t>
            </a:r>
          </a:p>
          <a:p>
            <a:pPr>
              <a:lnSpc>
                <a:spcPct val="90000"/>
              </a:lnSpc>
            </a:pPr>
            <a:endParaRPr lang="en-AU" sz="8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Ability to listen, link, leverage and then lead, always in that order</a:t>
            </a:r>
          </a:p>
          <a:p>
            <a:pPr>
              <a:lnSpc>
                <a:spcPct val="90000"/>
              </a:lnSpc>
            </a:pPr>
            <a:endParaRPr lang="en-US" sz="8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A ‘why don’t we’ not a ‘why don’t you’ approach</a:t>
            </a:r>
          </a:p>
          <a:p>
            <a:pPr>
              <a:lnSpc>
                <a:spcPct val="90000"/>
              </a:lnSpc>
            </a:pPr>
            <a:endParaRPr lang="en-US" sz="8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Possession of the key capabilities identified in our studies of successful early career graduates in 9 professions. An ability to: </a:t>
            </a:r>
          </a:p>
          <a:p>
            <a:pPr lvl="1">
              <a:lnSpc>
                <a:spcPct val="90000"/>
              </a:lnSpc>
            </a:pPr>
            <a:r>
              <a:rPr lang="en-US" sz="1600" b="1" dirty="0">
                <a:latin typeface="Chronicle Text G1 Roman"/>
                <a:cs typeface="Chronicle Text G1"/>
              </a:rPr>
              <a:t>R</a:t>
            </a:r>
            <a:r>
              <a:rPr lang="en-US" sz="1600" b="1" dirty="0" smtClean="0">
                <a:latin typeface="Chronicle Text G1 Roman"/>
                <a:cs typeface="Chronicle Text G1"/>
              </a:rPr>
              <a:t>emain calm when things go awry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latin typeface="Chronicle Text G1 Roman"/>
                <a:cs typeface="Chronicle Text G1"/>
              </a:rPr>
              <a:t>Tolerate ambiguity, take sensible risks, persevere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latin typeface="Chronicle Text G1 Roman"/>
                <a:cs typeface="Chronicle Text G1"/>
              </a:rPr>
              <a:t>Work productively and </a:t>
            </a:r>
            <a:r>
              <a:rPr lang="en-US" sz="1600" b="1" dirty="0" err="1" smtClean="0">
                <a:latin typeface="Chronicle Text G1 Roman"/>
                <a:cs typeface="Chronicle Text G1"/>
              </a:rPr>
              <a:t>empathise</a:t>
            </a:r>
            <a:r>
              <a:rPr lang="en-US" sz="1600" b="1" dirty="0" smtClean="0">
                <a:latin typeface="Chronicle Text G1 Roman"/>
                <a:cs typeface="Chronicle Text G1"/>
              </a:rPr>
              <a:t> with diversity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latin typeface="Chronicle Text G1 Roman"/>
                <a:cs typeface="Chronicle Text G1"/>
              </a:rPr>
              <a:t>Think laterally, think ahead and adapt during implementation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latin typeface="Chronicle Text G1 Roman"/>
                <a:cs typeface="Chronicle Text G1"/>
              </a:rPr>
              <a:t>Build and sustain productive networks</a:t>
            </a:r>
          </a:p>
          <a:p>
            <a:pPr lvl="1">
              <a:lnSpc>
                <a:spcPct val="90000"/>
              </a:lnSpc>
            </a:pPr>
            <a:endParaRPr lang="en-US" sz="4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Business and change implementation savvy</a:t>
            </a:r>
            <a:endParaRPr lang="en-US" sz="1600" b="1" dirty="0">
              <a:latin typeface="Chronicle Text G1 Roman"/>
              <a:cs typeface="Chronicle Text G1"/>
            </a:endParaRPr>
          </a:p>
          <a:p>
            <a:pPr lvl="1">
              <a:lnSpc>
                <a:spcPct val="90000"/>
              </a:lnSpc>
            </a:pPr>
            <a:endParaRPr lang="en-US" sz="1600" b="1" dirty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endParaRPr lang="en-GB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96" y="236987"/>
            <a:ext cx="1943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58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A10C58"/>
                </a:solidFill>
              </a:rPr>
              <a:t>Where </a:t>
            </a:r>
            <a:r>
              <a:rPr lang="en-US" sz="2800" b="1" dirty="0" smtClean="0">
                <a:solidFill>
                  <a:srgbClr val="A10C58"/>
                </a:solidFill>
              </a:rPr>
              <a:t>work ready </a:t>
            </a:r>
            <a:r>
              <a:rPr lang="en-US" sz="2800" b="1" i="1" dirty="0" smtClean="0">
                <a:solidFill>
                  <a:srgbClr val="A10C58"/>
                </a:solidFill>
              </a:rPr>
              <a:t>plus</a:t>
            </a:r>
            <a:r>
              <a:rPr lang="en-US" sz="2800" b="1" dirty="0" smtClean="0">
                <a:solidFill>
                  <a:srgbClr val="A10C58"/>
                </a:solidFill>
              </a:rPr>
              <a:t> capabilities </a:t>
            </a:r>
            <a:r>
              <a:rPr lang="en-US" sz="2800" b="1" dirty="0" smtClean="0">
                <a:solidFill>
                  <a:srgbClr val="A10C58"/>
                </a:solidFill>
              </a:rPr>
              <a:t>fit into an overall Quality &amp; Standards framework for Learning &amp; Teaching</a:t>
            </a:r>
            <a:endParaRPr lang="en-US" sz="2800" b="1" dirty="0">
              <a:solidFill>
                <a:srgbClr val="A10C5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8604448" cy="47601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672" y="1817440"/>
            <a:ext cx="5976664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" name="Group 23"/>
          <p:cNvGrpSpPr/>
          <p:nvPr/>
        </p:nvGrpSpPr>
        <p:grpSpPr>
          <a:xfrm>
            <a:off x="2411760" y="2177479"/>
            <a:ext cx="4752528" cy="4308287"/>
            <a:chOff x="2996399" y="1995021"/>
            <a:chExt cx="3287685" cy="2995470"/>
          </a:xfrm>
          <a:solidFill>
            <a:srgbClr val="FF0000">
              <a:alpha val="20000"/>
            </a:srgbClr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3635896" y="1995021"/>
              <a:ext cx="1452665" cy="14018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AU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3414" y="2164259"/>
              <a:ext cx="1143581" cy="49218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AU" sz="2000" b="1" dirty="0" smtClean="0">
                  <a:solidFill>
                    <a:srgbClr val="000000"/>
                  </a:solidFill>
                  <a:latin typeface="Calibri"/>
                </a:rPr>
                <a:t>1. Learning design</a:t>
              </a:r>
              <a:endParaRPr lang="en-AU" sz="2000" b="1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96399" y="4498311"/>
              <a:ext cx="3287685" cy="49218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AU" sz="2000" b="1" dirty="0" smtClean="0">
                  <a:latin typeface="Calibri"/>
                </a:rPr>
                <a:t>Aligned governance, policy, strategy, quality management &amp; resourcing system</a:t>
              </a:r>
              <a:endParaRPr lang="en-AU" sz="2000" b="1" dirty="0">
                <a:latin typeface="Calibri"/>
              </a:endParaRPr>
            </a:p>
          </p:txBody>
        </p:sp>
      </p:grpSp>
      <p:grpSp>
        <p:nvGrpSpPr>
          <p:cNvPr id="9" name="Group 22"/>
          <p:cNvGrpSpPr/>
          <p:nvPr/>
        </p:nvGrpSpPr>
        <p:grpSpPr>
          <a:xfrm>
            <a:off x="4139952" y="2969568"/>
            <a:ext cx="2376264" cy="2248270"/>
            <a:chOff x="4198021" y="980728"/>
            <a:chExt cx="1656184" cy="1622180"/>
          </a:xfrm>
          <a:solidFill>
            <a:schemeClr val="accent3">
              <a:lumMod val="75000"/>
              <a:alpha val="37000"/>
            </a:schemeClr>
          </a:solidFill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198021" y="980728"/>
              <a:ext cx="1656184" cy="1622180"/>
            </a:xfrm>
            <a:prstGeom prst="ellipse">
              <a:avLst/>
            </a:prstGeom>
            <a:grpFill/>
            <a:ln w="1270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99895" y="1571996"/>
              <a:ext cx="1104515" cy="699514"/>
            </a:xfrm>
            <a:prstGeom prst="rect">
              <a:avLst/>
            </a:prstGeom>
            <a:noFill/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AU" sz="1900" b="1" dirty="0">
                  <a:solidFill>
                    <a:srgbClr val="000000"/>
                  </a:solidFill>
                  <a:latin typeface="Calibri"/>
                </a:rPr>
                <a:t>2. </a:t>
              </a:r>
              <a:r>
                <a:rPr lang="en-AU" sz="1900" b="1" dirty="0" smtClean="0">
                  <a:solidFill>
                    <a:srgbClr val="000000"/>
                  </a:solidFill>
                  <a:latin typeface="Calibri"/>
                </a:rPr>
                <a:t>Aligned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AU" sz="1900" b="1" dirty="0" smtClean="0">
                  <a:solidFill>
                    <a:srgbClr val="000000"/>
                  </a:solidFill>
                  <a:latin typeface="Calibri"/>
                </a:rPr>
                <a:t>support &amp; </a:t>
              </a:r>
              <a:endParaRPr lang="en-AU" sz="1900" b="1" dirty="0">
                <a:solidFill>
                  <a:srgbClr val="000000"/>
                </a:solidFill>
                <a:latin typeface="Calibri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AU" sz="1900" b="1" dirty="0" smtClean="0">
                  <a:solidFill>
                    <a:srgbClr val="000000"/>
                  </a:solidFill>
                  <a:latin typeface="Calibri"/>
                </a:rPr>
                <a:t>infrastructure</a:t>
              </a:r>
              <a:endParaRPr lang="en-AU" sz="1900" b="1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2" name="Group 21"/>
          <p:cNvGrpSpPr/>
          <p:nvPr/>
        </p:nvGrpSpPr>
        <p:grpSpPr>
          <a:xfrm>
            <a:off x="2555776" y="3041576"/>
            <a:ext cx="2304256" cy="2160240"/>
            <a:chOff x="2987824" y="980728"/>
            <a:chExt cx="1664965" cy="1642683"/>
          </a:xfrm>
          <a:solidFill>
            <a:schemeClr val="accent1">
              <a:alpha val="25000"/>
            </a:schemeClr>
          </a:solidFill>
        </p:grpSpPr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2987824" y="980728"/>
              <a:ext cx="1664965" cy="1642683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91884" y="1662088"/>
              <a:ext cx="922746" cy="30425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AU" sz="2000" b="1" dirty="0">
                  <a:solidFill>
                    <a:srgbClr val="000000"/>
                  </a:solidFill>
                  <a:latin typeface="Calibri"/>
                </a:rPr>
                <a:t>3. </a:t>
              </a:r>
              <a:r>
                <a:rPr lang="en-AU" sz="1900" b="1" dirty="0" smtClean="0">
                  <a:solidFill>
                    <a:srgbClr val="000000"/>
                  </a:solidFill>
                  <a:latin typeface="Calibri"/>
                </a:rPr>
                <a:t>Delivery</a:t>
              </a:r>
              <a:endParaRPr lang="en-AU" sz="1900" b="1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5" name="Group 12"/>
          <p:cNvGrpSpPr/>
          <p:nvPr/>
        </p:nvGrpSpPr>
        <p:grpSpPr>
          <a:xfrm>
            <a:off x="4020875" y="3257600"/>
            <a:ext cx="983173" cy="989450"/>
            <a:chOff x="3717252" y="1914009"/>
            <a:chExt cx="904210" cy="781528"/>
          </a:xfrm>
        </p:grpSpPr>
        <p:sp>
          <p:nvSpPr>
            <p:cNvPr id="16" name="Freeform 15"/>
            <p:cNvSpPr/>
            <p:nvPr/>
          </p:nvSpPr>
          <p:spPr>
            <a:xfrm>
              <a:off x="3783477" y="1914009"/>
              <a:ext cx="746017" cy="781528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1333"/>
                <a:gd name="connsiteX1" fmla="*/ 5000 w 10000"/>
                <a:gd name="connsiteY1" fmla="*/ 0 h 11333"/>
                <a:gd name="connsiteX2" fmla="*/ 10000 w 10000"/>
                <a:gd name="connsiteY2" fmla="*/ 10000 h 11333"/>
                <a:gd name="connsiteX3" fmla="*/ 0 w 10000"/>
                <a:gd name="connsiteY3" fmla="*/ 10000 h 11333"/>
                <a:gd name="connsiteX0" fmla="*/ 0 w 10000"/>
                <a:gd name="connsiteY0" fmla="*/ 10000 h 11333"/>
                <a:gd name="connsiteX1" fmla="*/ 5000 w 10000"/>
                <a:gd name="connsiteY1" fmla="*/ 0 h 11333"/>
                <a:gd name="connsiteX2" fmla="*/ 10000 w 10000"/>
                <a:gd name="connsiteY2" fmla="*/ 10000 h 11333"/>
                <a:gd name="connsiteX3" fmla="*/ 0 w 10000"/>
                <a:gd name="connsiteY3" fmla="*/ 10000 h 11333"/>
                <a:gd name="connsiteX0" fmla="*/ 0 w 10000"/>
                <a:gd name="connsiteY0" fmla="*/ 10000 h 11333"/>
                <a:gd name="connsiteX1" fmla="*/ 5000 w 10000"/>
                <a:gd name="connsiteY1" fmla="*/ 0 h 11333"/>
                <a:gd name="connsiteX2" fmla="*/ 10000 w 10000"/>
                <a:gd name="connsiteY2" fmla="*/ 10000 h 11333"/>
                <a:gd name="connsiteX3" fmla="*/ 0 w 10000"/>
                <a:gd name="connsiteY3" fmla="*/ 10000 h 11333"/>
                <a:gd name="connsiteX0" fmla="*/ 0 w 10000"/>
                <a:gd name="connsiteY0" fmla="*/ 10000 h 11333"/>
                <a:gd name="connsiteX1" fmla="*/ 5000 w 10000"/>
                <a:gd name="connsiteY1" fmla="*/ 0 h 11333"/>
                <a:gd name="connsiteX2" fmla="*/ 10000 w 10000"/>
                <a:gd name="connsiteY2" fmla="*/ 10000 h 11333"/>
                <a:gd name="connsiteX3" fmla="*/ 0 w 10000"/>
                <a:gd name="connsiteY3" fmla="*/ 10000 h 11333"/>
                <a:gd name="connsiteX0" fmla="*/ 0 w 10000"/>
                <a:gd name="connsiteY0" fmla="*/ 10000 h 11333"/>
                <a:gd name="connsiteX1" fmla="*/ 5000 w 10000"/>
                <a:gd name="connsiteY1" fmla="*/ 0 h 11333"/>
                <a:gd name="connsiteX2" fmla="*/ 10000 w 10000"/>
                <a:gd name="connsiteY2" fmla="*/ 10000 h 11333"/>
                <a:gd name="connsiteX3" fmla="*/ 0 w 10000"/>
                <a:gd name="connsiteY3" fmla="*/ 10000 h 11333"/>
                <a:gd name="connsiteX0" fmla="*/ 0 w 10000"/>
                <a:gd name="connsiteY0" fmla="*/ 10000 h 11333"/>
                <a:gd name="connsiteX1" fmla="*/ 5000 w 10000"/>
                <a:gd name="connsiteY1" fmla="*/ 0 h 11333"/>
                <a:gd name="connsiteX2" fmla="*/ 10000 w 10000"/>
                <a:gd name="connsiteY2" fmla="*/ 10000 h 11333"/>
                <a:gd name="connsiteX3" fmla="*/ 0 w 10000"/>
                <a:gd name="connsiteY3" fmla="*/ 10000 h 11333"/>
                <a:gd name="connsiteX0" fmla="*/ 0 w 10000"/>
                <a:gd name="connsiteY0" fmla="*/ 10000 h 10568"/>
                <a:gd name="connsiteX1" fmla="*/ 5000 w 10000"/>
                <a:gd name="connsiteY1" fmla="*/ 0 h 10568"/>
                <a:gd name="connsiteX2" fmla="*/ 10000 w 10000"/>
                <a:gd name="connsiteY2" fmla="*/ 10000 h 10568"/>
                <a:gd name="connsiteX3" fmla="*/ 0 w 10000"/>
                <a:gd name="connsiteY3" fmla="*/ 10000 h 10568"/>
                <a:gd name="connsiteX0" fmla="*/ 0 w 10000"/>
                <a:gd name="connsiteY0" fmla="*/ 10000 h 11176"/>
                <a:gd name="connsiteX1" fmla="*/ 5000 w 10000"/>
                <a:gd name="connsiteY1" fmla="*/ 0 h 11176"/>
                <a:gd name="connsiteX2" fmla="*/ 10000 w 10000"/>
                <a:gd name="connsiteY2" fmla="*/ 10000 h 11176"/>
                <a:gd name="connsiteX3" fmla="*/ 0 w 10000"/>
                <a:gd name="connsiteY3" fmla="*/ 10000 h 11176"/>
                <a:gd name="connsiteX0" fmla="*/ 0 w 10000"/>
                <a:gd name="connsiteY0" fmla="*/ 10000 h 11176"/>
                <a:gd name="connsiteX1" fmla="*/ 5000 w 10000"/>
                <a:gd name="connsiteY1" fmla="*/ 0 h 11176"/>
                <a:gd name="connsiteX2" fmla="*/ 10000 w 10000"/>
                <a:gd name="connsiteY2" fmla="*/ 10000 h 11176"/>
                <a:gd name="connsiteX3" fmla="*/ 0 w 10000"/>
                <a:gd name="connsiteY3" fmla="*/ 10000 h 11176"/>
                <a:gd name="connsiteX0" fmla="*/ 0 w 10000"/>
                <a:gd name="connsiteY0" fmla="*/ 10000 h 11176"/>
                <a:gd name="connsiteX1" fmla="*/ 5000 w 10000"/>
                <a:gd name="connsiteY1" fmla="*/ 0 h 11176"/>
                <a:gd name="connsiteX2" fmla="*/ 10000 w 10000"/>
                <a:gd name="connsiteY2" fmla="*/ 10000 h 11176"/>
                <a:gd name="connsiteX3" fmla="*/ 0 w 10000"/>
                <a:gd name="connsiteY3" fmla="*/ 10000 h 1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1176">
                  <a:moveTo>
                    <a:pt x="0" y="10000"/>
                  </a:moveTo>
                  <a:cubicBezTo>
                    <a:pt x="529" y="3590"/>
                    <a:pt x="3576" y="1537"/>
                    <a:pt x="5000" y="0"/>
                  </a:cubicBezTo>
                  <a:cubicBezTo>
                    <a:pt x="6210" y="1439"/>
                    <a:pt x="8188" y="1686"/>
                    <a:pt x="10000" y="10000"/>
                  </a:cubicBezTo>
                  <a:cubicBezTo>
                    <a:pt x="8346" y="11176"/>
                    <a:pt x="2354" y="11145"/>
                    <a:pt x="0" y="1000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AU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17252" y="2053225"/>
              <a:ext cx="904210" cy="510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AU" b="1" dirty="0">
                  <a:solidFill>
                    <a:srgbClr val="FFFF00"/>
                  </a:solidFill>
                  <a:latin typeface="Calibri"/>
                </a:rPr>
                <a:t>4</a:t>
              </a:r>
              <a:r>
                <a:rPr lang="en-AU" b="1" dirty="0" smtClean="0">
                  <a:solidFill>
                    <a:srgbClr val="FFFF00"/>
                  </a:solidFill>
                  <a:latin typeface="Calibri"/>
                </a:rPr>
                <a:t>.</a:t>
              </a:r>
              <a:endParaRPr lang="en-AU" b="1" dirty="0">
                <a:solidFill>
                  <a:srgbClr val="FFFF00"/>
                </a:solidFill>
                <a:latin typeface="Calibri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AU" b="1" dirty="0">
                  <a:solidFill>
                    <a:srgbClr val="FFFF00"/>
                  </a:solidFill>
                  <a:latin typeface="Calibri"/>
                </a:rPr>
                <a:t>Impact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9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648072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9D2235"/>
                </a:solidFill>
                <a:latin typeface="Chronicle Text G1 Roman"/>
                <a:ea typeface="+mn-ea"/>
                <a:cs typeface="Chronicle Text G1"/>
              </a:rPr>
              <a:t>‘Flipping’ the curriculum design &amp; review process</a:t>
            </a:r>
            <a:br>
              <a:rPr lang="en-US" sz="2400" b="1" dirty="0" smtClean="0">
                <a:solidFill>
                  <a:srgbClr val="9D2235"/>
                </a:solidFill>
                <a:latin typeface="Chronicle Text G1 Roman"/>
                <a:ea typeface="+mn-ea"/>
                <a:cs typeface="Chronicle Text G1"/>
              </a:rPr>
            </a:br>
            <a:r>
              <a:rPr lang="en-US" sz="2400" b="1" dirty="0" smtClean="0">
                <a:solidFill>
                  <a:srgbClr val="9D2235"/>
                </a:solidFill>
                <a:latin typeface="Chronicle Text G1 Roman"/>
                <a:ea typeface="+mn-ea"/>
                <a:cs typeface="Chronicle Text G1"/>
              </a:rPr>
              <a:t>- The Six Keys in </a:t>
            </a:r>
            <a:r>
              <a:rPr lang="en-US" sz="2400" b="1" dirty="0" err="1" smtClean="0">
                <a:solidFill>
                  <a:srgbClr val="9D2235"/>
                </a:solidFill>
                <a:latin typeface="Chronicle Text G1 Roman"/>
                <a:ea typeface="+mn-ea"/>
                <a:cs typeface="Chronicle Text G1"/>
              </a:rPr>
              <a:t>FLIPCurric</a:t>
            </a:r>
            <a:endParaRPr lang="en-AU" sz="2400" b="1" dirty="0">
              <a:solidFill>
                <a:srgbClr val="9D2235"/>
              </a:solidFill>
              <a:latin typeface="Chronicle Text G1 Roman"/>
              <a:ea typeface="+mn-ea"/>
              <a:cs typeface="Chronicle Text G1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988840"/>
            <a:ext cx="8229600" cy="48965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sz="3800" b="1" dirty="0">
                <a:solidFill>
                  <a:srgbClr val="9D2235"/>
                </a:solidFill>
                <a:latin typeface="Chronicle Text G1 Roman"/>
                <a:cs typeface="Chronicle Text G1"/>
              </a:rPr>
              <a:t>‘</a:t>
            </a:r>
            <a:r>
              <a:rPr lang="en-AU" sz="3800" b="1" i="1" dirty="0">
                <a:solidFill>
                  <a:srgbClr val="FF6666"/>
                </a:solidFill>
                <a:latin typeface="Chronicle Text G1 Roman"/>
                <a:cs typeface="Chronicle Text G1"/>
              </a:rPr>
              <a:t>Right’ (evidence-based, benchmarked, peer-confirmed):</a:t>
            </a:r>
            <a:r>
              <a:rPr lang="en-AU" sz="3800" b="1" dirty="0">
                <a:solidFill>
                  <a:srgbClr val="FF6666"/>
                </a:solidFill>
                <a:latin typeface="Chronicle Text G1 Roman"/>
                <a:cs typeface="Chronicle Text G1"/>
              </a:rPr>
              <a:t> </a:t>
            </a:r>
            <a:endParaRPr lang="en-AU" sz="3800" b="1" dirty="0" smtClean="0">
              <a:solidFill>
                <a:srgbClr val="FF6666"/>
              </a:solidFill>
              <a:latin typeface="Chronicle Text G1 Roman"/>
              <a:cs typeface="Chronicle Text G1"/>
            </a:endParaRPr>
          </a:p>
          <a:p>
            <a:pPr marL="0" indent="0">
              <a:buNone/>
            </a:pPr>
            <a:endParaRPr lang="en-AU" sz="1300" b="1" dirty="0">
              <a:latin typeface="Chronicle Text G1 Roman"/>
              <a:cs typeface="Chronicle Text G1"/>
            </a:endParaRPr>
          </a:p>
          <a:p>
            <a:r>
              <a:rPr lang="en-AU" sz="3600" b="1" i="1" dirty="0" smtClean="0">
                <a:solidFill>
                  <a:srgbClr val="FF6666"/>
                </a:solidFill>
                <a:latin typeface="Chronicle Text G1 Roman"/>
                <a:cs typeface="Chronicle Text G1"/>
              </a:rPr>
              <a:t>Program </a:t>
            </a:r>
            <a:r>
              <a:rPr lang="en-AU" sz="3600" b="1" i="1" dirty="0">
                <a:solidFill>
                  <a:srgbClr val="FF6666"/>
                </a:solidFill>
                <a:latin typeface="Chronicle Text G1 Roman"/>
                <a:cs typeface="Chronicle Text G1"/>
              </a:rPr>
              <a:t>level outcomes</a:t>
            </a:r>
            <a:r>
              <a:rPr lang="en-AU" sz="3600" b="1" dirty="0">
                <a:solidFill>
                  <a:srgbClr val="FF6666"/>
                </a:solidFill>
                <a:latin typeface="Chronicle Text G1 Roman"/>
                <a:cs typeface="Chronicle Text G1"/>
              </a:rPr>
              <a:t> </a:t>
            </a:r>
            <a:r>
              <a:rPr lang="en-AU" sz="3600" b="1" dirty="0">
                <a:latin typeface="Chronicle Text G1 Roman"/>
                <a:cs typeface="Chronicle Text G1"/>
              </a:rPr>
              <a:t>– relevant, desirable, feasible, clear, comprehensively considered against multiple reference </a:t>
            </a:r>
            <a:r>
              <a:rPr lang="en-AU" sz="3600" b="1" dirty="0" smtClean="0">
                <a:latin typeface="Chronicle Text G1 Roman"/>
                <a:cs typeface="Chronicle Text G1"/>
              </a:rPr>
              <a:t>points</a:t>
            </a:r>
          </a:p>
          <a:p>
            <a:pPr marL="0" indent="0">
              <a:buNone/>
            </a:pPr>
            <a:endParaRPr lang="en-AU" sz="1300" b="1" dirty="0">
              <a:latin typeface="Chronicle Text G1 Roman"/>
              <a:cs typeface="Chronicle Text G1"/>
            </a:endParaRPr>
          </a:p>
          <a:p>
            <a:r>
              <a:rPr lang="en-AU" sz="3600" b="1" i="1" dirty="0">
                <a:solidFill>
                  <a:srgbClr val="FF6666"/>
                </a:solidFill>
                <a:latin typeface="Chronicle Text G1 Roman"/>
                <a:cs typeface="Chronicle Text G1"/>
              </a:rPr>
              <a:t>Mapping</a:t>
            </a:r>
            <a:r>
              <a:rPr lang="en-AU" sz="3600" b="1" dirty="0">
                <a:latin typeface="Chronicle Text G1 Roman"/>
                <a:cs typeface="Chronicle Text G1"/>
              </a:rPr>
              <a:t> – confirmation that all program level outcomes are being picked up in units of study in a scaffolded </a:t>
            </a:r>
            <a:r>
              <a:rPr lang="en-AU" sz="3600" b="1" dirty="0" smtClean="0">
                <a:latin typeface="Chronicle Text G1 Roman"/>
                <a:cs typeface="Chronicle Text G1"/>
              </a:rPr>
              <a:t>way</a:t>
            </a:r>
          </a:p>
          <a:p>
            <a:pPr marL="0" indent="0">
              <a:buNone/>
            </a:pPr>
            <a:endParaRPr lang="en-AU" sz="1100" b="1" dirty="0">
              <a:latin typeface="Chronicle Text G1 Roman"/>
              <a:cs typeface="Chronicle Text G1"/>
            </a:endParaRPr>
          </a:p>
          <a:p>
            <a:r>
              <a:rPr lang="en-AU" sz="3600" b="1" i="1" dirty="0">
                <a:solidFill>
                  <a:srgbClr val="FF6666"/>
                </a:solidFill>
                <a:latin typeface="Chronicle Text G1 Roman"/>
                <a:cs typeface="Chronicle Text G1"/>
              </a:rPr>
              <a:t>Assessment tasks </a:t>
            </a:r>
            <a:r>
              <a:rPr lang="en-AU" sz="3600" b="1" dirty="0">
                <a:latin typeface="Chronicle Text G1 Roman"/>
                <a:cs typeface="Chronicle Text G1"/>
              </a:rPr>
              <a:t>– demonstrably fit-for-purpose (valid assessment tasks which address the mapped L.O.s for each unit</a:t>
            </a:r>
            <a:r>
              <a:rPr lang="en-AU" sz="3600" b="1" dirty="0" smtClean="0">
                <a:latin typeface="Chronicle Text G1 Roman"/>
                <a:cs typeface="Chronicle Text G1"/>
              </a:rPr>
              <a:t>)</a:t>
            </a:r>
          </a:p>
          <a:p>
            <a:pPr marL="0" indent="0">
              <a:buNone/>
            </a:pPr>
            <a:endParaRPr lang="en-AU" sz="1100" b="1" dirty="0">
              <a:latin typeface="Chronicle Text G1 Roman"/>
              <a:cs typeface="Chronicle Text G1"/>
            </a:endParaRPr>
          </a:p>
          <a:p>
            <a:r>
              <a:rPr lang="en-AU" sz="3600" b="1" i="1" dirty="0" smtClean="0">
                <a:solidFill>
                  <a:srgbClr val="FF6666"/>
                </a:solidFill>
                <a:latin typeface="Chronicle Text G1 Roman"/>
                <a:cs typeface="Chronicle Text G1"/>
              </a:rPr>
              <a:t>Grading</a:t>
            </a:r>
            <a:r>
              <a:rPr lang="en-AU" sz="3600" b="1" i="1" dirty="0" smtClean="0">
                <a:solidFill>
                  <a:srgbClr val="9D2235"/>
                </a:solidFill>
                <a:latin typeface="Chronicle Text G1 Roman"/>
                <a:cs typeface="Chronicle Text G1"/>
              </a:rPr>
              <a:t> </a:t>
            </a:r>
            <a:r>
              <a:rPr lang="en-AU" sz="3600" b="1" dirty="0" smtClean="0">
                <a:latin typeface="Chronicle Text G1 Roman"/>
                <a:cs typeface="Chronicle Text G1"/>
              </a:rPr>
              <a:t>– </a:t>
            </a:r>
            <a:r>
              <a:rPr lang="en-AU" sz="3600" b="1" dirty="0">
                <a:latin typeface="Chronicle Text G1 Roman"/>
                <a:cs typeface="Chronicle Text G1"/>
              </a:rPr>
              <a:t>agreed, operational picture of what indicators will be used to allocate different grade </a:t>
            </a:r>
            <a:r>
              <a:rPr lang="en-AU" sz="3600" b="1" dirty="0" smtClean="0">
                <a:latin typeface="Chronicle Text G1 Roman"/>
                <a:cs typeface="Chronicle Text G1"/>
              </a:rPr>
              <a:t>levels</a:t>
            </a:r>
          </a:p>
          <a:p>
            <a:pPr marL="0" indent="0">
              <a:buNone/>
            </a:pPr>
            <a:endParaRPr lang="en-AU" sz="1100" b="1" dirty="0">
              <a:latin typeface="Chronicle Text G1 Roman"/>
              <a:cs typeface="Chronicle Text G1"/>
            </a:endParaRPr>
          </a:p>
          <a:p>
            <a:r>
              <a:rPr lang="en-AU" sz="3600" b="1" i="1" dirty="0" smtClean="0">
                <a:solidFill>
                  <a:srgbClr val="FF6666"/>
                </a:solidFill>
                <a:latin typeface="Chronicle Text G1 Roman"/>
                <a:cs typeface="Chronicle Text G1"/>
              </a:rPr>
              <a:t>Calibration</a:t>
            </a:r>
            <a:r>
              <a:rPr lang="en-AU" sz="3600" b="1" i="1" dirty="0" smtClean="0">
                <a:solidFill>
                  <a:srgbClr val="9D2235"/>
                </a:solidFill>
                <a:latin typeface="Chronicle Text G1 Roman"/>
                <a:cs typeface="Chronicle Text G1"/>
              </a:rPr>
              <a:t> </a:t>
            </a:r>
            <a:r>
              <a:rPr lang="en-AU" sz="3600" b="1" dirty="0" smtClean="0">
                <a:latin typeface="Chronicle Text G1 Roman"/>
                <a:cs typeface="Chronicle Text G1"/>
              </a:rPr>
              <a:t>– </a:t>
            </a:r>
            <a:r>
              <a:rPr lang="en-AU" sz="3600" b="1" dirty="0">
                <a:latin typeface="Chronicle Text G1 Roman"/>
                <a:cs typeface="Chronicle Text G1"/>
              </a:rPr>
              <a:t>peer agreed indicators for different grade </a:t>
            </a:r>
            <a:r>
              <a:rPr lang="en-AU" sz="3600" b="1" dirty="0" smtClean="0">
                <a:latin typeface="Chronicle Text G1 Roman"/>
                <a:cs typeface="Chronicle Text G1"/>
              </a:rPr>
              <a:t>levels</a:t>
            </a:r>
          </a:p>
          <a:p>
            <a:pPr marL="0" indent="0">
              <a:buNone/>
            </a:pPr>
            <a:endParaRPr lang="en-AU" sz="1100" b="1" dirty="0">
              <a:latin typeface="Chronicle Text G1 Roman"/>
              <a:cs typeface="Chronicle Text G1"/>
            </a:endParaRPr>
          </a:p>
          <a:p>
            <a:r>
              <a:rPr lang="en-AU" sz="3600" b="1" i="1" dirty="0">
                <a:solidFill>
                  <a:srgbClr val="FF6666"/>
                </a:solidFill>
                <a:latin typeface="Chronicle Text G1 Roman"/>
                <a:cs typeface="Chronicle Text G1"/>
              </a:rPr>
              <a:t>Learning design and resources</a:t>
            </a:r>
            <a:r>
              <a:rPr lang="en-AU" sz="3600" b="1" i="1" dirty="0">
                <a:solidFill>
                  <a:srgbClr val="9D2235"/>
                </a:solidFill>
                <a:latin typeface="Chronicle Text G1 Roman"/>
                <a:cs typeface="Chronicle Text G1"/>
              </a:rPr>
              <a:t> </a:t>
            </a:r>
            <a:r>
              <a:rPr lang="en-AU" sz="3600" b="1" i="1" dirty="0" smtClean="0">
                <a:solidFill>
                  <a:srgbClr val="9D2235"/>
                </a:solidFill>
                <a:latin typeface="Chronicle Text G1 Roman"/>
                <a:cs typeface="Chronicle Text G1"/>
              </a:rPr>
              <a:t> </a:t>
            </a:r>
            <a:r>
              <a:rPr lang="en-AU" sz="3600" b="1" dirty="0" smtClean="0">
                <a:latin typeface="Chronicle Text G1 Roman"/>
                <a:cs typeface="Chronicle Text G1"/>
              </a:rPr>
              <a:t>– </a:t>
            </a:r>
            <a:r>
              <a:rPr lang="en-AU" sz="3600" b="1" dirty="0">
                <a:latin typeface="Chronicle Text G1 Roman"/>
                <a:cs typeface="Chronicle Text G1"/>
              </a:rPr>
              <a:t>fit-for-purpose learning design, learning resources, with an aligned student support system </a:t>
            </a:r>
            <a:r>
              <a:rPr lang="en-AU" sz="3600" b="1" dirty="0" smtClean="0">
                <a:latin typeface="Chronicle Text G1 Roman"/>
                <a:cs typeface="Chronicle Text G1"/>
              </a:rPr>
              <a:t>and capable </a:t>
            </a:r>
            <a:r>
              <a:rPr lang="en-AU" sz="3600" b="1" dirty="0">
                <a:latin typeface="Chronicle Text G1 Roman"/>
                <a:cs typeface="Chronicle Text G1"/>
              </a:rPr>
              <a:t>staff available to deliver it.</a:t>
            </a:r>
          </a:p>
          <a:p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96" y="236987"/>
            <a:ext cx="1943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72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46" y="998987"/>
            <a:ext cx="8229600" cy="864096"/>
          </a:xfrm>
        </p:spPr>
        <p:txBody>
          <a:bodyPr>
            <a:normAutofit/>
          </a:bodyPr>
          <a:lstStyle/>
          <a:p>
            <a:pPr algn="l"/>
            <a:r>
              <a:rPr lang="en-AU" sz="2800" b="1" dirty="0">
                <a:solidFill>
                  <a:srgbClr val="9D2235"/>
                </a:solidFill>
                <a:latin typeface="Chronicle Text G1 Roman"/>
                <a:ea typeface="+mn-ea"/>
                <a:cs typeface="Chronicle Text G1"/>
              </a:rPr>
              <a:t>What are learning outcomes?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AU" sz="2400" b="1" i="1" dirty="0">
                <a:solidFill>
                  <a:srgbClr val="FF6666"/>
                </a:solidFill>
                <a:latin typeface="Chronicle Text G1 Roman"/>
                <a:cs typeface="Chronicle Text G1"/>
              </a:rPr>
              <a:t>The capabilities and competencies students are expected to demonstrate they have developed to a required standard by the end of a program or unit of </a:t>
            </a:r>
            <a:r>
              <a:rPr lang="en-AU" sz="2400" b="1" i="1" dirty="0" smtClean="0">
                <a:solidFill>
                  <a:srgbClr val="FF6666"/>
                </a:solidFill>
                <a:latin typeface="Chronicle Text G1 Roman"/>
                <a:cs typeface="Chronicle Text G1"/>
              </a:rPr>
              <a:t>study</a:t>
            </a:r>
          </a:p>
          <a:p>
            <a:pPr marL="0" indent="0">
              <a:lnSpc>
                <a:spcPct val="80000"/>
              </a:lnSpc>
              <a:buNone/>
            </a:pPr>
            <a:endParaRPr lang="en-AU" sz="1800" dirty="0" smtClean="0">
              <a:solidFill>
                <a:srgbClr val="FF6666"/>
              </a:solidFill>
              <a:latin typeface="Chronicle Text G1 Roman"/>
              <a:cs typeface="Chronicle Text G1"/>
            </a:endParaRPr>
          </a:p>
          <a:p>
            <a:pPr marL="0" indent="0">
              <a:lnSpc>
                <a:spcPct val="80000"/>
              </a:lnSpc>
              <a:buNone/>
            </a:pPr>
            <a:endParaRPr lang="en-AU" sz="2000" b="1" dirty="0">
              <a:solidFill>
                <a:srgbClr val="FF6666"/>
              </a:solidFill>
              <a:latin typeface="Chronicle Text G1 Roman"/>
              <a:cs typeface="Chronicle Text G1"/>
            </a:endParaRPr>
          </a:p>
          <a:p>
            <a:pPr marL="0" lvl="1" indent="0" algn="ctr">
              <a:lnSpc>
                <a:spcPct val="80000"/>
              </a:lnSpc>
              <a:buNone/>
            </a:pPr>
            <a:r>
              <a:rPr lang="en-AU" sz="2000" b="1" dirty="0">
                <a:latin typeface="Chronicle Text G1 Roman"/>
                <a:cs typeface="Chronicle Text G1"/>
              </a:rPr>
              <a:t>T</a:t>
            </a:r>
            <a:r>
              <a:rPr lang="en-AU" sz="2000" b="1" dirty="0" smtClean="0">
                <a:latin typeface="Chronicle Text G1 Roman"/>
                <a:cs typeface="Chronicle Text G1"/>
              </a:rPr>
              <a:t>hey </a:t>
            </a:r>
            <a:r>
              <a:rPr lang="en-AU" sz="2000" b="1" dirty="0">
                <a:latin typeface="Chronicle Text G1 Roman"/>
                <a:cs typeface="Chronicle Text G1"/>
              </a:rPr>
              <a:t>include personal, interpersonal and cognitive capabilities and the key knowledge and skills necessary for effective early career performance and societal participation </a:t>
            </a:r>
            <a:endParaRPr lang="en-AU" sz="2000" b="1" dirty="0" smtClean="0">
              <a:latin typeface="Chronicle Text G1 Roman"/>
              <a:cs typeface="Chronicle Text G1"/>
            </a:endParaRPr>
          </a:p>
          <a:p>
            <a:pPr marL="0" lvl="1" indent="0" algn="ctr">
              <a:lnSpc>
                <a:spcPct val="80000"/>
              </a:lnSpc>
              <a:buNone/>
            </a:pPr>
            <a:endParaRPr lang="en-AU" sz="2000" b="1" dirty="0" smtClean="0">
              <a:latin typeface="Chronicle Text G1 Roman"/>
              <a:cs typeface="Chronicle Text G1"/>
            </a:endParaRPr>
          </a:p>
          <a:p>
            <a:pPr marL="0" lvl="1" indent="0" algn="ctr">
              <a:lnSpc>
                <a:spcPct val="80000"/>
              </a:lnSpc>
              <a:buNone/>
            </a:pPr>
            <a:r>
              <a:rPr lang="en-AU" sz="2000" b="1" dirty="0" smtClean="0">
                <a:latin typeface="Chronicle Text G1 Roman"/>
                <a:cs typeface="Chronicle Text G1"/>
              </a:rPr>
              <a:t>    </a:t>
            </a:r>
            <a:r>
              <a:rPr lang="en-AU" sz="2000" b="1" dirty="0">
                <a:latin typeface="Chronicle Text G1 Roman"/>
                <a:cs typeface="Chronicle Text G1"/>
              </a:rPr>
              <a:t>(See successful graduate studies for a valid framework)</a:t>
            </a:r>
          </a:p>
          <a:p>
            <a:pPr marL="0" indent="0">
              <a:lnSpc>
                <a:spcPct val="80000"/>
              </a:lnSpc>
              <a:buNone/>
            </a:pPr>
            <a:endParaRPr lang="en-AU" sz="2000" dirty="0">
              <a:solidFill>
                <a:srgbClr val="FF6666"/>
              </a:solidFill>
              <a:latin typeface="Chronicle Text G1 Roman"/>
              <a:cs typeface="Chronicle Text G1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96" y="236987"/>
            <a:ext cx="1943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94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0995"/>
            <a:ext cx="8229600" cy="629813"/>
          </a:xfrm>
        </p:spPr>
        <p:txBody>
          <a:bodyPr>
            <a:noAutofit/>
          </a:bodyPr>
          <a:lstStyle/>
          <a:p>
            <a:pPr algn="l"/>
            <a:r>
              <a:rPr lang="en-US" sz="2500" b="1" dirty="0">
                <a:solidFill>
                  <a:srgbClr val="9D2235"/>
                </a:solidFill>
                <a:latin typeface="Chronicle Text G1 Roman"/>
                <a:ea typeface="+mn-ea"/>
                <a:cs typeface="Chronicle Text G1"/>
              </a:rPr>
              <a:t>The idea of producing work ready </a:t>
            </a:r>
            <a:r>
              <a:rPr lang="en-US" sz="2500" b="1" i="1" dirty="0">
                <a:solidFill>
                  <a:srgbClr val="9D2235"/>
                </a:solidFill>
                <a:latin typeface="Chronicle Text G1 Roman"/>
                <a:ea typeface="+mn-ea"/>
                <a:cs typeface="Chronicle Text G1"/>
              </a:rPr>
              <a:t>plus</a:t>
            </a:r>
            <a:r>
              <a:rPr lang="en-US" sz="2500" b="1" dirty="0">
                <a:solidFill>
                  <a:srgbClr val="9D2235"/>
                </a:solidFill>
                <a:latin typeface="Chronicle Text G1 Roman"/>
                <a:ea typeface="+mn-ea"/>
                <a:cs typeface="Chronicle Text G1"/>
              </a:rPr>
              <a:t> graduates</a:t>
            </a:r>
            <a:endParaRPr lang="en-AU" sz="2500" b="1" dirty="0">
              <a:solidFill>
                <a:srgbClr val="9D2235"/>
              </a:solidFill>
              <a:latin typeface="Chronicle Text G1 Roman"/>
              <a:ea typeface="+mn-ea"/>
              <a:cs typeface="Chronicle Text G1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75252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A10C58"/>
                </a:solidFill>
                <a:latin typeface="Chronicle Text G1 Roman"/>
                <a:cs typeface="Chronicle Text G1"/>
              </a:rPr>
              <a:t>People who are not just work ready for today but work ready </a:t>
            </a:r>
            <a:r>
              <a:rPr lang="en-US" sz="2000" b="1" i="1" dirty="0">
                <a:solidFill>
                  <a:srgbClr val="A10C58"/>
                </a:solidFill>
                <a:latin typeface="Chronicle Text G1 Roman"/>
                <a:cs typeface="Chronicle Text G1"/>
              </a:rPr>
              <a:t>plus</a:t>
            </a:r>
            <a:r>
              <a:rPr lang="en-US" sz="2000" b="1" dirty="0">
                <a:solidFill>
                  <a:srgbClr val="A10C58"/>
                </a:solidFill>
                <a:latin typeface="Chronicle Text G1 Roman"/>
                <a:cs typeface="Chronicle Text G1"/>
              </a:rPr>
              <a:t> for tomorrow (95% of the world’s leaders have a degree). The plus can include being</a:t>
            </a:r>
            <a:r>
              <a:rPr lang="en-US" sz="1800" b="1" dirty="0" smtClean="0">
                <a:solidFill>
                  <a:srgbClr val="A10C58"/>
                </a:solidFill>
                <a:latin typeface="Chronicle Text G1 Roman"/>
                <a:cs typeface="Chronicle Text G1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sz="900" dirty="0">
              <a:solidFill>
                <a:srgbClr val="FF6666"/>
              </a:solidFill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Sustainability </a:t>
            </a:r>
            <a:r>
              <a:rPr lang="en-US" sz="2000" b="1" dirty="0" smtClean="0">
                <a:latin typeface="Chronicle Text G1 Roman"/>
                <a:cs typeface="Chronicle Text G1"/>
              </a:rPr>
              <a:t>literate</a:t>
            </a:r>
          </a:p>
          <a:p>
            <a:pPr marL="0" indent="0">
              <a:lnSpc>
                <a:spcPct val="90000"/>
              </a:lnSpc>
              <a:buNone/>
            </a:pPr>
            <a:endParaRPr lang="en-US" sz="600" b="1" dirty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Change implementation </a:t>
            </a:r>
            <a:r>
              <a:rPr lang="en-US" sz="2000" b="1" dirty="0" smtClean="0">
                <a:latin typeface="Chronicle Text G1 Roman"/>
                <a:cs typeface="Chronicle Text G1"/>
              </a:rPr>
              <a:t>savvy</a:t>
            </a:r>
          </a:p>
          <a:p>
            <a:pPr marL="0" indent="0">
              <a:lnSpc>
                <a:spcPct val="90000"/>
              </a:lnSpc>
              <a:buNone/>
            </a:pPr>
            <a:endParaRPr lang="en-US" sz="600" b="1" dirty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Creative and inventive not just ‘</a:t>
            </a:r>
            <a:r>
              <a:rPr lang="en-US" sz="2000" b="1" dirty="0" err="1">
                <a:latin typeface="Chronicle Text G1 Roman"/>
                <a:cs typeface="Chronicle Text G1"/>
              </a:rPr>
              <a:t>regurgitative</a:t>
            </a:r>
            <a:r>
              <a:rPr lang="en-US" sz="2000" b="1" dirty="0" smtClean="0">
                <a:latin typeface="Chronicle Text G1 Roman"/>
                <a:cs typeface="Chronicle Text G1"/>
              </a:rPr>
              <a:t>’</a:t>
            </a:r>
          </a:p>
          <a:p>
            <a:pPr marL="0" indent="0">
              <a:lnSpc>
                <a:spcPct val="90000"/>
              </a:lnSpc>
              <a:buNone/>
            </a:pPr>
            <a:endParaRPr lang="en-US" sz="600" b="1" dirty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Clear on where one stands on the tacit assumptions driving the 21st century agenda, assumptions like:</a:t>
            </a:r>
          </a:p>
          <a:p>
            <a:pPr marL="742950" lvl="2" indent="-342900">
              <a:lnSpc>
                <a:spcPct val="90000"/>
              </a:lnSpc>
              <a:buFont typeface="Chronicle Text G1" pitchFamily="50" charset="0"/>
              <a:buChar char="-"/>
            </a:pPr>
            <a:r>
              <a:rPr lang="en-US" sz="2000" b="1" dirty="0" smtClean="0">
                <a:latin typeface="Chronicle Text G1 Roman"/>
                <a:cs typeface="Chronicle Text G1"/>
              </a:rPr>
              <a:t>‘</a:t>
            </a:r>
            <a:r>
              <a:rPr lang="en-US" sz="2000" b="1" dirty="0">
                <a:latin typeface="Chronicle Text G1 Roman"/>
                <a:cs typeface="Chronicle Text G1"/>
              </a:rPr>
              <a:t>growth is good’</a:t>
            </a:r>
          </a:p>
          <a:p>
            <a:pPr marL="742950" lvl="2" indent="-342900">
              <a:lnSpc>
                <a:spcPct val="90000"/>
              </a:lnSpc>
              <a:buFont typeface="Chronicle Text G1" pitchFamily="50" charset="0"/>
              <a:buChar char="-"/>
            </a:pPr>
            <a:r>
              <a:rPr lang="en-US" sz="2000" b="1" dirty="0">
                <a:latin typeface="Chronicle Text G1 Roman"/>
                <a:cs typeface="Chronicle Text G1"/>
              </a:rPr>
              <a:t>‘consumption is happiness’</a:t>
            </a:r>
          </a:p>
          <a:p>
            <a:pPr marL="742950" lvl="2" indent="-342900">
              <a:lnSpc>
                <a:spcPct val="90000"/>
              </a:lnSpc>
              <a:buFont typeface="Chronicle Text G1" pitchFamily="50" charset="0"/>
              <a:buChar char="-"/>
            </a:pPr>
            <a:r>
              <a:rPr lang="en-US" sz="2000" b="1" dirty="0">
                <a:latin typeface="Chronicle Text G1 Roman"/>
                <a:cs typeface="Chronicle Text G1"/>
              </a:rPr>
              <a:t>‘ICT is always the answer’</a:t>
            </a:r>
          </a:p>
          <a:p>
            <a:pPr marL="742950" lvl="2" indent="-342900">
              <a:lnSpc>
                <a:spcPct val="90000"/>
              </a:lnSpc>
              <a:buFont typeface="Chronicle Text G1" pitchFamily="50" charset="0"/>
              <a:buChar char="-"/>
            </a:pPr>
            <a:r>
              <a:rPr lang="en-US" sz="2000" b="1" dirty="0">
                <a:latin typeface="Chronicle Text G1 Roman"/>
                <a:cs typeface="Chronicle Text G1"/>
              </a:rPr>
              <a:t>‘</a:t>
            </a:r>
            <a:r>
              <a:rPr lang="en-US" sz="2000" b="1" dirty="0" err="1">
                <a:latin typeface="Chronicle Text G1 Roman"/>
                <a:cs typeface="Chronicle Text G1"/>
              </a:rPr>
              <a:t>globalisation</a:t>
            </a:r>
            <a:r>
              <a:rPr lang="en-US" sz="2000" b="1" dirty="0">
                <a:latin typeface="Chronicle Text G1 Roman"/>
                <a:cs typeface="Chronicle Text G1"/>
              </a:rPr>
              <a:t> is great</a:t>
            </a:r>
            <a:r>
              <a:rPr lang="en-US" sz="2000" b="1" dirty="0" smtClean="0">
                <a:latin typeface="Chronicle Text G1 Roman"/>
                <a:cs typeface="Chronicle Text G1"/>
              </a:rPr>
              <a:t>’</a:t>
            </a:r>
            <a:endParaRPr lang="en-US" sz="2000" b="1" dirty="0">
              <a:latin typeface="Chronicle Text G1 Roman"/>
              <a:cs typeface="Chronicle Text G1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96" y="236987"/>
            <a:ext cx="1943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20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9208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9D2235"/>
                </a:solidFill>
                <a:latin typeface="Chronicle Text G1 Roman"/>
                <a:ea typeface="+mn-ea"/>
                <a:cs typeface="Chronicle Text G1"/>
              </a:rPr>
              <a:t>Powerful Assessment</a:t>
            </a:r>
            <a:endParaRPr lang="en-AU" sz="2800" b="1" dirty="0">
              <a:solidFill>
                <a:srgbClr val="9D2235"/>
              </a:solidFill>
              <a:latin typeface="Chronicle Text G1 Roman"/>
              <a:ea typeface="+mn-ea"/>
              <a:cs typeface="Chronicle Text G1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>
                <a:latin typeface="Chronicle Text G1 Roman"/>
                <a:cs typeface="Chronicle Text G1"/>
              </a:rPr>
              <a:t>Assess less but better</a:t>
            </a:r>
          </a:p>
          <a:p>
            <a:pPr>
              <a:lnSpc>
                <a:spcPct val="130000"/>
              </a:lnSpc>
            </a:pPr>
            <a:r>
              <a:rPr lang="en-US" sz="2200" b="1" dirty="0">
                <a:latin typeface="Chronicle Text G1 Roman"/>
                <a:cs typeface="Chronicle Text G1"/>
              </a:rPr>
              <a:t>What you learn is what you assess</a:t>
            </a:r>
          </a:p>
          <a:p>
            <a:r>
              <a:rPr lang="en-US" sz="2200" b="1" dirty="0">
                <a:latin typeface="Chronicle Text G1 Roman"/>
                <a:cs typeface="Chronicle Text G1"/>
              </a:rPr>
              <a:t>Focus on the capabilities that count </a:t>
            </a:r>
            <a:r>
              <a:rPr lang="en-US" sz="2200" b="1" dirty="0" smtClean="0">
                <a:latin typeface="Chronicle Text G1 Roman"/>
                <a:cs typeface="Chronicle Text G1"/>
              </a:rPr>
              <a:t>and ability </a:t>
            </a:r>
            <a:r>
              <a:rPr lang="en-US" sz="2200" b="1" dirty="0">
                <a:latin typeface="Chronicle Text G1 Roman"/>
                <a:cs typeface="Chronicle Text G1"/>
              </a:rPr>
              <a:t>to draw appropriately from </a:t>
            </a:r>
            <a:r>
              <a:rPr lang="en-US" sz="2200" b="1" dirty="0" smtClean="0">
                <a:latin typeface="Chronicle Text G1 Roman"/>
                <a:cs typeface="Chronicle Text G1"/>
              </a:rPr>
              <a:t>and deliver </a:t>
            </a:r>
            <a:r>
              <a:rPr lang="en-US" sz="2200" b="1" dirty="0">
                <a:latin typeface="Chronicle Text G1 Roman"/>
                <a:cs typeface="Chronicle Text G1"/>
              </a:rPr>
              <a:t>key skills and knowledge</a:t>
            </a:r>
          </a:p>
          <a:p>
            <a:r>
              <a:rPr lang="en-US" sz="2200" b="1" dirty="0">
                <a:latin typeface="Chronicle Text G1 Roman"/>
                <a:cs typeface="Chronicle Text G1"/>
              </a:rPr>
              <a:t>Dilemma-based, problem based, integrated assessment</a:t>
            </a:r>
          </a:p>
          <a:p>
            <a:pPr marL="0" indent="0">
              <a:buNone/>
            </a:pPr>
            <a:r>
              <a:rPr lang="en-US" sz="2200" b="1" dirty="0">
                <a:latin typeface="Chronicle Text G1 Roman"/>
                <a:cs typeface="Chronicle Text G1"/>
              </a:rPr>
              <a:t>    (real world or simulated) – decreases the chance </a:t>
            </a:r>
            <a:r>
              <a:rPr lang="en-US" sz="2200" b="1" dirty="0" smtClean="0">
                <a:latin typeface="Chronicle Text G1 Roman"/>
                <a:cs typeface="Chronicle Text G1"/>
              </a:rPr>
              <a:t>of</a:t>
            </a:r>
          </a:p>
          <a:p>
            <a:pPr marL="0" indent="0">
              <a:buNone/>
            </a:pPr>
            <a:r>
              <a:rPr lang="en-US" sz="2200" b="1" dirty="0">
                <a:latin typeface="Chronicle Text G1 Roman"/>
                <a:cs typeface="Chronicle Text G1"/>
              </a:rPr>
              <a:t> </a:t>
            </a:r>
            <a:r>
              <a:rPr lang="en-US" sz="2200" b="1" dirty="0" smtClean="0">
                <a:latin typeface="Chronicle Text G1 Roman"/>
                <a:cs typeface="Chronicle Text G1"/>
              </a:rPr>
              <a:t>    plagiarism</a:t>
            </a:r>
            <a:endParaRPr lang="en-US" sz="2200" b="1" dirty="0">
              <a:latin typeface="Chronicle Text G1 Roman"/>
              <a:cs typeface="Chronicle Text G1"/>
            </a:endParaRPr>
          </a:p>
          <a:p>
            <a:pPr>
              <a:lnSpc>
                <a:spcPct val="130000"/>
              </a:lnSpc>
            </a:pPr>
            <a:r>
              <a:rPr lang="en-US" sz="2200" b="1" dirty="0">
                <a:latin typeface="Chronicle Text G1 Roman"/>
                <a:cs typeface="Chronicle Text G1"/>
              </a:rPr>
              <a:t>Creativity and invention not just regurgitation</a:t>
            </a:r>
          </a:p>
          <a:p>
            <a:pPr>
              <a:lnSpc>
                <a:spcPct val="130000"/>
              </a:lnSpc>
            </a:pPr>
            <a:r>
              <a:rPr lang="en-US" sz="2200" b="1" dirty="0">
                <a:latin typeface="Chronicle Text G1 Roman"/>
                <a:cs typeface="Chronicle Text G1"/>
              </a:rPr>
              <a:t>How to scale this up in large U.G. programs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96" y="236987"/>
            <a:ext cx="1943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1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0995"/>
            <a:ext cx="8229600" cy="629813"/>
          </a:xfrm>
        </p:spPr>
        <p:txBody>
          <a:bodyPr>
            <a:noAutofit/>
          </a:bodyPr>
          <a:lstStyle/>
          <a:p>
            <a:pPr algn="l"/>
            <a:r>
              <a:rPr lang="en-US" sz="2500" b="1" dirty="0" smtClean="0">
                <a:solidFill>
                  <a:srgbClr val="9D2235"/>
                </a:solidFill>
                <a:latin typeface="Chronicle Text G1 Roman"/>
                <a:ea typeface="+mn-ea"/>
                <a:cs typeface="Chronicle Text G1"/>
              </a:rPr>
              <a:t>Social Enterprise in the curriculum</a:t>
            </a:r>
            <a:endParaRPr lang="en-AU" sz="2500" b="1" dirty="0">
              <a:solidFill>
                <a:srgbClr val="9D2235"/>
              </a:solidFill>
              <a:latin typeface="Chronicle Text G1 Roman"/>
              <a:ea typeface="+mn-ea"/>
              <a:cs typeface="Chronicle Text G1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75252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900" dirty="0">
              <a:solidFill>
                <a:srgbClr val="FF6666"/>
              </a:solidFill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UN Regional </a:t>
            </a:r>
            <a:r>
              <a:rPr lang="en-US" sz="2000" b="1" dirty="0" err="1" smtClean="0">
                <a:latin typeface="Chronicle Text G1 Roman"/>
                <a:cs typeface="Chronicle Text G1"/>
              </a:rPr>
              <a:t>Centres</a:t>
            </a:r>
            <a:r>
              <a:rPr lang="en-US" sz="2000" b="1" dirty="0" smtClean="0">
                <a:latin typeface="Chronicle Text G1 Roman"/>
                <a:cs typeface="Chronicle Text G1"/>
              </a:rPr>
              <a:t> of Expertise in Education for Sustainable Development</a:t>
            </a:r>
          </a:p>
          <a:p>
            <a:pPr marL="0" indent="0">
              <a:lnSpc>
                <a:spcPct val="90000"/>
              </a:lnSpc>
              <a:buNone/>
            </a:pPr>
            <a:endParaRPr lang="en-US" sz="600" b="1" dirty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Campus as a living laboratory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latin typeface="Chronicle Text G1 Roman"/>
                <a:cs typeface="Chronicle Text G1"/>
              </a:rPr>
              <a:t>Rolling funds and a social entrepreneurship unit of study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latin typeface="Chronicle Text G1 Roman"/>
                <a:cs typeface="Chronicle Text G1"/>
              </a:rPr>
              <a:t>WSU </a:t>
            </a:r>
            <a:r>
              <a:rPr lang="en-US" sz="1600" b="1" dirty="0" err="1" smtClean="0">
                <a:latin typeface="Chronicle Text G1 Roman"/>
                <a:cs typeface="Chronicle Text G1"/>
              </a:rPr>
              <a:t>Riverfarm</a:t>
            </a:r>
            <a:endParaRPr lang="en-US" sz="1600" b="1" dirty="0" smtClean="0">
              <a:latin typeface="Chronicle Text G1 Roman"/>
              <a:cs typeface="Chronicle Text G1"/>
            </a:endParaRP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latin typeface="Chronicle Text G1 Roman"/>
                <a:cs typeface="Chronicle Text G1"/>
              </a:rPr>
              <a:t>Social Studio in Melbourne </a:t>
            </a:r>
            <a:r>
              <a:rPr lang="mr-IN" sz="1600" b="1" dirty="0" smtClean="0">
                <a:latin typeface="Chronicle Text G1 Roman"/>
                <a:cs typeface="Chronicle Text G1"/>
              </a:rPr>
              <a:t>–</a:t>
            </a:r>
            <a:r>
              <a:rPr lang="en-US" sz="1600" b="1" dirty="0" smtClean="0">
                <a:latin typeface="Chronicle Text G1 Roman"/>
                <a:cs typeface="Chronicle Text G1"/>
              </a:rPr>
              <a:t> pathways to further study</a:t>
            </a:r>
          </a:p>
          <a:p>
            <a:pPr marL="0" indent="0">
              <a:lnSpc>
                <a:spcPct val="90000"/>
              </a:lnSpc>
              <a:buNone/>
            </a:pPr>
            <a:endParaRPr lang="en-US" sz="600" b="1" dirty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Sydney School of Entrepreneurship</a:t>
            </a:r>
          </a:p>
          <a:p>
            <a:pPr marL="0" indent="0">
              <a:lnSpc>
                <a:spcPct val="90000"/>
              </a:lnSpc>
              <a:buNone/>
            </a:pPr>
            <a:endParaRPr lang="en-US" sz="600" b="1" dirty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Blue Economy on the campus and in HE community engagement projects</a:t>
            </a:r>
          </a:p>
          <a:p>
            <a:pPr>
              <a:lnSpc>
                <a:spcPct val="90000"/>
              </a:lnSpc>
            </a:pPr>
            <a:endParaRPr lang="en-US" sz="8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Redevelopment of the Royal University of </a:t>
            </a:r>
            <a:r>
              <a:rPr lang="en-US" sz="2000" b="1" dirty="0" err="1" smtClean="0">
                <a:latin typeface="Chronicle Text G1 Roman"/>
                <a:cs typeface="Chronicle Text G1"/>
              </a:rPr>
              <a:t>Phonm</a:t>
            </a:r>
            <a:r>
              <a:rPr lang="en-US" sz="2000" b="1" dirty="0" smtClean="0">
                <a:latin typeface="Chronicle Text G1 Roman"/>
                <a:cs typeface="Chronicle Text G1"/>
              </a:rPr>
              <a:t> Penh</a:t>
            </a:r>
          </a:p>
          <a:p>
            <a:pPr>
              <a:lnSpc>
                <a:spcPct val="90000"/>
              </a:lnSpc>
            </a:pPr>
            <a:endParaRPr lang="en-US" sz="9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2010 audit of sustainability in the HE curriculum</a:t>
            </a:r>
          </a:p>
          <a:p>
            <a:pPr>
              <a:lnSpc>
                <a:spcPct val="90000"/>
              </a:lnSpc>
            </a:pPr>
            <a:endParaRPr lang="en-US" sz="9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National networks: AASHE, ACTS, Copernicus</a:t>
            </a:r>
          </a:p>
          <a:p>
            <a:pPr>
              <a:lnSpc>
                <a:spcPct val="90000"/>
              </a:lnSpc>
            </a:pPr>
            <a:endParaRPr lang="en-US" sz="9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NSW TAFE Outreach programs</a:t>
            </a:r>
          </a:p>
          <a:p>
            <a:pPr>
              <a:lnSpc>
                <a:spcPct val="90000"/>
              </a:lnSpc>
            </a:pPr>
            <a:endParaRPr lang="en-US" sz="9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See the full list of programs now underway in the discussion paper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96" y="236987"/>
            <a:ext cx="1943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07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0995"/>
            <a:ext cx="8229600" cy="629813"/>
          </a:xfrm>
        </p:spPr>
        <p:txBody>
          <a:bodyPr>
            <a:noAutofit/>
          </a:bodyPr>
          <a:lstStyle/>
          <a:p>
            <a:pPr algn="l"/>
            <a:r>
              <a:rPr lang="en-US" sz="2500" b="1" dirty="0" smtClean="0">
                <a:solidFill>
                  <a:srgbClr val="9D2235"/>
                </a:solidFill>
                <a:latin typeface="Chronicle Text G1 Roman"/>
                <a:ea typeface="+mn-ea"/>
                <a:cs typeface="Chronicle Text G1"/>
              </a:rPr>
              <a:t>Making it happen</a:t>
            </a:r>
            <a:endParaRPr lang="en-AU" sz="2500" b="1" dirty="0">
              <a:solidFill>
                <a:srgbClr val="9D2235"/>
              </a:solidFill>
              <a:latin typeface="Chronicle Text G1 Roman"/>
              <a:ea typeface="+mn-ea"/>
              <a:cs typeface="Chronicle Text G1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50405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900" dirty="0">
              <a:solidFill>
                <a:srgbClr val="FF6666"/>
              </a:solidFill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Listen, link, leverage then lead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Start small, learn by doing and build on your successes - ready, fire, aim</a:t>
            </a:r>
            <a:endParaRPr lang="en-US" sz="600" b="1" dirty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Undertake a </a:t>
            </a:r>
            <a:r>
              <a:rPr lang="en-US" sz="2000" b="1" dirty="0" err="1" smtClean="0">
                <a:latin typeface="Chronicle Text G1 Roman"/>
                <a:cs typeface="Chronicle Text G1"/>
              </a:rPr>
              <a:t>stocktake</a:t>
            </a:r>
            <a:r>
              <a:rPr lang="en-US" sz="2000" b="1" dirty="0" smtClean="0">
                <a:latin typeface="Chronicle Text G1 Roman"/>
                <a:cs typeface="Chronicle Text G1"/>
              </a:rPr>
              <a:t> on what is already happening and build a good practice website on this </a:t>
            </a:r>
            <a:r>
              <a:rPr lang="mr-IN" sz="2000" b="1" dirty="0" smtClean="0">
                <a:latin typeface="Chronicle Text G1 Roman"/>
                <a:cs typeface="Chronicle Text G1"/>
              </a:rPr>
              <a:t>–</a:t>
            </a:r>
            <a:r>
              <a:rPr lang="en-US" sz="2000" b="1" dirty="0" smtClean="0">
                <a:latin typeface="Chronicle Text G1 Roman"/>
                <a:cs typeface="Chronicle Text G1"/>
              </a:rPr>
              <a:t> acknowledge current initiatives</a:t>
            </a:r>
          </a:p>
          <a:p>
            <a:pPr marL="0" indent="0">
              <a:lnSpc>
                <a:spcPct val="90000"/>
              </a:lnSpc>
              <a:buNone/>
            </a:pPr>
            <a:endParaRPr lang="en-US" sz="600" b="1" dirty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In identifying good practice use agreed indicators of what success in practice looks like</a:t>
            </a:r>
          </a:p>
          <a:p>
            <a:pPr>
              <a:lnSpc>
                <a:spcPct val="90000"/>
              </a:lnSpc>
            </a:pPr>
            <a:endParaRPr lang="en-US" sz="8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Develop a national clearing house to save ‘reinvention of the wheel’</a:t>
            </a:r>
          </a:p>
          <a:p>
            <a:pPr>
              <a:lnSpc>
                <a:spcPct val="90000"/>
              </a:lnSpc>
            </a:pPr>
            <a:endParaRPr lang="en-US" sz="9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Promote initiatives in this area as a unique focus on your national provision to international students</a:t>
            </a:r>
          </a:p>
          <a:p>
            <a:pPr>
              <a:lnSpc>
                <a:spcPct val="90000"/>
              </a:lnSpc>
            </a:pPr>
            <a:endParaRPr lang="en-US" sz="9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AU" sz="2000" b="1" dirty="0" smtClean="0">
                <a:latin typeface="Chronicle Text G1 Roman"/>
                <a:cs typeface="Chronicle Text G1"/>
              </a:rPr>
              <a:t>For </a:t>
            </a:r>
            <a:r>
              <a:rPr lang="en-AU" sz="2000" b="1" dirty="0">
                <a:latin typeface="Chronicle Text G1 Roman"/>
                <a:cs typeface="Chronicle Text G1"/>
              </a:rPr>
              <a:t>further suggestions see the </a:t>
            </a:r>
            <a:r>
              <a:rPr lang="en-AU" sz="2000" b="1" i="1" dirty="0">
                <a:latin typeface="Chronicle Text G1 Roman"/>
                <a:cs typeface="Chronicle Text G1"/>
              </a:rPr>
              <a:t>Making it Happen </a:t>
            </a:r>
            <a:r>
              <a:rPr lang="en-AU" sz="2000" b="1" dirty="0">
                <a:latin typeface="Chronicle Text G1 Roman"/>
                <a:cs typeface="Chronicle Text G1"/>
              </a:rPr>
              <a:t>Section of the </a:t>
            </a:r>
            <a:r>
              <a:rPr lang="en-AU" sz="2000" b="1" dirty="0" err="1">
                <a:latin typeface="Chronicle Text G1 Roman"/>
                <a:cs typeface="Chronicle Text G1"/>
              </a:rPr>
              <a:t>FLIPCurric</a:t>
            </a:r>
            <a:r>
              <a:rPr lang="en-AU" sz="2000" b="1" dirty="0">
                <a:latin typeface="Chronicle Text G1 Roman"/>
                <a:cs typeface="Chronicle Text G1"/>
              </a:rPr>
              <a:t> site at: </a:t>
            </a:r>
            <a:r>
              <a:rPr lang="en-AU" sz="2000" b="1" dirty="0">
                <a:latin typeface="Chronicle Text G1 Roman"/>
                <a:cs typeface="Chronicle Text G1"/>
                <a:hlinkClick r:id="rId2"/>
              </a:rPr>
              <a:t>http://flipcurric.edu.au/</a:t>
            </a:r>
            <a:r>
              <a:rPr lang="en-AU" sz="2000" b="1" dirty="0">
                <a:latin typeface="Chronicle Text G1 Roman"/>
                <a:cs typeface="Chronicle Text G1"/>
              </a:rPr>
              <a:t> </a:t>
            </a:r>
            <a:endParaRPr lang="en-US" sz="2000" b="1" dirty="0">
              <a:latin typeface="Chronicle Text G1 Roman"/>
              <a:cs typeface="Chronicle Text G1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96" y="236987"/>
            <a:ext cx="1943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9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en-AU" sz="2800" b="1" dirty="0">
                <a:solidFill>
                  <a:srgbClr val="9D2235"/>
                </a:solidFill>
                <a:latin typeface="Chronicle Text G1 Roman"/>
                <a:ea typeface="+mn-ea"/>
                <a:cs typeface="Chronicle Text G1"/>
              </a:rPr>
              <a:t>Key insights and 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013"/>
            <a:ext cx="8229600" cy="3921299"/>
          </a:xfrm>
        </p:spPr>
        <p:txBody>
          <a:bodyPr/>
          <a:lstStyle/>
          <a:p>
            <a:r>
              <a:rPr lang="en-AU" sz="2400" b="1" dirty="0">
                <a:latin typeface="Chronicle Text G1 Roman"/>
                <a:cs typeface="Chronicle Text G1"/>
              </a:rPr>
              <a:t>One aspect of this talk you found particularly </a:t>
            </a:r>
            <a:r>
              <a:rPr lang="en-AU" sz="2400" b="1" dirty="0" smtClean="0">
                <a:latin typeface="Chronicle Text G1 Roman"/>
                <a:cs typeface="Chronicle Text G1"/>
              </a:rPr>
              <a:t>interesting</a:t>
            </a:r>
          </a:p>
          <a:p>
            <a:endParaRPr lang="en-AU" sz="1200" b="1" dirty="0">
              <a:latin typeface="Chronicle Text G1 Roman"/>
              <a:cs typeface="Chronicle Text G1"/>
            </a:endParaRPr>
          </a:p>
          <a:p>
            <a:r>
              <a:rPr lang="en-AU" sz="2400" b="1" dirty="0">
                <a:latin typeface="Chronicle Text G1 Roman"/>
                <a:cs typeface="Chronicle Text G1"/>
              </a:rPr>
              <a:t>One aspect you would like to know more </a:t>
            </a:r>
            <a:r>
              <a:rPr lang="en-AU" sz="2400" b="1" dirty="0" smtClean="0">
                <a:latin typeface="Chronicle Text G1 Roman"/>
                <a:cs typeface="Chronicle Text G1"/>
              </a:rPr>
              <a:t>about</a:t>
            </a:r>
          </a:p>
          <a:p>
            <a:endParaRPr lang="en-AU" sz="1200" b="1" dirty="0" smtClean="0">
              <a:latin typeface="Chronicle Text G1 Roman"/>
              <a:cs typeface="Chronicle Text G1"/>
            </a:endParaRPr>
          </a:p>
          <a:p>
            <a:r>
              <a:rPr lang="en-AU" sz="2400" b="1" dirty="0" smtClean="0">
                <a:latin typeface="Chronicle Text G1 Roman"/>
                <a:cs typeface="Chronicle Text G1"/>
              </a:rPr>
              <a:t>What is one initiative you think your institution should now pursue?</a:t>
            </a:r>
          </a:p>
          <a:p>
            <a:endParaRPr lang="en-AU" sz="800" b="1" dirty="0" smtClean="0">
              <a:latin typeface="Chronicle Text G1 Roman"/>
              <a:cs typeface="Chronicle Text G1"/>
            </a:endParaRPr>
          </a:p>
          <a:p>
            <a:pPr marL="0" indent="0">
              <a:buNone/>
            </a:pPr>
            <a:endParaRPr lang="en-AU" sz="1050" b="1" dirty="0"/>
          </a:p>
          <a:p>
            <a:pPr marL="0" indent="0">
              <a:buNone/>
            </a:pPr>
            <a:endParaRPr lang="en-AU" sz="2800" b="1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96" y="236987"/>
            <a:ext cx="1943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52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10" y="67786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rgbClr val="9D2235"/>
                </a:solidFill>
                <a:latin typeface="Chronicle Text G1 Roman"/>
                <a:ea typeface="+mn-ea"/>
                <a:cs typeface="Chronicle Text G1"/>
              </a:rPr>
              <a:t>Further reading </a:t>
            </a:r>
            <a:r>
              <a:rPr lang="en-US" sz="2000" b="1" dirty="0" smtClean="0">
                <a:solidFill>
                  <a:srgbClr val="9D2235"/>
                </a:solidFill>
                <a:latin typeface="Chronicle Text G1 Roman"/>
                <a:ea typeface="+mn-ea"/>
                <a:cs typeface="Chronicle Text G1"/>
              </a:rPr>
              <a:t>and resources</a:t>
            </a:r>
            <a:endParaRPr lang="en-AU" sz="2000" b="1" dirty="0">
              <a:solidFill>
                <a:srgbClr val="9D2235"/>
              </a:solidFill>
              <a:latin typeface="Chronicle Text G1 Roman"/>
              <a:ea typeface="+mn-ea"/>
              <a:cs typeface="Chronicle Text G1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74" y="1208065"/>
            <a:ext cx="8363272" cy="5616624"/>
          </a:xfrm>
        </p:spPr>
        <p:txBody>
          <a:bodyPr>
            <a:normAutofit fontScale="92500" lnSpcReduction="10000"/>
          </a:bodyPr>
          <a:lstStyle/>
          <a:p>
            <a:endParaRPr lang="en-AU" sz="1200" dirty="0" smtClean="0"/>
          </a:p>
          <a:p>
            <a:pPr>
              <a:spcBef>
                <a:spcPts val="0"/>
              </a:spcBef>
            </a:pPr>
            <a:r>
              <a:rPr lang="en-AU" sz="1800" b="1" dirty="0"/>
              <a:t>British Council (2017): </a:t>
            </a:r>
            <a:r>
              <a:rPr lang="en-AU" sz="1800" b="1" i="1" dirty="0"/>
              <a:t>Social entrepreneurship in education: empowering the next generation</a:t>
            </a:r>
            <a:r>
              <a:rPr lang="en-AU" sz="1800" b="1" dirty="0"/>
              <a:t>, British Council</a:t>
            </a:r>
            <a:r>
              <a:rPr lang="en-AU" sz="1800" b="1" dirty="0" smtClean="0"/>
              <a:t>, </a:t>
            </a:r>
            <a:r>
              <a:rPr lang="en-AU" sz="1300" b="1" dirty="0" err="1"/>
              <a:t>At:</a:t>
            </a:r>
            <a:r>
              <a:rPr lang="en-AU" sz="1300" b="1" u="sng" dirty="0" err="1">
                <a:hlinkClick r:id="rId2"/>
              </a:rPr>
              <a:t>https</a:t>
            </a:r>
            <a:r>
              <a:rPr lang="en-AU" sz="1300" b="1" u="sng" dirty="0">
                <a:hlinkClick r:id="rId2"/>
              </a:rPr>
              <a:t>://www.britishcouncil.org/sites/default/files/british_council_social_entrepreneurship_in_education_web_final.pdf</a:t>
            </a:r>
            <a:r>
              <a:rPr lang="en-AU" sz="1300" b="1" dirty="0"/>
              <a:t> </a:t>
            </a:r>
            <a:endParaRPr lang="en-GB" sz="1300" b="1" dirty="0" smtClean="0"/>
          </a:p>
          <a:p>
            <a:pPr>
              <a:spcBef>
                <a:spcPts val="0"/>
              </a:spcBef>
            </a:pPr>
            <a:r>
              <a:rPr lang="en-GB" sz="1800" b="1" dirty="0" smtClean="0">
                <a:hlinkClick r:id="rId3"/>
              </a:rPr>
              <a:t>Martin</a:t>
            </a:r>
            <a:r>
              <a:rPr lang="en-GB" sz="1800" b="1" dirty="0">
                <a:hlinkClick r:id="rId3"/>
              </a:rPr>
              <a:t>, R &amp; Osberg, S</a:t>
            </a:r>
            <a:r>
              <a:rPr lang="en-GB" sz="1800" b="1" dirty="0"/>
              <a:t> (2007): ‘</a:t>
            </a:r>
            <a:r>
              <a:rPr lang="en-GB" sz="1800" b="1" i="1" dirty="0"/>
              <a:t>Social Entrepreneurship: The Case for Definition’</a:t>
            </a:r>
            <a:r>
              <a:rPr lang="en-GB" sz="1800" b="1" dirty="0"/>
              <a:t>, </a:t>
            </a:r>
            <a:r>
              <a:rPr lang="en-AU" sz="1800" b="1" dirty="0"/>
              <a:t>Stanford Social</a:t>
            </a:r>
            <a:r>
              <a:rPr lang="en-AU" sz="1800" b="1" i="1" dirty="0"/>
              <a:t> </a:t>
            </a:r>
            <a:r>
              <a:rPr lang="en-AU" sz="1800" b="1" dirty="0"/>
              <a:t>Innovation Review</a:t>
            </a:r>
            <a:r>
              <a:rPr lang="en-GB" sz="1800" b="1" dirty="0"/>
              <a:t> At: </a:t>
            </a:r>
            <a:r>
              <a:rPr lang="en-AU" sz="1400" b="1" u="sng" dirty="0">
                <a:hlinkClick r:id="rId4"/>
              </a:rPr>
              <a:t>https://ssir.org/articles/entry/social_entrepreneurship_the_case_for_definition</a:t>
            </a:r>
            <a:r>
              <a:rPr lang="en-AU" sz="1400" b="1" dirty="0"/>
              <a:t> </a:t>
            </a:r>
            <a:endParaRPr lang="en-GB" sz="1400" b="1" dirty="0"/>
          </a:p>
          <a:p>
            <a:pPr>
              <a:spcBef>
                <a:spcPts val="0"/>
              </a:spcBef>
            </a:pPr>
            <a:r>
              <a:rPr lang="en-GB" sz="1800" b="1" dirty="0"/>
              <a:t>Mills, Rebecca and Siegfried, Alina (2015),</a:t>
            </a:r>
            <a:r>
              <a:rPr lang="en-GB" sz="1800" b="1" i="1" dirty="0"/>
              <a:t> Mission driven entrepreneurship: new frontiers of impact entrepreneurship</a:t>
            </a:r>
            <a:r>
              <a:rPr lang="en-GB" sz="1800" b="1" dirty="0"/>
              <a:t>, Edmund Hillary Fellowship, At: </a:t>
            </a:r>
            <a:r>
              <a:rPr lang="en-GB" sz="1400" b="1" i="1" u="sng" dirty="0">
                <a:hlinkClick r:id="rId5"/>
              </a:rPr>
              <a:t>https://stories.ehf.org/the-new-frontiers-of-impact-entrepreneurship-cc6cbce64f0c</a:t>
            </a:r>
            <a:r>
              <a:rPr lang="en-GB" sz="1800" b="1" dirty="0"/>
              <a:t> </a:t>
            </a:r>
            <a:endParaRPr lang="en-GB" sz="1800" b="1" dirty="0" smtClean="0"/>
          </a:p>
          <a:p>
            <a:pPr>
              <a:spcBef>
                <a:spcPts val="0"/>
              </a:spcBef>
            </a:pPr>
            <a:r>
              <a:rPr lang="en-AU" sz="1800" b="1" dirty="0"/>
              <a:t>Schwab Foundation (2018): </a:t>
            </a:r>
            <a:r>
              <a:rPr lang="en-AU" sz="1800" b="1" i="1" dirty="0"/>
              <a:t>What is social </a:t>
            </a:r>
            <a:r>
              <a:rPr lang="en-AU" sz="1800" b="1" i="1" dirty="0" err="1"/>
              <a:t>entrepeneurship</a:t>
            </a:r>
            <a:r>
              <a:rPr lang="en-AU" sz="1800" b="1" i="1" dirty="0"/>
              <a:t>? </a:t>
            </a:r>
            <a:r>
              <a:rPr lang="en-AU" sz="1800" b="1" dirty="0"/>
              <a:t>Schwab Foundation in partnership with the World Economic Forum </a:t>
            </a:r>
            <a:r>
              <a:rPr lang="en-AU" sz="1400" b="1" dirty="0"/>
              <a:t>at: </a:t>
            </a:r>
            <a:r>
              <a:rPr lang="en-AU" sz="1400" b="1" u="sng" dirty="0">
                <a:hlinkClick r:id="rId6"/>
              </a:rPr>
              <a:t>https://www.schwabfound.org/what-is-social-entrepreneurship</a:t>
            </a:r>
            <a:r>
              <a:rPr lang="en-AU" sz="1400" b="1" dirty="0"/>
              <a:t> </a:t>
            </a:r>
            <a:endParaRPr lang="en-GB" sz="1400" b="1" dirty="0"/>
          </a:p>
          <a:p>
            <a:pPr>
              <a:spcBef>
                <a:spcPts val="0"/>
              </a:spcBef>
            </a:pPr>
            <a:r>
              <a:rPr lang="en-AU" sz="1800" b="1" dirty="0" smtClean="0"/>
              <a:t>Scott, G (2016): </a:t>
            </a:r>
            <a:r>
              <a:rPr lang="en-AU" sz="1800" b="1" i="1" dirty="0" err="1" smtClean="0"/>
              <a:t>FLIPCurric</a:t>
            </a:r>
            <a:r>
              <a:rPr lang="en-AU" sz="1800" b="1" dirty="0" smtClean="0"/>
              <a:t> </a:t>
            </a:r>
            <a:r>
              <a:rPr lang="en-AU" sz="1400" b="1" dirty="0"/>
              <a:t>at: </a:t>
            </a:r>
            <a:r>
              <a:rPr lang="en-AU" sz="1400" b="1" dirty="0">
                <a:hlinkClick r:id="rId7"/>
              </a:rPr>
              <a:t>http://flipcurric.edu.au</a:t>
            </a:r>
            <a:r>
              <a:rPr lang="en-AU" sz="1400" b="1" dirty="0" smtClean="0">
                <a:hlinkClick r:id="rId7"/>
              </a:rPr>
              <a:t>/</a:t>
            </a:r>
            <a:r>
              <a:rPr lang="en-AU" sz="1400" b="1" dirty="0" smtClean="0"/>
              <a:t> </a:t>
            </a:r>
            <a:r>
              <a:rPr lang="en-AU" sz="1800" b="1" dirty="0" smtClean="0"/>
              <a:t>OLT, Canberra.</a:t>
            </a:r>
          </a:p>
          <a:p>
            <a:pPr>
              <a:spcBef>
                <a:spcPts val="0"/>
              </a:spcBef>
            </a:pPr>
            <a:r>
              <a:rPr lang="en-AU" sz="1800" b="1" dirty="0"/>
              <a:t>Scott, G (2016): </a:t>
            </a:r>
            <a:r>
              <a:rPr lang="en-AU" sz="1800" b="1" i="1" dirty="0"/>
              <a:t>Transforming graduate capabilities and achievement standards for a sustainable future,</a:t>
            </a:r>
            <a:r>
              <a:rPr lang="en-AU" sz="1800" b="1" dirty="0"/>
              <a:t> </a:t>
            </a:r>
            <a:r>
              <a:rPr lang="en-AU" sz="1400" b="1" dirty="0" smtClean="0"/>
              <a:t>At</a:t>
            </a:r>
            <a:r>
              <a:rPr lang="en-AU" sz="1400" b="1" dirty="0"/>
              <a:t>: </a:t>
            </a:r>
            <a:r>
              <a:rPr lang="en-AU" sz="1400" b="1" u="sng" dirty="0">
                <a:hlinkClick r:id="rId8"/>
              </a:rPr>
              <a:t>http://flipcurric.edu.au/sites/flipcurric/media/107.pdf</a:t>
            </a:r>
            <a:r>
              <a:rPr lang="en-AU" sz="1400" b="1" dirty="0"/>
              <a:t> </a:t>
            </a:r>
            <a:endParaRPr lang="en-AU" sz="1400" b="1" dirty="0" smtClean="0"/>
          </a:p>
          <a:p>
            <a:pPr>
              <a:spcBef>
                <a:spcPts val="0"/>
              </a:spcBef>
            </a:pPr>
            <a:r>
              <a:rPr lang="en-AU" sz="1800" b="1" dirty="0"/>
              <a:t>Scott, G </a:t>
            </a:r>
            <a:r>
              <a:rPr lang="en-AU" sz="1800" b="1" dirty="0" smtClean="0"/>
              <a:t>(2019): </a:t>
            </a:r>
            <a:r>
              <a:rPr lang="en-AU" sz="1800" b="1" dirty="0"/>
              <a:t>‘</a:t>
            </a:r>
            <a:r>
              <a:rPr lang="en-AU" sz="1800" b="1" i="1" dirty="0"/>
              <a:t>Preparing work ready plus graduates for an uncertain future’</a:t>
            </a:r>
            <a:r>
              <a:rPr lang="en-AU" sz="1800" b="1" dirty="0"/>
              <a:t> In Higgs, J, Crisp, G and Letts, W (2019): ‘Education for Employability: learning for future possibilities’, Brill, Leiden, Boston &amp; Singapore.</a:t>
            </a:r>
            <a:endParaRPr lang="en-GB" sz="1800" b="1" dirty="0"/>
          </a:p>
          <a:p>
            <a:pPr>
              <a:spcBef>
                <a:spcPts val="0"/>
              </a:spcBef>
            </a:pPr>
            <a:r>
              <a:rPr lang="en-GB" sz="1800" b="1" dirty="0"/>
              <a:t>Scott, G (2019): Social Enterprise and Sustainable Development in the Age of </a:t>
            </a:r>
            <a:r>
              <a:rPr lang="en-GB" sz="1800" b="1" dirty="0" smtClean="0"/>
              <a:t>Acceleration, </a:t>
            </a:r>
            <a:r>
              <a:rPr lang="en-GB" sz="1800" b="1" i="1" dirty="0" err="1"/>
              <a:t>Envigogika</a:t>
            </a:r>
            <a:r>
              <a:rPr lang="en-GB" sz="1800" b="1" dirty="0"/>
              <a:t> 14 (1) March, 2019 </a:t>
            </a:r>
          </a:p>
          <a:p>
            <a:pPr>
              <a:spcBef>
                <a:spcPts val="0"/>
              </a:spcBef>
            </a:pPr>
            <a:r>
              <a:rPr lang="en-AU" sz="1800" b="1" dirty="0" smtClean="0"/>
              <a:t>Social </a:t>
            </a:r>
            <a:r>
              <a:rPr lang="en-AU" sz="1800" b="1" dirty="0"/>
              <a:t>Enterprise Word Forum (2017): </a:t>
            </a:r>
            <a:r>
              <a:rPr lang="en-AU" sz="1800" b="1" i="1" dirty="0"/>
              <a:t>2017 Final Report</a:t>
            </a:r>
            <a:r>
              <a:rPr lang="en-AU" sz="1800" b="1" dirty="0"/>
              <a:t>, SEWF, Christchurch, New Zealand. At: https://www.sewf2017.org/images/docs/SEWF-2017-Final-Report.pdf</a:t>
            </a:r>
            <a:endParaRPr lang="en-GB" sz="1800" b="1" dirty="0"/>
          </a:p>
          <a:p>
            <a:pPr>
              <a:spcBef>
                <a:spcPts val="0"/>
              </a:spcBef>
            </a:pPr>
            <a:r>
              <a:rPr lang="en-AU" sz="1800" b="1" dirty="0" smtClean="0"/>
              <a:t>United </a:t>
            </a:r>
            <a:r>
              <a:rPr lang="en-AU" sz="1800" b="1" dirty="0"/>
              <a:t>Nations University (2018): </a:t>
            </a:r>
            <a:r>
              <a:rPr lang="en-AU" sz="1800" b="1" i="1" dirty="0"/>
              <a:t>The Blue Economy Innovations</a:t>
            </a:r>
            <a:r>
              <a:rPr lang="en-AU" sz="1800" b="1" dirty="0"/>
              <a:t>, Gunther Pauli &amp; UNU </a:t>
            </a:r>
            <a:r>
              <a:rPr lang="en-AU" sz="1400" b="1" dirty="0"/>
              <a:t>at: </a:t>
            </a:r>
            <a:r>
              <a:rPr lang="en-AU" sz="1400" b="1" u="sng" dirty="0">
                <a:hlinkClick r:id="rId9"/>
              </a:rPr>
              <a:t>https://www.theblueeconomy.org/cases-1-to-100.html</a:t>
            </a:r>
            <a:r>
              <a:rPr lang="en-AU" sz="1400" b="1" dirty="0"/>
              <a:t> </a:t>
            </a:r>
            <a:endParaRPr lang="en-GB" sz="1400" b="1" dirty="0"/>
          </a:p>
          <a:p>
            <a:endParaRPr lang="en-AU" sz="1800" dirty="0"/>
          </a:p>
          <a:p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96" y="236987"/>
            <a:ext cx="1943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61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76064"/>
          </a:xfrm>
        </p:spPr>
        <p:txBody>
          <a:bodyPr>
            <a:noAutofit/>
          </a:bodyPr>
          <a:lstStyle/>
          <a:p>
            <a:pPr algn="l" defTabSz="457200">
              <a:lnSpc>
                <a:spcPct val="90000"/>
              </a:lnSpc>
            </a:pPr>
            <a:r>
              <a:rPr lang="en-AU" sz="3200" b="1" dirty="0">
                <a:solidFill>
                  <a:srgbClr val="9D2235"/>
                </a:solidFill>
                <a:latin typeface="Chronicle Text G1 Roman"/>
                <a:ea typeface="+mn-ea"/>
                <a:cs typeface="Chronicle Text G1"/>
              </a:rPr>
              <a:t>Key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latin typeface="Chronicle Text G1 Roman"/>
                <a:cs typeface="Chronicle Text G1"/>
              </a:rPr>
              <a:t>Work ready </a:t>
            </a:r>
            <a:r>
              <a:rPr lang="en-US" sz="2800" b="1" i="1" dirty="0" smtClean="0">
                <a:latin typeface="Chronicle Text G1 Roman"/>
                <a:cs typeface="Chronicle Text G1"/>
              </a:rPr>
              <a:t>plus</a:t>
            </a:r>
            <a:r>
              <a:rPr lang="en-US" sz="2800" b="1" dirty="0" smtClean="0">
                <a:latin typeface="Chronicle Text G1 Roman"/>
                <a:cs typeface="Chronicle Text G1"/>
              </a:rPr>
              <a:t> graduates need opportunities to explore invention for social benefit in their studies</a:t>
            </a:r>
          </a:p>
          <a:p>
            <a:endParaRPr lang="en-US" sz="900" b="1" dirty="0" smtClean="0">
              <a:latin typeface="Chronicle Text G1 Roman"/>
              <a:cs typeface="Chronicle Text G1"/>
            </a:endParaRPr>
          </a:p>
          <a:p>
            <a:r>
              <a:rPr lang="en-US" sz="2800" b="1" dirty="0" smtClean="0">
                <a:latin typeface="Chronicle Text G1 Roman"/>
                <a:cs typeface="Chronicle Text G1"/>
              </a:rPr>
              <a:t>A focus on social not just commercial entrepreneurship is necessary</a:t>
            </a:r>
          </a:p>
          <a:p>
            <a:endParaRPr lang="en-US" sz="900" b="1" dirty="0" smtClean="0">
              <a:latin typeface="Chronicle Text G1 Roman"/>
              <a:cs typeface="Chronicle Text G1"/>
            </a:endParaRPr>
          </a:p>
          <a:p>
            <a:r>
              <a:rPr lang="en-US" sz="2800" b="1" dirty="0" smtClean="0">
                <a:latin typeface="Chronicle Text G1 Roman"/>
                <a:cs typeface="Chronicle Text G1"/>
              </a:rPr>
              <a:t>Colleges and Universities are ideally positioned to help their country address the UN Sustainable Development Goals through entrepreneurship projects</a:t>
            </a:r>
          </a:p>
          <a:p>
            <a:endParaRPr lang="en-US" sz="900" b="1" dirty="0">
              <a:latin typeface="Chronicle Text G1 Roman"/>
              <a:cs typeface="Chronicle Text G1"/>
            </a:endParaRPr>
          </a:p>
          <a:p>
            <a:r>
              <a:rPr lang="en-US" sz="2800" b="1" dirty="0" smtClean="0">
                <a:latin typeface="Chronicle Text G1 Roman"/>
                <a:cs typeface="Chronicle Text G1"/>
              </a:rPr>
              <a:t>Good ideas with no ideas on how to implement them are wasted ideas</a:t>
            </a:r>
            <a:endParaRPr lang="en-AU" sz="2800" b="1" dirty="0">
              <a:latin typeface="Chronicle Text G1 Roman"/>
              <a:cs typeface="Chronicle Text G1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96" y="236987"/>
            <a:ext cx="1943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7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8986"/>
            <a:ext cx="8229600" cy="629814"/>
          </a:xfrm>
        </p:spPr>
        <p:txBody>
          <a:bodyPr>
            <a:noAutofit/>
          </a:bodyPr>
          <a:lstStyle/>
          <a:p>
            <a:pPr algn="l"/>
            <a:r>
              <a:rPr lang="en-AU" sz="3200" b="1" dirty="0">
                <a:solidFill>
                  <a:srgbClr val="9D2235"/>
                </a:solidFill>
                <a:latin typeface="Chronicle Text G1 Roman"/>
                <a:ea typeface="+mn-ea"/>
                <a:cs typeface="Chronicle Text G1"/>
              </a:rPr>
              <a:t>Why bother?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112568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 smtClean="0">
                <a:latin typeface="Chronicle Text G1 Roman"/>
                <a:cs typeface="Chronicle Text G1"/>
              </a:rPr>
              <a:t>Ensuring the fitness </a:t>
            </a:r>
            <a:r>
              <a:rPr lang="en-US" sz="2000" b="1" dirty="0" smtClean="0">
                <a:solidFill>
                  <a:srgbClr val="FF0000"/>
                </a:solidFill>
                <a:latin typeface="Chronicle Text G1 Roman"/>
                <a:cs typeface="Chronicle Text G1"/>
              </a:rPr>
              <a:t>of</a:t>
            </a:r>
            <a:r>
              <a:rPr lang="en-US" sz="2000" b="1" dirty="0" smtClean="0">
                <a:latin typeface="Chronicle Text G1 Roman"/>
                <a:cs typeface="Chronicle Text G1"/>
              </a:rPr>
              <a:t> purpose not just the fitness for purpose of our tertiary education programs</a:t>
            </a:r>
          </a:p>
          <a:p>
            <a:r>
              <a:rPr lang="en-US" sz="2000" b="1" dirty="0" smtClean="0">
                <a:latin typeface="Chronicle Text G1 Roman"/>
                <a:cs typeface="Chronicle Text G1"/>
              </a:rPr>
              <a:t>In the current context we need graduates who are not only ‘work ready’ for today (competent) but ‘work ready </a:t>
            </a:r>
            <a:r>
              <a:rPr lang="en-US" sz="2000" b="1" i="1" dirty="0" err="1" smtClean="0">
                <a:latin typeface="Chronicle Text G1 Roman"/>
                <a:cs typeface="Chronicle Text G1"/>
              </a:rPr>
              <a:t>plus</a:t>
            </a:r>
            <a:r>
              <a:rPr lang="en-US" sz="2000" b="1" dirty="0" err="1" smtClean="0">
                <a:latin typeface="Chronicle Text G1 Roman"/>
                <a:cs typeface="Chronicle Text G1"/>
              </a:rPr>
              <a:t>’</a:t>
            </a:r>
            <a:r>
              <a:rPr lang="en-US" sz="2000" b="1" dirty="0" smtClean="0">
                <a:latin typeface="Chronicle Text G1 Roman"/>
                <a:cs typeface="Chronicle Text G1"/>
              </a:rPr>
              <a:t> (capable) for an uncertain tomorrow</a:t>
            </a:r>
          </a:p>
          <a:p>
            <a:r>
              <a:rPr lang="en-US" sz="2000" b="1" dirty="0" smtClean="0">
                <a:latin typeface="Chronicle Text G1 Roman"/>
                <a:cs typeface="Chronicle Text G1"/>
              </a:rPr>
              <a:t>95</a:t>
            </a:r>
            <a:r>
              <a:rPr lang="en-US" sz="2000" b="1" dirty="0">
                <a:latin typeface="Chronicle Text G1 Roman"/>
                <a:cs typeface="Chronicle Text G1"/>
              </a:rPr>
              <a:t>% of the world’s political leaders have a </a:t>
            </a:r>
            <a:r>
              <a:rPr lang="en-US" sz="2000" b="1" dirty="0" smtClean="0">
                <a:latin typeface="Chronicle Text G1 Roman"/>
                <a:cs typeface="Chronicle Text G1"/>
              </a:rPr>
              <a:t>degree</a:t>
            </a:r>
          </a:p>
          <a:p>
            <a:r>
              <a:rPr lang="en-US" sz="2000" b="1" dirty="0" smtClean="0">
                <a:latin typeface="Chronicle Text G1 Roman"/>
                <a:cs typeface="Chronicle Text G1"/>
              </a:rPr>
              <a:t>We need graduates who are practiced in developing and implementing solutions to the challenges of social, cultural and environmental sustainability not just economic sustainability</a:t>
            </a:r>
          </a:p>
          <a:p>
            <a:r>
              <a:rPr lang="en-US" sz="2000" b="1" dirty="0" smtClean="0">
                <a:latin typeface="Chronicle Text G1 Roman"/>
                <a:cs typeface="Chronicle Text G1"/>
              </a:rPr>
              <a:t>Universities &amp; colleges are uniquely positioned to help their country address the UN’s Sustainable Development </a:t>
            </a:r>
            <a:r>
              <a:rPr lang="en-US" sz="2000" b="1" dirty="0" smtClean="0">
                <a:latin typeface="Chronicle Text G1 Roman"/>
                <a:cs typeface="Chronicle Text G1"/>
              </a:rPr>
              <a:t>Goals using social enterprise capstones</a:t>
            </a:r>
            <a:endParaRPr lang="en-US" sz="2000" b="1" dirty="0" smtClean="0">
              <a:latin typeface="Chronicle Text G1 Roman"/>
              <a:cs typeface="Chronicle Text G1"/>
            </a:endParaRPr>
          </a:p>
          <a:p>
            <a:r>
              <a:rPr lang="en-US" sz="2000" b="1" dirty="0" smtClean="0">
                <a:latin typeface="Chronicle Text G1 Roman"/>
                <a:cs typeface="Chronicle Text G1"/>
              </a:rPr>
              <a:t>Social enterprise aligns with </a:t>
            </a:r>
            <a:r>
              <a:rPr lang="en-AU" sz="2000" b="1" dirty="0" smtClean="0">
                <a:latin typeface="Chronicle Text G1 Roman"/>
                <a:cs typeface="Chronicle Text G1"/>
              </a:rPr>
              <a:t>key objectives for the development of many countries and the ‘moral purpose’ of their approach to education</a:t>
            </a:r>
            <a:r>
              <a:rPr lang="en-US" sz="2000" b="1" dirty="0" smtClean="0">
                <a:latin typeface="Chronicle Text G1 Roman"/>
                <a:cs typeface="Chronicle Text G1"/>
              </a:rPr>
              <a:t>.</a:t>
            </a:r>
          </a:p>
          <a:p>
            <a:r>
              <a:rPr lang="en-US" sz="2000" b="1" dirty="0" smtClean="0">
                <a:latin typeface="Chronicle Text G1 Roman"/>
                <a:cs typeface="Chronicle Text G1"/>
              </a:rPr>
              <a:t>Students </a:t>
            </a:r>
            <a:r>
              <a:rPr lang="en-US" sz="2000" b="1" dirty="0" smtClean="0">
                <a:latin typeface="Chronicle Text G1 Roman"/>
                <a:cs typeface="Chronicle Text G1"/>
              </a:rPr>
              <a:t>increasingly want </a:t>
            </a:r>
            <a:r>
              <a:rPr lang="en-US" sz="2000" b="1" dirty="0" smtClean="0">
                <a:latin typeface="Chronicle Text G1 Roman"/>
                <a:cs typeface="Chronicle Text G1"/>
              </a:rPr>
              <a:t>these sorts of experiences as part of their college/university studies</a:t>
            </a:r>
          </a:p>
          <a:p>
            <a:r>
              <a:rPr lang="en-US" sz="2000" b="1" dirty="0" smtClean="0">
                <a:latin typeface="Chronicle Text G1 Roman"/>
                <a:cs typeface="Chronicle Text G1"/>
              </a:rPr>
              <a:t>What is assessed is what is learnt</a:t>
            </a:r>
            <a:endParaRPr lang="en-US" sz="2000" b="1" dirty="0">
              <a:latin typeface="Chronicle Text G1 Roman"/>
              <a:cs typeface="Chronicle Text G1"/>
            </a:endParaRPr>
          </a:p>
          <a:p>
            <a:endParaRPr lang="en-AU" sz="1800" dirty="0">
              <a:latin typeface="Gotham Narrow Bold" pitchFamily="50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96" y="236987"/>
            <a:ext cx="1943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83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0995"/>
            <a:ext cx="8229600" cy="629813"/>
          </a:xfrm>
        </p:spPr>
        <p:txBody>
          <a:bodyPr>
            <a:noAutofit/>
          </a:bodyPr>
          <a:lstStyle/>
          <a:p>
            <a:pPr algn="l"/>
            <a:r>
              <a:rPr lang="en-US" sz="2500" b="1" dirty="0" smtClean="0">
                <a:solidFill>
                  <a:srgbClr val="9D2235"/>
                </a:solidFill>
                <a:latin typeface="Chronicle Text G1 Roman"/>
                <a:ea typeface="+mn-ea"/>
                <a:cs typeface="Chronicle Text G1"/>
              </a:rPr>
              <a:t>UN Sustainable Development Goals 2030</a:t>
            </a:r>
            <a:endParaRPr lang="en-AU" sz="2500" b="1" dirty="0">
              <a:solidFill>
                <a:srgbClr val="9D2235"/>
              </a:solidFill>
              <a:latin typeface="Chronicle Text G1 Roman"/>
              <a:ea typeface="+mn-ea"/>
              <a:cs typeface="Chronicle Text G1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600" b="1" dirty="0">
              <a:latin typeface="Chronicle Text G1 Roman"/>
              <a:cs typeface="Chronicle Text G1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 smtClean="0">
                <a:latin typeface="Chronicle Text G1 Roman"/>
                <a:cs typeface="Chronicle Text G1"/>
              </a:rPr>
              <a:t>No poverty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 smtClean="0">
                <a:latin typeface="Chronicle Text G1 Roman"/>
                <a:cs typeface="Chronicle Text G1"/>
              </a:rPr>
              <a:t>Zero Hunger</a:t>
            </a:r>
            <a:endParaRPr lang="en-US" sz="600" b="1" dirty="0" smtClean="0">
              <a:latin typeface="Chronicle Text G1 Roman"/>
              <a:cs typeface="Chronicle Text G1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 smtClean="0">
                <a:latin typeface="Chronicle Text G1 Roman"/>
                <a:cs typeface="Chronicle Text G1"/>
              </a:rPr>
              <a:t>Good health &amp; well-being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 smtClean="0">
                <a:latin typeface="Chronicle Text G1 Roman"/>
                <a:cs typeface="Chronicle Text G1"/>
              </a:rPr>
              <a:t>Quality Education (including sustainability in the curriculum)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 smtClean="0">
                <a:latin typeface="Chronicle Text G1 Roman"/>
                <a:cs typeface="Chronicle Text G1"/>
              </a:rPr>
              <a:t>Gender Equality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 smtClean="0">
                <a:latin typeface="Chronicle Text G1 Roman"/>
                <a:cs typeface="Chronicle Text G1"/>
              </a:rPr>
              <a:t>Clean water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 smtClean="0">
                <a:latin typeface="Chronicle Text G1 Roman"/>
                <a:cs typeface="Chronicle Text G1"/>
              </a:rPr>
              <a:t>Affordable &amp; clean energy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 smtClean="0">
                <a:latin typeface="Chronicle Text G1 Roman"/>
                <a:cs typeface="Chronicle Text G1"/>
              </a:rPr>
              <a:t>Decent work &amp; economic growth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 smtClean="0">
                <a:latin typeface="Chronicle Text G1 Roman"/>
                <a:cs typeface="Chronicle Text G1"/>
              </a:rPr>
              <a:t>Industry, innovation &amp; infrastructure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 smtClean="0">
                <a:latin typeface="Chronicle Text G1 Roman"/>
                <a:cs typeface="Chronicle Text G1"/>
              </a:rPr>
              <a:t>Reduced inequality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 smtClean="0">
                <a:latin typeface="Chronicle Text G1 Roman"/>
                <a:cs typeface="Chronicle Text G1"/>
              </a:rPr>
              <a:t>Sustainable cities &amp; communities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 smtClean="0">
                <a:latin typeface="Chronicle Text G1 Roman"/>
                <a:cs typeface="Chronicle Text G1"/>
              </a:rPr>
              <a:t>Responsible consumption &amp; production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 smtClean="0">
                <a:latin typeface="Chronicle Text G1 Roman"/>
                <a:cs typeface="Chronicle Text G1"/>
              </a:rPr>
              <a:t>Climate action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 smtClean="0">
                <a:latin typeface="Chronicle Text G1 Roman"/>
                <a:cs typeface="Chronicle Text G1"/>
              </a:rPr>
              <a:t>Life below water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 smtClean="0">
                <a:latin typeface="Chronicle Text G1 Roman"/>
                <a:cs typeface="Chronicle Text G1"/>
              </a:rPr>
              <a:t>Life on land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 smtClean="0">
                <a:latin typeface="Chronicle Text G1 Roman"/>
                <a:cs typeface="Chronicle Text G1"/>
              </a:rPr>
              <a:t>Peace, justice &amp; strong institutions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 smtClean="0">
                <a:latin typeface="Chronicle Text G1 Roman"/>
                <a:cs typeface="Chronicle Text G1"/>
              </a:rPr>
              <a:t>Partnerships to achieve the goals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sz="2000" b="1" dirty="0" smtClean="0">
              <a:latin typeface="Chronicle Text G1 Roman"/>
              <a:cs typeface="Chronicle Text G1"/>
            </a:endParaRPr>
          </a:p>
          <a:p>
            <a:pPr marL="400050" lvl="2" indent="0">
              <a:lnSpc>
                <a:spcPct val="90000"/>
              </a:lnSpc>
              <a:buNone/>
            </a:pPr>
            <a:endParaRPr lang="en-US" sz="1200" b="1" dirty="0">
              <a:latin typeface="Chronicle Text G1 Roman"/>
              <a:cs typeface="Chronicle Text G1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96" y="236987"/>
            <a:ext cx="1943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8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8986"/>
            <a:ext cx="8229600" cy="629814"/>
          </a:xfrm>
        </p:spPr>
        <p:txBody>
          <a:bodyPr>
            <a:noAutofit/>
          </a:bodyPr>
          <a:lstStyle/>
          <a:p>
            <a:pPr algn="l"/>
            <a:r>
              <a:rPr lang="en-AU" sz="3200" b="1" dirty="0" smtClean="0">
                <a:solidFill>
                  <a:srgbClr val="9D2235"/>
                </a:solidFill>
                <a:latin typeface="Chronicle Text G1 Roman"/>
                <a:ea typeface="+mn-ea"/>
                <a:cs typeface="Chronicle Text G1"/>
              </a:rPr>
              <a:t>Defining social entrepreneurship</a:t>
            </a:r>
            <a:endParaRPr lang="en-AU" sz="3200" b="1" dirty="0">
              <a:solidFill>
                <a:srgbClr val="9D2235"/>
              </a:solidFill>
              <a:latin typeface="Chronicle Text G1 Roman"/>
              <a:ea typeface="+mn-ea"/>
              <a:cs typeface="Chronicle Text G1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80520"/>
          </a:xfrm>
        </p:spPr>
        <p:txBody>
          <a:bodyPr>
            <a:normAutofit lnSpcReduction="10000"/>
          </a:bodyPr>
          <a:lstStyle/>
          <a:p>
            <a:r>
              <a:rPr lang="en-GB" sz="2000" b="1" dirty="0" smtClean="0"/>
              <a:t>A </a:t>
            </a:r>
            <a:r>
              <a:rPr lang="en-GB" sz="2000" b="1" dirty="0"/>
              <a:t>social enterprise has a social and/or environmental mission as part of its core purpose. Such organizations seek </a:t>
            </a:r>
            <a:r>
              <a:rPr lang="en-GB" sz="2000" b="1" dirty="0" smtClean="0"/>
              <a:t>profits only </a:t>
            </a:r>
            <a:r>
              <a:rPr lang="en-GB" sz="2000" b="1" dirty="0"/>
              <a:t>in order to achieve their missions. </a:t>
            </a:r>
          </a:p>
          <a:p>
            <a:r>
              <a:rPr lang="en-GB" sz="2000" b="1" dirty="0" smtClean="0"/>
              <a:t>Social </a:t>
            </a:r>
            <a:r>
              <a:rPr lang="en-GB" sz="2000" b="1" dirty="0"/>
              <a:t>entrepreneurship relates to entrepreneurial action by organisations and individuals that creates significant social </a:t>
            </a:r>
            <a:r>
              <a:rPr lang="en-GB" sz="2000" b="1" dirty="0" smtClean="0"/>
              <a:t>value for communities and people. It involves</a:t>
            </a:r>
          </a:p>
          <a:p>
            <a:pPr lvl="1"/>
            <a:r>
              <a:rPr lang="en-GB" sz="1800" b="1" dirty="0" smtClean="0"/>
              <a:t>Identifying an unjust situation, a need for change;</a:t>
            </a:r>
          </a:p>
          <a:p>
            <a:pPr lvl="1"/>
            <a:r>
              <a:rPr lang="en-GB" sz="1800" b="1" dirty="0"/>
              <a:t>identifying an opportunity in this unjust equilibrium, developing a social value proposition, and bringing to bear inspiration, creativity, </a:t>
            </a:r>
            <a:r>
              <a:rPr lang="en-GB" sz="1800" b="1" dirty="0" smtClean="0"/>
              <a:t>to identify a relevant and feasible way to improve the situation;</a:t>
            </a:r>
          </a:p>
          <a:p>
            <a:pPr lvl="1"/>
            <a:r>
              <a:rPr lang="en-GB" sz="1800" b="1" dirty="0" err="1" smtClean="0"/>
              <a:t>Trialing</a:t>
            </a:r>
            <a:r>
              <a:rPr lang="en-GB" sz="1800" b="1" dirty="0" smtClean="0"/>
              <a:t>, implementing, enhancing and then scaling up what works best;</a:t>
            </a:r>
          </a:p>
          <a:p>
            <a:pPr lvl="1"/>
            <a:r>
              <a:rPr lang="en-GB" sz="1800" b="1" dirty="0" smtClean="0"/>
              <a:t>Whilst ensuring that there are sufficient funds to support and sustain this work</a:t>
            </a:r>
          </a:p>
          <a:p>
            <a:r>
              <a:rPr lang="en-GB" sz="1800" b="1" dirty="0"/>
              <a:t>Commercial entrepreneurship is about </a:t>
            </a:r>
            <a:r>
              <a:rPr lang="en-GB" sz="1800" b="1" dirty="0" smtClean="0"/>
              <a:t>personal benefit and profit </a:t>
            </a:r>
            <a:r>
              <a:rPr lang="en-GB" sz="1800" b="1" dirty="0"/>
              <a:t>maximisation. Social entrepreneurship is about benefitting others – such enterprises make money but no one takes it out – the profits are dedicated solely to scale up</a:t>
            </a:r>
            <a:endParaRPr lang="en-AU" sz="1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96" y="236987"/>
            <a:ext cx="1943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63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8986"/>
            <a:ext cx="8229600" cy="629814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9D2235"/>
                </a:solidFill>
                <a:latin typeface="Chronicle Text G1 Roman"/>
                <a:cs typeface="Chronicle Text G1"/>
              </a:rPr>
              <a:t>Judging that a social enterprise is </a:t>
            </a:r>
            <a:r>
              <a:rPr lang="en-US" sz="2800" b="1" dirty="0">
                <a:solidFill>
                  <a:srgbClr val="9D2235"/>
                </a:solidFill>
                <a:latin typeface="Chronicle Text G1 Roman"/>
                <a:cs typeface="Chronicle Text G1"/>
              </a:rPr>
              <a:t>‘</a:t>
            </a:r>
            <a:r>
              <a:rPr lang="en-US" sz="3200" b="1" dirty="0">
                <a:solidFill>
                  <a:srgbClr val="9D2235"/>
                </a:solidFill>
                <a:latin typeface="Chronicle Text G1 Roman"/>
                <a:cs typeface="Chronicle Text G1"/>
              </a:rPr>
              <a:t>successful</a:t>
            </a:r>
            <a:endParaRPr lang="en-AU" sz="3200" b="1" dirty="0">
              <a:solidFill>
                <a:srgbClr val="9D2235"/>
              </a:solidFill>
              <a:latin typeface="Chronicle Text G1 Roman"/>
              <a:ea typeface="+mn-ea"/>
              <a:cs typeface="Chronicle Text G1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805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Money is being made out of waste - cradle to cradle design is in place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Minimum defaults on micro-finance loans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Positive health outcomes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Gross domestic ‘happiness’ (Bhutan); improved social harmony; </a:t>
            </a:r>
            <a:r>
              <a:rPr lang="en-US" sz="2000" b="1" dirty="0" smtClean="0">
                <a:latin typeface="Chronicle Text G1 Roman"/>
                <a:cs typeface="Chronicle Text G1"/>
              </a:rPr>
              <a:t>New Zealand’s ‘well-being’ budget 2019; decreased </a:t>
            </a:r>
            <a:r>
              <a:rPr lang="en-US" sz="2000" b="1" dirty="0">
                <a:latin typeface="Chronicle Text G1 Roman"/>
                <a:cs typeface="Chronicle Text G1"/>
              </a:rPr>
              <a:t>crime rates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More equitable distribution of wealth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Increased participation in post-secondary education/employment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Positive feedback from participants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Successful scale up and sustainability of the initiative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Government and legislative support for scale up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Repeat business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Positive press coverage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Positive rate of return on investment </a:t>
            </a:r>
            <a:endParaRPr lang="en-US" sz="20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A high position on the Times HE SD Impact Rankings</a:t>
            </a:r>
            <a:endParaRPr lang="en-US" sz="2000" b="1" dirty="0">
              <a:latin typeface="Chronicle Text G1 Roman"/>
              <a:cs typeface="Chronicle Text G1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96" y="236987"/>
            <a:ext cx="1943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4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8986"/>
            <a:ext cx="8229600" cy="629814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9D2235"/>
                </a:solidFill>
                <a:latin typeface="Chronicle Text G1 Roman"/>
                <a:cs typeface="Chronicle Text G1"/>
              </a:rPr>
              <a:t>Examples of social </a:t>
            </a:r>
            <a:r>
              <a:rPr lang="en-US" sz="2400" b="1" dirty="0" smtClean="0">
                <a:solidFill>
                  <a:srgbClr val="9D2235"/>
                </a:solidFill>
                <a:latin typeface="Chronicle Text G1 Roman"/>
                <a:cs typeface="Chronicle Text G1"/>
              </a:rPr>
              <a:t>entrepreneurship linked to the SDGs</a:t>
            </a:r>
            <a:endParaRPr lang="en-AU" sz="2400" b="1" dirty="0">
              <a:solidFill>
                <a:srgbClr val="9D2235"/>
              </a:solidFill>
              <a:latin typeface="Chronicle Text G1 Roman"/>
              <a:ea typeface="+mn-ea"/>
              <a:cs typeface="Chronicle Text G1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8052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Mobile phones and food security in Sri </a:t>
            </a:r>
            <a:r>
              <a:rPr lang="en-US" sz="2000" b="1" dirty="0" smtClean="0">
                <a:latin typeface="Chronicle Text G1 Roman"/>
                <a:cs typeface="Chronicle Text G1"/>
              </a:rPr>
              <a:t>Lanka</a:t>
            </a:r>
          </a:p>
          <a:p>
            <a:pPr>
              <a:lnSpc>
                <a:spcPct val="90000"/>
              </a:lnSpc>
            </a:pPr>
            <a:endParaRPr lang="en-US" sz="8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>
                <a:latin typeface="Chronicle Text G1 Roman"/>
                <a:cs typeface="Chronicle Text G1"/>
              </a:rPr>
              <a:t>Sanduk</a:t>
            </a:r>
            <a:r>
              <a:rPr lang="en-US" sz="2000" b="1" dirty="0">
                <a:latin typeface="Chronicle Text G1 Roman"/>
                <a:cs typeface="Chronicle Text G1"/>
              </a:rPr>
              <a:t> </a:t>
            </a:r>
            <a:r>
              <a:rPr lang="en-US" sz="2000" b="1" dirty="0" err="1">
                <a:latin typeface="Chronicle Text G1 Roman"/>
                <a:cs typeface="Chronicle Text G1"/>
              </a:rPr>
              <a:t>Ruit</a:t>
            </a:r>
            <a:r>
              <a:rPr lang="en-US" sz="2000" b="1" dirty="0">
                <a:latin typeface="Chronicle Text G1 Roman"/>
                <a:cs typeface="Chronicle Text G1"/>
              </a:rPr>
              <a:t> and </a:t>
            </a:r>
            <a:r>
              <a:rPr lang="en-US" sz="2000" b="1" dirty="0" err="1">
                <a:latin typeface="Chronicle Text G1 Roman"/>
                <a:cs typeface="Chronicle Text G1"/>
              </a:rPr>
              <a:t>interocular</a:t>
            </a:r>
            <a:r>
              <a:rPr lang="en-US" sz="2000" b="1" dirty="0">
                <a:latin typeface="Chronicle Text G1 Roman"/>
                <a:cs typeface="Chronicle Text G1"/>
              </a:rPr>
              <a:t> lenses in Nepal</a:t>
            </a:r>
          </a:p>
          <a:p>
            <a:pPr>
              <a:lnSpc>
                <a:spcPct val="90000"/>
              </a:lnSpc>
            </a:pPr>
            <a:endParaRPr lang="en-US" sz="800" b="1" dirty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>
                <a:latin typeface="Chronicle Text G1 Roman"/>
                <a:cs typeface="Chronicle Text G1"/>
              </a:rPr>
              <a:t>Spinnifex</a:t>
            </a:r>
            <a:r>
              <a:rPr lang="en-US" sz="2000" b="1" dirty="0">
                <a:latin typeface="Chronicle Text G1 Roman"/>
                <a:cs typeface="Chronicle Text G1"/>
              </a:rPr>
              <a:t> and </a:t>
            </a:r>
            <a:r>
              <a:rPr lang="en-US" sz="2000" b="1" dirty="0" err="1">
                <a:latin typeface="Chronicle Text G1 Roman"/>
                <a:cs typeface="Chronicle Text G1"/>
              </a:rPr>
              <a:t>nanocellulose</a:t>
            </a:r>
            <a:r>
              <a:rPr lang="en-US" sz="2000" b="1" dirty="0">
                <a:latin typeface="Chronicle Text G1 Roman"/>
                <a:cs typeface="Chronicle Text G1"/>
              </a:rPr>
              <a:t> in Australia</a:t>
            </a:r>
          </a:p>
          <a:p>
            <a:pPr>
              <a:lnSpc>
                <a:spcPct val="90000"/>
              </a:lnSpc>
            </a:pPr>
            <a:endParaRPr lang="en-US" sz="800" b="1" dirty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Citrus Farm and the Foskor development trust in South Africa</a:t>
            </a:r>
          </a:p>
          <a:p>
            <a:pPr>
              <a:lnSpc>
                <a:spcPct val="90000"/>
              </a:lnSpc>
            </a:pPr>
            <a:endParaRPr lang="en-US" sz="800" b="1" dirty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Maggots in Benin</a:t>
            </a:r>
          </a:p>
          <a:p>
            <a:pPr>
              <a:lnSpc>
                <a:spcPct val="90000"/>
              </a:lnSpc>
            </a:pPr>
            <a:endParaRPr lang="en-US" sz="800" b="1" dirty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3D solar souvenirs made by the rubbish pickers in Delhi</a:t>
            </a:r>
          </a:p>
          <a:p>
            <a:pPr>
              <a:lnSpc>
                <a:spcPct val="90000"/>
              </a:lnSpc>
            </a:pPr>
            <a:endParaRPr lang="en-US" sz="800" b="1" dirty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 ‘Fast fashion’, </a:t>
            </a:r>
            <a:r>
              <a:rPr lang="en-US" sz="2000" b="1" dirty="0" err="1">
                <a:latin typeface="Chronicle Text G1 Roman"/>
                <a:cs typeface="Chronicle Text G1"/>
              </a:rPr>
              <a:t>biolitics</a:t>
            </a:r>
            <a:r>
              <a:rPr lang="en-US" sz="2000" b="1" dirty="0">
                <a:latin typeface="Chronicle Text G1 Roman"/>
                <a:cs typeface="Chronicle Text G1"/>
              </a:rPr>
              <a:t> and the circular economy</a:t>
            </a:r>
          </a:p>
          <a:p>
            <a:pPr>
              <a:lnSpc>
                <a:spcPct val="90000"/>
              </a:lnSpc>
            </a:pPr>
            <a:endParaRPr lang="en-US" sz="800" b="1" dirty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Pig farms and African snails in the </a:t>
            </a:r>
            <a:r>
              <a:rPr lang="en-US" sz="2000" b="1" dirty="0" smtClean="0">
                <a:latin typeface="Chronicle Text G1 Roman"/>
                <a:cs typeface="Chronicle Text G1"/>
              </a:rPr>
              <a:t>Pacific</a:t>
            </a:r>
          </a:p>
          <a:p>
            <a:pPr>
              <a:lnSpc>
                <a:spcPct val="90000"/>
              </a:lnSpc>
            </a:pPr>
            <a:endParaRPr lang="en-US" sz="8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GB" sz="2000" b="1" dirty="0" smtClean="0"/>
              <a:t>South Africa’s North West University </a:t>
            </a:r>
            <a:r>
              <a:rPr lang="en-GB" sz="2000" b="1" dirty="0"/>
              <a:t> </a:t>
            </a:r>
            <a:r>
              <a:rPr lang="en-GB" sz="2000" b="1" dirty="0">
                <a:hlinkClick r:id="rId2"/>
              </a:rPr>
              <a:t>Enterprising Women </a:t>
            </a:r>
            <a:r>
              <a:rPr lang="en-GB" sz="2000" b="1" dirty="0" smtClean="0">
                <a:hlinkClick r:id="rId2"/>
              </a:rPr>
              <a:t>Programme</a:t>
            </a:r>
            <a:r>
              <a:rPr lang="en-GB" sz="2000" b="1" dirty="0"/>
              <a:t> </a:t>
            </a:r>
            <a:r>
              <a:rPr lang="en-GB" sz="2000" b="1" dirty="0" smtClean="0"/>
              <a:t>and </a:t>
            </a:r>
            <a:r>
              <a:rPr lang="en-GB" sz="2000" b="1" dirty="0"/>
              <a:t> </a:t>
            </a:r>
            <a:r>
              <a:rPr lang="en-GB" sz="2000" b="1" u="sng" dirty="0">
                <a:hlinkClick r:id="rId3"/>
              </a:rPr>
              <a:t>Student Rag Community </a:t>
            </a:r>
            <a:r>
              <a:rPr lang="en-GB" sz="2000" b="1" u="sng" dirty="0" smtClean="0">
                <a:hlinkClick r:id="rId3"/>
              </a:rPr>
              <a:t>Service</a:t>
            </a:r>
            <a:r>
              <a:rPr lang="en-GB" sz="2000" b="1" u="sng" dirty="0" smtClean="0"/>
              <a:t> </a:t>
            </a:r>
            <a:r>
              <a:rPr lang="en-GB" sz="2000" b="1" dirty="0" smtClean="0"/>
              <a:t>initiatives</a:t>
            </a:r>
          </a:p>
          <a:p>
            <a:pPr>
              <a:lnSpc>
                <a:spcPct val="90000"/>
              </a:lnSpc>
            </a:pPr>
            <a:endParaRPr lang="en-GB" sz="800" b="1" dirty="0" smtClean="0"/>
          </a:p>
          <a:p>
            <a:pPr>
              <a:lnSpc>
                <a:spcPct val="90000"/>
              </a:lnSpc>
            </a:pPr>
            <a:r>
              <a:rPr lang="en-GB" sz="2000" b="1" dirty="0" smtClean="0">
                <a:latin typeface="Chronicle Text G1 Roman"/>
                <a:cs typeface="Chronicle Text G1"/>
              </a:rPr>
              <a:t>Leather from mushrooms</a:t>
            </a:r>
            <a:endParaRPr lang="en-US" sz="20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endParaRPr lang="en-US" sz="2000" b="1" dirty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endParaRPr lang="en-GB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96" y="236987"/>
            <a:ext cx="1943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25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8986"/>
            <a:ext cx="8229600" cy="629814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9D2235"/>
                </a:solidFill>
                <a:latin typeface="Chronicle Text G1 Roman"/>
                <a:cs typeface="Chronicle Text G1"/>
              </a:rPr>
              <a:t>Examples of social </a:t>
            </a:r>
            <a:r>
              <a:rPr lang="en-US" sz="2400" b="1" dirty="0" smtClean="0">
                <a:solidFill>
                  <a:srgbClr val="9D2235"/>
                </a:solidFill>
                <a:latin typeface="Chronicle Text G1 Roman"/>
                <a:cs typeface="Chronicle Text G1"/>
              </a:rPr>
              <a:t>entrepreneurship linked to the SDGs</a:t>
            </a:r>
            <a:endParaRPr lang="en-AU" sz="2400" b="1" dirty="0">
              <a:solidFill>
                <a:srgbClr val="9D2235"/>
              </a:solidFill>
              <a:latin typeface="Chronicle Text G1 Roman"/>
              <a:ea typeface="+mn-ea"/>
              <a:cs typeface="Chronicle Text G1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805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000" b="1" dirty="0" smtClean="0">
                <a:latin typeface="Chronicle Text G1 Roman"/>
                <a:cs typeface="Chronicle Text G1"/>
              </a:rPr>
              <a:t>Harvard’s Living lab projects  </a:t>
            </a:r>
          </a:p>
          <a:p>
            <a:pPr>
              <a:lnSpc>
                <a:spcPct val="90000"/>
              </a:lnSpc>
            </a:pPr>
            <a:endParaRPr lang="en-AU" sz="8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AU" sz="2000" b="1" dirty="0" smtClean="0">
                <a:latin typeface="Chronicle Text G1 Roman"/>
                <a:cs typeface="Chronicle Text G1"/>
              </a:rPr>
              <a:t>Biomimicry inventions  </a:t>
            </a:r>
          </a:p>
          <a:p>
            <a:pPr lvl="1">
              <a:lnSpc>
                <a:spcPct val="90000"/>
              </a:lnSpc>
            </a:pPr>
            <a:endParaRPr lang="en-US" sz="8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Citizen intelligence and SDGs 11 and 16</a:t>
            </a:r>
          </a:p>
          <a:p>
            <a:pPr>
              <a:lnSpc>
                <a:spcPct val="90000"/>
              </a:lnSpc>
            </a:pPr>
            <a:endParaRPr lang="en-US" sz="8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 smtClean="0">
                <a:latin typeface="Chronicle Text G1 Roman"/>
                <a:cs typeface="Chronicle Text G1"/>
              </a:rPr>
              <a:t>Enactus</a:t>
            </a:r>
            <a:r>
              <a:rPr lang="en-US" sz="2000" b="1" dirty="0" smtClean="0">
                <a:latin typeface="Chronicle Text G1 Roman"/>
                <a:cs typeface="Chronicle Text G1"/>
              </a:rPr>
              <a:t> UK’s social enterprise projects with 59 universities. For example: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latin typeface="Chronicle Text G1 Roman"/>
                <a:cs typeface="Chronicle Text G1"/>
              </a:rPr>
              <a:t>‘Budget bite’s Norwich </a:t>
            </a:r>
            <a:r>
              <a:rPr lang="mr-IN" sz="1600" b="1" dirty="0" smtClean="0">
                <a:latin typeface="Chronicle Text G1 Roman"/>
                <a:cs typeface="Chronicle Text G1"/>
              </a:rPr>
              <a:t>–</a:t>
            </a:r>
            <a:r>
              <a:rPr lang="en-US" sz="1600" b="1" dirty="0" smtClean="0">
                <a:latin typeface="Chronicle Text G1 Roman"/>
                <a:cs typeface="Chronicle Text G1"/>
              </a:rPr>
              <a:t> University of East Anglia (SDGs 2 &amp; 12)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latin typeface="Chronicle Text G1 Roman"/>
                <a:cs typeface="Chronicle Text G1"/>
              </a:rPr>
              <a:t>‘Kenya </a:t>
            </a:r>
            <a:r>
              <a:rPr lang="en-US" sz="1600" b="1" dirty="0" err="1" smtClean="0">
                <a:latin typeface="Chronicle Text G1 Roman"/>
                <a:cs typeface="Chronicle Text G1"/>
              </a:rPr>
              <a:t>Jiko</a:t>
            </a:r>
            <a:r>
              <a:rPr lang="en-US" sz="1600" b="1" dirty="0" smtClean="0">
                <a:latin typeface="Chronicle Text G1 Roman"/>
                <a:cs typeface="Chronicle Text G1"/>
              </a:rPr>
              <a:t>’ </a:t>
            </a:r>
            <a:r>
              <a:rPr lang="mr-IN" sz="1600" b="1" dirty="0" smtClean="0">
                <a:latin typeface="Chronicle Text G1 Roman"/>
                <a:cs typeface="Chronicle Text G1"/>
              </a:rPr>
              <a:t>–</a:t>
            </a:r>
            <a:r>
              <a:rPr lang="en-US" sz="1600" b="1" dirty="0" smtClean="0">
                <a:latin typeface="Chronicle Text G1 Roman"/>
                <a:cs typeface="Chronicle Text G1"/>
              </a:rPr>
              <a:t> Imperial College, London (SDGs 1, 3 &amp; 7)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latin typeface="Chronicle Text G1 Roman"/>
                <a:cs typeface="Chronicle Text G1"/>
              </a:rPr>
              <a:t>‘</a:t>
            </a:r>
            <a:r>
              <a:rPr lang="en-US" sz="1600" b="1" dirty="0" err="1" smtClean="0">
                <a:latin typeface="Chronicle Text G1 Roman"/>
                <a:cs typeface="Chronicle Text G1"/>
              </a:rPr>
              <a:t>Foodprint</a:t>
            </a:r>
            <a:r>
              <a:rPr lang="en-US" sz="1600" b="1" dirty="0" smtClean="0">
                <a:latin typeface="Chronicle Text G1 Roman"/>
                <a:cs typeface="Chronicle Text G1"/>
              </a:rPr>
              <a:t>’ </a:t>
            </a:r>
            <a:r>
              <a:rPr lang="mr-IN" sz="1600" b="1" dirty="0" smtClean="0">
                <a:latin typeface="Chronicle Text G1 Roman"/>
                <a:cs typeface="Chronicle Text G1"/>
              </a:rPr>
              <a:t>–</a:t>
            </a:r>
            <a:r>
              <a:rPr lang="en-US" sz="1600" b="1" dirty="0" smtClean="0">
                <a:latin typeface="Chronicle Text G1 Roman"/>
                <a:cs typeface="Chronicle Text G1"/>
              </a:rPr>
              <a:t> University of Nottingham (SDGs 1, 2, 3, 10 &amp; 12)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latin typeface="Chronicle Text G1 Roman"/>
                <a:cs typeface="Chronicle Text G1"/>
              </a:rPr>
              <a:t>‘Fog catcher’ Morocco </a:t>
            </a:r>
            <a:r>
              <a:rPr lang="mr-IN" sz="1600" b="1" dirty="0" smtClean="0">
                <a:latin typeface="Chronicle Text G1 Roman"/>
                <a:cs typeface="Chronicle Text G1"/>
              </a:rPr>
              <a:t>–</a:t>
            </a:r>
            <a:r>
              <a:rPr lang="en-US" sz="1600" b="1" dirty="0" smtClean="0">
                <a:latin typeface="Chronicle Text G1 Roman"/>
                <a:cs typeface="Chronicle Text G1"/>
              </a:rPr>
              <a:t> University of Edinburgh (SDGs 1, 6 &amp; 11)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latin typeface="Chronicle Text G1 Roman"/>
                <a:cs typeface="Chronicle Text G1"/>
              </a:rPr>
              <a:t>‘Source’ affordable lighting Philippines </a:t>
            </a:r>
            <a:r>
              <a:rPr lang="mr-IN" sz="1600" b="1" dirty="0" smtClean="0">
                <a:latin typeface="Chronicle Text G1 Roman"/>
                <a:cs typeface="Chronicle Text G1"/>
              </a:rPr>
              <a:t>–</a:t>
            </a:r>
            <a:r>
              <a:rPr lang="en-US" sz="1600" b="1" dirty="0" smtClean="0">
                <a:latin typeface="Chronicle Text G1 Roman"/>
                <a:cs typeface="Chronicle Text G1"/>
              </a:rPr>
              <a:t> University of Surrey 1, 3, 7, 10 &amp; 11)</a:t>
            </a:r>
          </a:p>
          <a:p>
            <a:pPr lvl="1">
              <a:lnSpc>
                <a:spcPct val="90000"/>
              </a:lnSpc>
            </a:pPr>
            <a:endParaRPr lang="en-US" sz="8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Western Sydney University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latin typeface="Chronicle Text G1 Roman"/>
                <a:cs typeface="Chronicle Text G1"/>
              </a:rPr>
              <a:t> </a:t>
            </a:r>
            <a:r>
              <a:rPr lang="en-US" sz="1600" b="1" dirty="0" err="1" smtClean="0">
                <a:latin typeface="Chronicle Text G1 Roman"/>
                <a:cs typeface="Chronicle Text G1"/>
              </a:rPr>
              <a:t>Riverfarm</a:t>
            </a:r>
            <a:r>
              <a:rPr lang="en-US" sz="1600" b="1" dirty="0" smtClean="0">
                <a:latin typeface="Chronicle Text G1 Roman"/>
                <a:cs typeface="Chronicle Text G1"/>
              </a:rPr>
              <a:t> and SURF projects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latin typeface="Chronicle Text G1 Roman"/>
                <a:cs typeface="Chronicle Text G1"/>
              </a:rPr>
              <a:t>WSU first in Australia and 11</a:t>
            </a:r>
            <a:r>
              <a:rPr lang="en-US" sz="1600" b="1" baseline="30000" dirty="0" smtClean="0">
                <a:latin typeface="Chronicle Text G1 Roman"/>
                <a:cs typeface="Chronicle Text G1"/>
              </a:rPr>
              <a:t>th</a:t>
            </a:r>
            <a:r>
              <a:rPr lang="en-US" sz="1600" b="1" dirty="0" smtClean="0">
                <a:latin typeface="Chronicle Text G1 Roman"/>
                <a:cs typeface="Chronicle Text G1"/>
              </a:rPr>
              <a:t> in the world on the new Times SDG impact rankings</a:t>
            </a:r>
          </a:p>
          <a:p>
            <a:pPr lvl="1">
              <a:lnSpc>
                <a:spcPct val="90000"/>
              </a:lnSpc>
            </a:pPr>
            <a:endParaRPr lang="en-US" sz="1600" b="1" dirty="0">
              <a:latin typeface="Chronicle Text G1 Roman"/>
              <a:cs typeface="Chronicle Text G1"/>
            </a:endParaRPr>
          </a:p>
          <a:p>
            <a:pPr lvl="1">
              <a:lnSpc>
                <a:spcPct val="90000"/>
              </a:lnSpc>
            </a:pPr>
            <a:endParaRPr lang="en-US" sz="1600" b="1" dirty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endParaRPr lang="en-GB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96" y="236987"/>
            <a:ext cx="1943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0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8986"/>
            <a:ext cx="8229600" cy="629814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9D2235"/>
                </a:solidFill>
                <a:latin typeface="Chronicle Text G1 Roman"/>
                <a:cs typeface="Chronicle Text G1"/>
              </a:rPr>
              <a:t>International Links and Networks interested in </a:t>
            </a:r>
            <a:r>
              <a:rPr lang="en-US" sz="2400" b="1" dirty="0" smtClean="0">
                <a:solidFill>
                  <a:srgbClr val="9D2235"/>
                </a:solidFill>
                <a:latin typeface="Chronicle Text G1 Roman"/>
                <a:cs typeface="Chronicle Text G1"/>
              </a:rPr>
              <a:t>building </a:t>
            </a:r>
            <a:r>
              <a:rPr lang="en-US" sz="2400" b="1" dirty="0" smtClean="0">
                <a:solidFill>
                  <a:srgbClr val="9D2235"/>
                </a:solidFill>
                <a:latin typeface="Chronicle Text G1 Roman"/>
                <a:cs typeface="Chronicle Text G1"/>
              </a:rPr>
              <a:t>the </a:t>
            </a:r>
            <a:r>
              <a:rPr lang="en-US" sz="2400" b="1" dirty="0" smtClean="0">
                <a:solidFill>
                  <a:srgbClr val="9D2235"/>
                </a:solidFill>
                <a:latin typeface="Chronicle Text G1 Roman"/>
                <a:cs typeface="Chronicle Text G1"/>
              </a:rPr>
              <a:t>SDGs into the curriculum</a:t>
            </a:r>
            <a:endParaRPr lang="en-AU" sz="2400" b="1" dirty="0">
              <a:solidFill>
                <a:srgbClr val="9D2235"/>
              </a:solidFill>
              <a:latin typeface="Chronicle Text G1 Roman"/>
              <a:ea typeface="+mn-ea"/>
              <a:cs typeface="Chronicle Text G1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746" y="2177480"/>
            <a:ext cx="8229600" cy="46805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000" b="1" dirty="0" smtClean="0">
                <a:latin typeface="Chronicle Text G1 Roman"/>
                <a:cs typeface="Chronicle Text G1"/>
              </a:rPr>
              <a:t>The Copernicus Alliance, UNU RCEs, AASHE, ACTS</a:t>
            </a:r>
          </a:p>
          <a:p>
            <a:pPr>
              <a:lnSpc>
                <a:spcPct val="90000"/>
              </a:lnSpc>
            </a:pPr>
            <a:endParaRPr lang="en-US" sz="8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The Association of Commonwealth Universities, The Global Alliance of Universities SDG accord and the International Association of Universities are all now giving focus to ESD</a:t>
            </a:r>
          </a:p>
          <a:p>
            <a:pPr>
              <a:lnSpc>
                <a:spcPct val="90000"/>
              </a:lnSpc>
            </a:pPr>
            <a:endParaRPr lang="en-US" sz="8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The Alliance for Sustainability Leadership in the UK</a:t>
            </a:r>
          </a:p>
          <a:p>
            <a:pPr>
              <a:lnSpc>
                <a:spcPct val="90000"/>
              </a:lnSpc>
            </a:pPr>
            <a:endParaRPr lang="en-US" sz="8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AU" sz="2000" b="1" dirty="0">
                <a:latin typeface="Chronicle Text G1 Roman"/>
                <a:cs typeface="Chronicle Text G1"/>
              </a:rPr>
              <a:t>The Social Enterprise World Forum Christchurch 2017</a:t>
            </a:r>
          </a:p>
          <a:p>
            <a:pPr>
              <a:lnSpc>
                <a:spcPct val="90000"/>
              </a:lnSpc>
            </a:pPr>
            <a:endParaRPr lang="en-AU" sz="800" b="1" dirty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hronicle Text G1 Roman"/>
                <a:cs typeface="Chronicle Text G1"/>
              </a:rPr>
              <a:t>The International Conference of Entrepreneurship Educators Oxford September 2019 </a:t>
            </a:r>
            <a:endParaRPr lang="en-US" sz="20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endParaRPr lang="en-US" sz="900" b="1" dirty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hronicle Text G1 Roman"/>
                <a:cs typeface="Chronicle Text G1"/>
              </a:rPr>
              <a:t>The </a:t>
            </a:r>
            <a:r>
              <a:rPr lang="en-US" sz="2000" b="1" dirty="0" smtClean="0">
                <a:latin typeface="Chronicle Text G1 Roman"/>
                <a:cs typeface="Chronicle Text G1"/>
              </a:rPr>
              <a:t>Social Enterprise Academy</a:t>
            </a:r>
          </a:p>
          <a:p>
            <a:pPr>
              <a:lnSpc>
                <a:spcPct val="90000"/>
              </a:lnSpc>
            </a:pPr>
            <a:endParaRPr lang="en-US" sz="8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 smtClean="0">
                <a:latin typeface="Chronicle Text G1 Roman"/>
                <a:cs typeface="Chronicle Text G1"/>
              </a:rPr>
              <a:t>Oikos</a:t>
            </a:r>
            <a:r>
              <a:rPr lang="en-US" sz="2000" b="1" dirty="0" smtClean="0">
                <a:latin typeface="Chronicle Text G1 Roman"/>
                <a:cs typeface="Chronicle Text G1"/>
              </a:rPr>
              <a:t> St Galen</a:t>
            </a:r>
          </a:p>
          <a:p>
            <a:pPr>
              <a:lnSpc>
                <a:spcPct val="90000"/>
              </a:lnSpc>
            </a:pPr>
            <a:endParaRPr lang="en-US" sz="800" b="1" dirty="0" smtClean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 smtClean="0">
                <a:latin typeface="Chronicle Text G1 Roman"/>
                <a:cs typeface="Chronicle Text G1"/>
              </a:rPr>
              <a:t>Enactus</a:t>
            </a:r>
            <a:endParaRPr lang="en-US" sz="2000" b="1" dirty="0" smtClean="0">
              <a:latin typeface="Chronicle Text G1 Roman"/>
              <a:cs typeface="Chronicle Text G1"/>
            </a:endParaRPr>
          </a:p>
          <a:p>
            <a:pPr lvl="1">
              <a:lnSpc>
                <a:spcPct val="90000"/>
              </a:lnSpc>
            </a:pPr>
            <a:endParaRPr lang="en-US" sz="1600" b="1" dirty="0">
              <a:latin typeface="Chronicle Text G1 Roman"/>
              <a:cs typeface="Chronicle Text G1"/>
            </a:endParaRPr>
          </a:p>
          <a:p>
            <a:pPr lvl="1">
              <a:lnSpc>
                <a:spcPct val="90000"/>
              </a:lnSpc>
            </a:pPr>
            <a:endParaRPr lang="en-US" sz="1600" b="1" dirty="0">
              <a:latin typeface="Chronicle Text G1 Roman"/>
              <a:cs typeface="Chronicle Text G1"/>
            </a:endParaRPr>
          </a:p>
          <a:p>
            <a:pPr>
              <a:lnSpc>
                <a:spcPct val="90000"/>
              </a:lnSpc>
            </a:pPr>
            <a:endParaRPr lang="en-GB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96" y="236987"/>
            <a:ext cx="1943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69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18378</TotalTime>
  <Words>1858</Words>
  <Application>Microsoft Macintosh PowerPoint</Application>
  <PresentationFormat>On-screen Show (4:3)</PresentationFormat>
  <Paragraphs>243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Chronicle Text G1</vt:lpstr>
      <vt:lpstr>Chronicle Text G1 Roman</vt:lpstr>
      <vt:lpstr>Gotham Narrow Bold</vt:lpstr>
      <vt:lpstr>Times New Roman</vt:lpstr>
      <vt:lpstr>Arial</vt:lpstr>
      <vt:lpstr>Office Theme</vt:lpstr>
      <vt:lpstr>     Building the UN’s sustainable development goals into the curriculum  Addressing the new quality agenda for  Higher Education</vt:lpstr>
      <vt:lpstr>Key themes</vt:lpstr>
      <vt:lpstr>Why bother?</vt:lpstr>
      <vt:lpstr>UN Sustainable Development Goals 2030</vt:lpstr>
      <vt:lpstr>Defining social entrepreneurship</vt:lpstr>
      <vt:lpstr>Judging that a social enterprise is ‘successful</vt:lpstr>
      <vt:lpstr>Examples of social entrepreneurship linked to the SDGs</vt:lpstr>
      <vt:lpstr>Examples of social entrepreneurship linked to the SDGs</vt:lpstr>
      <vt:lpstr>International Links and Networks interested in building the SDGs into the curriculum</vt:lpstr>
      <vt:lpstr>Characteristics of an effective social entrepreneur and a work ready plus graduate</vt:lpstr>
      <vt:lpstr>Where work ready plus capabilities fit into an overall Quality &amp; Standards framework for Learning &amp; Teaching</vt:lpstr>
      <vt:lpstr>‘Flipping’ the curriculum design &amp; review process - The Six Keys in FLIPCurric</vt:lpstr>
      <vt:lpstr>What are learning outcomes?</vt:lpstr>
      <vt:lpstr>The idea of producing work ready plus graduates</vt:lpstr>
      <vt:lpstr>Powerful Assessment</vt:lpstr>
      <vt:lpstr>Social Enterprise in the curriculum</vt:lpstr>
      <vt:lpstr>Making it happen</vt:lpstr>
      <vt:lpstr>Key insights and what next?</vt:lpstr>
      <vt:lpstr>Further reading and resources</vt:lpstr>
    </vt:vector>
  </TitlesOfParts>
  <Company>University of Western Sydney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 Box</dc:creator>
  <cp:lastModifiedBy>Microsoft Office User</cp:lastModifiedBy>
  <cp:revision>190</cp:revision>
  <dcterms:created xsi:type="dcterms:W3CDTF">2015-09-17T06:50:24Z</dcterms:created>
  <dcterms:modified xsi:type="dcterms:W3CDTF">2019-09-24T01:19:35Z</dcterms:modified>
</cp:coreProperties>
</file>