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88" r:id="rId3"/>
    <p:sldId id="618" r:id="rId4"/>
    <p:sldId id="599" r:id="rId5"/>
    <p:sldId id="607" r:id="rId6"/>
    <p:sldId id="643" r:id="rId7"/>
    <p:sldId id="615" r:id="rId8"/>
    <p:sldId id="616" r:id="rId9"/>
    <p:sldId id="646" r:id="rId10"/>
    <p:sldId id="647" r:id="rId11"/>
    <p:sldId id="628" r:id="rId12"/>
    <p:sldId id="629" r:id="rId13"/>
    <p:sldId id="639" r:id="rId14"/>
    <p:sldId id="640" r:id="rId15"/>
    <p:sldId id="621" r:id="rId16"/>
    <p:sldId id="624" r:id="rId17"/>
    <p:sldId id="625" r:id="rId18"/>
    <p:sldId id="622" r:id="rId19"/>
    <p:sldId id="623" r:id="rId20"/>
    <p:sldId id="313" r:id="rId21"/>
    <p:sldId id="272" r:id="rId22"/>
    <p:sldId id="626" r:id="rId23"/>
    <p:sldId id="627" r:id="rId24"/>
    <p:sldId id="632" r:id="rId25"/>
    <p:sldId id="633" r:id="rId26"/>
    <p:sldId id="641" r:id="rId27"/>
    <p:sldId id="619" r:id="rId28"/>
    <p:sldId id="620" r:id="rId29"/>
    <p:sldId id="644" r:id="rId30"/>
    <p:sldId id="645" r:id="rId31"/>
    <p:sldId id="600" r:id="rId32"/>
    <p:sldId id="603" r:id="rId33"/>
    <p:sldId id="604" r:id="rId34"/>
    <p:sldId id="605" r:id="rId35"/>
    <p:sldId id="606" r:id="rId36"/>
    <p:sldId id="64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8" d="100"/>
        <a:sy n="4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58827-95BE-4C93-997F-078217CAB69A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E4FFA-E243-4FCE-8858-50CBD19414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6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40645B-7DB8-4091-A6C1-3E537B4B35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40645B-7DB8-4091-A6C1-3E537B4B35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9DF8F-A9A8-4620-AFE6-DFEBE7059FF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By focusing on technical skills, we run the risk of neglecting problem formulation.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9DF8F-A9A8-4620-AFE6-DFEBE7059FF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Look at how text-book chapters are </a:t>
            </a:r>
            <a:r>
              <a:rPr lang="en-US" dirty="0" err="1">
                <a:latin typeface="Times New Roman" pitchFamily="18" charset="0"/>
              </a:rPr>
              <a:t>organised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78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31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95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90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47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13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9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0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84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1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B43C-48BE-4D75-94E3-1E59D6C14358}" type="datetimeFigureOut">
              <a:rPr lang="en-AU" smtClean="0"/>
              <a:t>17/07/2019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3422-C0F6-4B2E-9E6D-BB49863FCB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74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F1DA307-CD06-43C9-B780-6F941CBF0FDC}"/>
              </a:ext>
            </a:extLst>
          </p:cNvPr>
          <p:cNvSpPr txBox="1">
            <a:spLocks/>
          </p:cNvSpPr>
          <p:nvPr/>
        </p:nvSpPr>
        <p:spPr>
          <a:xfrm>
            <a:off x="838200" y="715619"/>
            <a:ext cx="10515600" cy="21677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9600" dirty="0"/>
              <a:t>Competition problem solving</a:t>
            </a:r>
            <a:endParaRPr lang="en-AU" sz="12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60D278-7EBB-47AE-BC81-8BECA45E8B5D}"/>
              </a:ext>
            </a:extLst>
          </p:cNvPr>
          <p:cNvSpPr txBox="1">
            <a:spLocks/>
          </p:cNvSpPr>
          <p:nvPr/>
        </p:nvSpPr>
        <p:spPr>
          <a:xfrm>
            <a:off x="838200" y="2883386"/>
            <a:ext cx="10515600" cy="1851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5FC42E-2B6A-4492-821C-A8AED444214A}"/>
              </a:ext>
            </a:extLst>
          </p:cNvPr>
          <p:cNvGrpSpPr/>
          <p:nvPr/>
        </p:nvGrpSpPr>
        <p:grpSpPr>
          <a:xfrm>
            <a:off x="0" y="5791200"/>
            <a:ext cx="12192000" cy="1066800"/>
            <a:chOff x="0" y="5791200"/>
            <a:chExt cx="12192000" cy="1066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19F482-E70F-446B-BE9F-4904E8B91EC8}"/>
                </a:ext>
              </a:extLst>
            </p:cNvPr>
            <p:cNvSpPr/>
            <p:nvPr/>
          </p:nvSpPr>
          <p:spPr>
            <a:xfrm>
              <a:off x="0" y="5791200"/>
              <a:ext cx="4632960" cy="1066800"/>
            </a:xfrm>
            <a:prstGeom prst="rect">
              <a:avLst/>
            </a:prstGeom>
            <a:solidFill>
              <a:srgbClr val="F4F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29EFE9-5D62-4302-B4B7-D0B0F398A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960" y="5791200"/>
              <a:ext cx="7559040" cy="10668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2FC415-ECC6-436D-B221-689A6957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547" y="6101870"/>
              <a:ext cx="1806300" cy="449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44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1DE8-6E81-4C6B-B363-908691A2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pPr algn="ctr"/>
            <a:r>
              <a:rPr lang="en-AU" dirty="0"/>
              <a:t>AMC 2016 I27 - solution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401C8F-543F-46FE-B06C-F6AF7A18C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8" y="1198728"/>
            <a:ext cx="10745337" cy="53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7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6FFC-648A-4F2E-990E-B73B6F0F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2018 – UP18</a:t>
            </a:r>
            <a:br>
              <a:rPr lang="en-AU" dirty="0"/>
            </a:br>
            <a:r>
              <a:rPr lang="en-AU" dirty="0"/>
              <a:t> 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32C645C-ED67-4832-A34B-D0AFEF5B0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3" y="2122227"/>
            <a:ext cx="11306809" cy="2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2DDA-3383-44CB-9CFE-BFD46143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2018 UP18 -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70A41-4311-4E82-BF3D-2D197D3C3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255" y="1724353"/>
            <a:ext cx="3575712" cy="48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2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DE92-0208-4E37-8E62-9AFDE518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2017 J16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DECA14-6521-44C9-BA10-6E477FC3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16" y="1903863"/>
            <a:ext cx="10120465" cy="3016155"/>
          </a:xfrm>
        </p:spPr>
      </p:pic>
    </p:spTree>
    <p:extLst>
      <p:ext uri="{BB962C8B-B14F-4D97-AF65-F5344CB8AC3E}">
        <p14:creationId xmlns:p14="http://schemas.microsoft.com/office/powerpoint/2010/main" val="329923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D57F-1B7E-4DBE-B4C9-2051E0A7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2017 J16 - solution</a:t>
            </a:r>
          </a:p>
        </p:txBody>
      </p:sp>
      <p:pic>
        <p:nvPicPr>
          <p:cNvPr id="4" name="Picture 3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1150A11-B78A-40EB-98AD-03792C61B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93" y="1467135"/>
            <a:ext cx="4659572" cy="46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7738-FCAB-4BC9-A7A2-B3DBFDDF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9305"/>
          </a:xfrm>
        </p:spPr>
        <p:txBody>
          <a:bodyPr/>
          <a:lstStyle/>
          <a:p>
            <a:pPr algn="ctr"/>
            <a:r>
              <a:rPr lang="en-AU" dirty="0"/>
              <a:t>AMC 2006 J20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2EA472-EBCD-41CC-804B-CF5405FB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65" y="1409610"/>
            <a:ext cx="9094290" cy="43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4A25-CEAB-4BFC-8A72-E48799BB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2016 S8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022E8C-CB04-43CB-B271-9812E7AE5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7" y="2156345"/>
            <a:ext cx="11052631" cy="28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5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329D-C39E-480B-9291-5C997233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2016 S8 -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829B-2B4B-41D6-A5D3-BE68F3CF1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5" y="2265529"/>
            <a:ext cx="10703317" cy="24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8118-A8FC-4086-B333-E154F5C5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2015 – I20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947C7-3B6B-47A8-A87D-4AE2C8B1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3" y="1862919"/>
            <a:ext cx="10428827" cy="28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B58E-C7DA-4A5A-A63F-1E6BC9C6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2015 I20 - solution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9DB98D0-6535-42A3-86AE-4F55D522B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9" y="2013043"/>
            <a:ext cx="10968461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Outline of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Questions involving digits</a:t>
            </a:r>
          </a:p>
          <a:p>
            <a:r>
              <a:rPr lang="en-AU" dirty="0"/>
              <a:t>Geometrical tricks - self-similar shapes and folding problems</a:t>
            </a:r>
          </a:p>
          <a:p>
            <a:r>
              <a:rPr lang="en-AU" dirty="0"/>
              <a:t>Completing the rectangle</a:t>
            </a:r>
          </a:p>
        </p:txBody>
      </p:sp>
    </p:spTree>
    <p:extLst>
      <p:ext uri="{BB962C8B-B14F-4D97-AF65-F5344CB8AC3E}">
        <p14:creationId xmlns:p14="http://schemas.microsoft.com/office/powerpoint/2010/main" val="31814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2543" y="332656"/>
            <a:ext cx="9062114" cy="432048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AU" dirty="0"/>
              <a:t>AIMO 2014 - Question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2890" y="764704"/>
            <a:ext cx="9901449" cy="5688632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AU" dirty="0"/>
              <a:t>Triangles ABC  and XYZ are congruent right-angled isosceles triangles.  Squares KLMB and PQRS are as shown.  If the area of KLMB is 189, find the area of PQRS.</a:t>
            </a:r>
          </a:p>
          <a:p>
            <a:pPr marL="0" indent="0">
              <a:buNone/>
            </a:pPr>
            <a:r>
              <a:rPr lang="en-AU" dirty="0"/>
              <a:t> 					</a:t>
            </a:r>
          </a:p>
          <a:p>
            <a:pPr marL="0" indent="0">
              <a:buNone/>
            </a:pPr>
            <a:r>
              <a:rPr lang="en-AU" dirty="0"/>
              <a:t>	   A					X	  </a:t>
            </a:r>
          </a:p>
          <a:p>
            <a:pPr marL="0" indent="0">
              <a:buNone/>
            </a:pPr>
            <a:r>
              <a:rPr lang="en-AU" dirty="0"/>
              <a:t>							  P	</a:t>
            </a:r>
          </a:p>
          <a:p>
            <a:pPr marL="0" indent="0">
              <a:buNone/>
            </a:pPr>
            <a:r>
              <a:rPr lang="en-AU" dirty="0"/>
              <a:t>	  K		L		</a:t>
            </a:r>
          </a:p>
          <a:p>
            <a:pPr marL="0" indent="0">
              <a:buNone/>
            </a:pPr>
            <a:r>
              <a:rPr lang="en-AU" dirty="0"/>
              <a:t>						S		  Q</a:t>
            </a:r>
          </a:p>
          <a:p>
            <a:pPr marL="0" indent="0">
              <a:buNone/>
            </a:pPr>
            <a:r>
              <a:rPr lang="en-AU" dirty="0"/>
              <a:t>   </a:t>
            </a:r>
          </a:p>
          <a:p>
            <a:pPr marL="0" indent="0">
              <a:buNone/>
            </a:pPr>
            <a:r>
              <a:rPr lang="en-AU" dirty="0"/>
              <a:t>               B	       M	           C		   Y	 R	        Z</a:t>
            </a:r>
          </a:p>
          <a:p>
            <a:endParaRPr lang="en-US" dirty="0">
              <a:latin typeface="Times New Roman" pitchFamily="18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/>
              <a:t>Mike Clapper - Executive Director AMT</a:t>
            </a: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5B59FBD4-5937-457E-A50E-A89CB62E693A}" type="datetime2">
              <a:rPr lang="en-US" smtClean="0"/>
              <a:t>Wednesday, July 17, 2019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763753" y="2708920"/>
            <a:ext cx="2232248" cy="2303968"/>
            <a:chOff x="3" y="3"/>
            <a:chExt cx="2268" cy="226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" y="3"/>
              <a:ext cx="2268" cy="2268"/>
            </a:xfrm>
            <a:custGeom>
              <a:avLst/>
              <a:gdLst>
                <a:gd name="T0" fmla="*/ 0 w 2268"/>
                <a:gd name="T1" fmla="*/ 2267 h 2268"/>
                <a:gd name="T2" fmla="*/ 2267 w 2268"/>
                <a:gd name="T3" fmla="*/ 2267 h 2268"/>
                <a:gd name="T4" fmla="*/ 0 w 2268"/>
                <a:gd name="T5" fmla="*/ 0 h 2268"/>
                <a:gd name="T6" fmla="*/ 0 w 2268"/>
                <a:gd name="T7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2268">
                  <a:moveTo>
                    <a:pt x="0" y="2267"/>
                  </a:moveTo>
                  <a:lnTo>
                    <a:pt x="2267" y="2267"/>
                  </a:lnTo>
                  <a:lnTo>
                    <a:pt x="0" y="0"/>
                  </a:lnTo>
                  <a:lnTo>
                    <a:pt x="0" y="2267"/>
                  </a:lnTo>
                  <a:close/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" y="1137"/>
              <a:ext cx="1134" cy="1134"/>
            </a:xfrm>
            <a:custGeom>
              <a:avLst/>
              <a:gdLst>
                <a:gd name="T0" fmla="*/ 1133 w 1134"/>
                <a:gd name="T1" fmla="*/ 1133 h 1134"/>
                <a:gd name="T2" fmla="*/ 1133 w 1134"/>
                <a:gd name="T3" fmla="*/ 0 h 1134"/>
                <a:gd name="T4" fmla="*/ 0 w 1134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4" h="1134">
                  <a:moveTo>
                    <a:pt x="1133" y="1133"/>
                  </a:moveTo>
                  <a:lnTo>
                    <a:pt x="1133" y="0"/>
                  </a:lnTo>
                  <a:lnTo>
                    <a:pt x="0" y="0"/>
                  </a:lnTo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7176120" y="2708920"/>
            <a:ext cx="2304256" cy="2303968"/>
            <a:chOff x="3" y="3"/>
            <a:chExt cx="2268" cy="2268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" y="3"/>
              <a:ext cx="2268" cy="2268"/>
            </a:xfrm>
            <a:custGeom>
              <a:avLst/>
              <a:gdLst>
                <a:gd name="T0" fmla="*/ 0 w 2268"/>
                <a:gd name="T1" fmla="*/ 2267 h 2268"/>
                <a:gd name="T2" fmla="*/ 2267 w 2268"/>
                <a:gd name="T3" fmla="*/ 2267 h 2268"/>
                <a:gd name="T4" fmla="*/ 0 w 2268"/>
                <a:gd name="T5" fmla="*/ 0 h 2268"/>
                <a:gd name="T6" fmla="*/ 0 w 2268"/>
                <a:gd name="T7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2268">
                  <a:moveTo>
                    <a:pt x="0" y="2267"/>
                  </a:moveTo>
                  <a:lnTo>
                    <a:pt x="2267" y="2267"/>
                  </a:lnTo>
                  <a:lnTo>
                    <a:pt x="0" y="0"/>
                  </a:lnTo>
                  <a:lnTo>
                    <a:pt x="0" y="2267"/>
                  </a:lnTo>
                  <a:close/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" y="760"/>
              <a:ext cx="1511" cy="1511"/>
            </a:xfrm>
            <a:custGeom>
              <a:avLst/>
              <a:gdLst>
                <a:gd name="T0" fmla="*/ 756 w 1511"/>
                <a:gd name="T1" fmla="*/ 1510 h 1511"/>
                <a:gd name="T2" fmla="*/ 1510 w 1511"/>
                <a:gd name="T3" fmla="*/ 754 h 1511"/>
                <a:gd name="T4" fmla="*/ 756 w 1511"/>
                <a:gd name="T5" fmla="*/ 0 h 1511"/>
                <a:gd name="T6" fmla="*/ 0 w 1511"/>
                <a:gd name="T7" fmla="*/ 754 h 1511"/>
                <a:gd name="T8" fmla="*/ 756 w 1511"/>
                <a:gd name="T9" fmla="*/ 1510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511">
                  <a:moveTo>
                    <a:pt x="756" y="1510"/>
                  </a:moveTo>
                  <a:lnTo>
                    <a:pt x="1510" y="754"/>
                  </a:lnTo>
                  <a:lnTo>
                    <a:pt x="756" y="0"/>
                  </a:lnTo>
                  <a:lnTo>
                    <a:pt x="0" y="754"/>
                  </a:lnTo>
                  <a:lnTo>
                    <a:pt x="756" y="1510"/>
                  </a:lnTo>
                  <a:close/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2313" y="457200"/>
            <a:ext cx="7848600" cy="59553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/>
              <a:t>AIMO 2014 Q2 - Solution 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/>
              <a:t>Mike Clapper - Executive Director AMT</a:t>
            </a: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AF72D102-66B7-4FB0-B095-1D460CF848C8}" type="datetime2">
              <a:rPr lang="en-US" smtClean="0"/>
              <a:t>Wednesday, July 17, 2019</a:t>
            </a:fld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240016" y="2275413"/>
            <a:ext cx="3456384" cy="3312367"/>
            <a:chOff x="3" y="3"/>
            <a:chExt cx="2268" cy="226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" y="3"/>
              <a:ext cx="2268" cy="2268"/>
            </a:xfrm>
            <a:custGeom>
              <a:avLst/>
              <a:gdLst>
                <a:gd name="T0" fmla="*/ 0 w 2268"/>
                <a:gd name="T1" fmla="*/ 2267 h 2268"/>
                <a:gd name="T2" fmla="*/ 2267 w 2268"/>
                <a:gd name="T3" fmla="*/ 2267 h 2268"/>
                <a:gd name="T4" fmla="*/ 0 w 2268"/>
                <a:gd name="T5" fmla="*/ 0 h 2268"/>
                <a:gd name="T6" fmla="*/ 0 w 2268"/>
                <a:gd name="T7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2268">
                  <a:moveTo>
                    <a:pt x="0" y="2267"/>
                  </a:moveTo>
                  <a:lnTo>
                    <a:pt x="2267" y="2267"/>
                  </a:lnTo>
                  <a:lnTo>
                    <a:pt x="0" y="0"/>
                  </a:lnTo>
                  <a:lnTo>
                    <a:pt x="0" y="2267"/>
                  </a:lnTo>
                  <a:close/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" y="760"/>
              <a:ext cx="1511" cy="1511"/>
            </a:xfrm>
            <a:custGeom>
              <a:avLst/>
              <a:gdLst>
                <a:gd name="T0" fmla="*/ 756 w 1511"/>
                <a:gd name="T1" fmla="*/ 1510 h 1511"/>
                <a:gd name="T2" fmla="*/ 1510 w 1511"/>
                <a:gd name="T3" fmla="*/ 754 h 1511"/>
                <a:gd name="T4" fmla="*/ 756 w 1511"/>
                <a:gd name="T5" fmla="*/ 0 h 1511"/>
                <a:gd name="T6" fmla="*/ 0 w 1511"/>
                <a:gd name="T7" fmla="*/ 754 h 1511"/>
                <a:gd name="T8" fmla="*/ 756 w 1511"/>
                <a:gd name="T9" fmla="*/ 1510 h 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511">
                  <a:moveTo>
                    <a:pt x="756" y="1510"/>
                  </a:moveTo>
                  <a:lnTo>
                    <a:pt x="1510" y="754"/>
                  </a:lnTo>
                  <a:lnTo>
                    <a:pt x="756" y="0"/>
                  </a:lnTo>
                  <a:lnTo>
                    <a:pt x="0" y="754"/>
                  </a:lnTo>
                  <a:lnTo>
                    <a:pt x="756" y="1510"/>
                  </a:lnTo>
                  <a:close/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</p:grpSp>
      <p:cxnSp>
        <p:nvCxnSpPr>
          <p:cNvPr id="3" name="Straight Connector 2"/>
          <p:cNvCxnSpPr>
            <a:endCxn id="8" idx="2"/>
          </p:cNvCxnSpPr>
          <p:nvPr/>
        </p:nvCxnSpPr>
        <p:spPr>
          <a:xfrm>
            <a:off x="6240016" y="3380995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541224" y="4485848"/>
            <a:ext cx="0" cy="110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8" idx="1"/>
          </p:cNvCxnSpPr>
          <p:nvPr/>
        </p:nvCxnSpPr>
        <p:spPr>
          <a:xfrm>
            <a:off x="6240016" y="4482196"/>
            <a:ext cx="2301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8" idx="0"/>
          </p:cNvCxnSpPr>
          <p:nvPr/>
        </p:nvCxnSpPr>
        <p:spPr>
          <a:xfrm>
            <a:off x="7392144" y="3380995"/>
            <a:ext cx="0" cy="22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135560" y="2275413"/>
            <a:ext cx="3456384" cy="3310907"/>
            <a:chOff x="3" y="3"/>
            <a:chExt cx="2268" cy="2268"/>
          </a:xfrm>
        </p:grpSpPr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3" y="3"/>
              <a:ext cx="2268" cy="2268"/>
            </a:xfrm>
            <a:custGeom>
              <a:avLst/>
              <a:gdLst>
                <a:gd name="T0" fmla="*/ 0 w 2268"/>
                <a:gd name="T1" fmla="*/ 2267 h 2268"/>
                <a:gd name="T2" fmla="*/ 2267 w 2268"/>
                <a:gd name="T3" fmla="*/ 2267 h 2268"/>
                <a:gd name="T4" fmla="*/ 0 w 2268"/>
                <a:gd name="T5" fmla="*/ 0 h 2268"/>
                <a:gd name="T6" fmla="*/ 0 w 2268"/>
                <a:gd name="T7" fmla="*/ 2267 h 2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8" h="2268">
                  <a:moveTo>
                    <a:pt x="0" y="2267"/>
                  </a:moveTo>
                  <a:lnTo>
                    <a:pt x="2267" y="2267"/>
                  </a:lnTo>
                  <a:lnTo>
                    <a:pt x="0" y="0"/>
                  </a:lnTo>
                  <a:lnTo>
                    <a:pt x="0" y="2267"/>
                  </a:lnTo>
                  <a:close/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3" y="1137"/>
              <a:ext cx="1134" cy="1134"/>
            </a:xfrm>
            <a:custGeom>
              <a:avLst/>
              <a:gdLst>
                <a:gd name="T0" fmla="*/ 1133 w 1134"/>
                <a:gd name="T1" fmla="*/ 1133 h 1134"/>
                <a:gd name="T2" fmla="*/ 1133 w 1134"/>
                <a:gd name="T3" fmla="*/ 0 h 1134"/>
                <a:gd name="T4" fmla="*/ 0 w 1134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4" h="1134">
                  <a:moveTo>
                    <a:pt x="1133" y="1133"/>
                  </a:moveTo>
                  <a:lnTo>
                    <a:pt x="1133" y="0"/>
                  </a:lnTo>
                  <a:lnTo>
                    <a:pt x="0" y="0"/>
                  </a:lnTo>
                </a:path>
              </a:pathLst>
            </a:custGeom>
            <a:noFill/>
            <a:ln w="50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/>
            </a:p>
          </p:txBody>
        </p:sp>
      </p:grpSp>
      <p:cxnSp>
        <p:nvCxnSpPr>
          <p:cNvPr id="19" name="Straight Connector 18"/>
          <p:cNvCxnSpPr>
            <a:stCxn id="23" idx="0"/>
          </p:cNvCxnSpPr>
          <p:nvPr/>
        </p:nvCxnSpPr>
        <p:spPr>
          <a:xfrm flipV="1">
            <a:off x="2135560" y="3930865"/>
            <a:ext cx="1728192" cy="165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5553-EB7E-4112-87A3-29FE1E8E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2016 S27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EE1FD4-F7D1-4E7B-A76C-FC8680A91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12" y="2019869"/>
            <a:ext cx="11053176" cy="281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90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4E87-6F6C-4F91-9088-C9ED7CDF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AMC 2017 I27 - solution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11AAE9B-03DE-4128-B230-5C456B00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68" y="1275484"/>
            <a:ext cx="8959755" cy="48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2CB-142A-4A81-81B6-C88ABFDD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2016 S14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1C822-16F4-429D-9AC7-6F85B8A9E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9" y="1501255"/>
            <a:ext cx="10615461" cy="257963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8188EA-4BB8-4DDE-B4BF-C189B3EC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1" y="4211800"/>
            <a:ext cx="11094766" cy="17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42A3-8BF3-4193-98D5-21A9D820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2016 S21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1A8C347-2057-4BB2-A120-4D1DCF247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80" y="1869744"/>
            <a:ext cx="10482500" cy="4278572"/>
          </a:xfrm>
        </p:spPr>
      </p:pic>
    </p:spTree>
    <p:extLst>
      <p:ext uri="{BB962C8B-B14F-4D97-AF65-F5344CB8AC3E}">
        <p14:creationId xmlns:p14="http://schemas.microsoft.com/office/powerpoint/2010/main" val="65202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68BB-3283-4F07-8D08-1278F199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2016 S21 - solution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5FE1BF-282F-4269-90B1-68EBA3096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8" y="1937982"/>
            <a:ext cx="11079133" cy="30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9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0171-10E7-4E44-8B54-A7DD4488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4368"/>
          </a:xfrm>
        </p:spPr>
        <p:txBody>
          <a:bodyPr/>
          <a:lstStyle/>
          <a:p>
            <a:pPr algn="ctr"/>
            <a:r>
              <a:rPr lang="en-AU" dirty="0"/>
              <a:t>AMC 2008 S29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ADA00BB-2784-4473-AEAB-64093DB66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1" y="1690688"/>
            <a:ext cx="11130634" cy="389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0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A50D-6683-4B34-A408-4D53E0DB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2008 S29 Solution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E74F053-E529-4358-938B-C7A42A53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51" y="1588590"/>
            <a:ext cx="6806057" cy="50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25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FC0D-BEE9-4A53-8C94-A9CEE354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75"/>
            <a:ext cx="10515600" cy="709683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AIMO 2015 Q10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A9A5F5-6621-426D-A948-34FC0BAC6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3" y="914400"/>
            <a:ext cx="9502563" cy="58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2CA6-7BC3-412A-A354-5DAD255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111"/>
          </a:xfrm>
        </p:spPr>
        <p:txBody>
          <a:bodyPr/>
          <a:lstStyle/>
          <a:p>
            <a:r>
              <a:rPr lang="en-AU" dirty="0"/>
              <a:t>Divisibility and digit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2F201-633B-4B03-8EA3-D47095F89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3737"/>
                <a:ext cx="10646389" cy="460612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is a digit, then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≤9</m:t>
                    </m:r>
                  </m:oMath>
                </a14:m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are integers,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, then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 More explicitly, the prime factors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can only be chosen from amongst the prime factors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/>
                  <a:t> and two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/>
                  <a:t> divide by an integer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then, the third is also divisible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2F201-633B-4B03-8EA3-D47095F89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3737"/>
                <a:ext cx="10646389" cy="4606120"/>
              </a:xfrm>
              <a:blipFill>
                <a:blip r:embed="rId3"/>
                <a:stretch>
                  <a:fillRect l="-1203" t="-23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3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3DF3-A693-4A7A-B316-6AD69D01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03"/>
            <a:ext cx="10515600" cy="607325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AIMO 2015 Q10 - solution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A6FDEF-541A-4DCE-B3A9-50C57B4A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5" y="893928"/>
            <a:ext cx="11487588" cy="601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0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Completing the rectangle</a:t>
            </a:r>
            <a:br>
              <a:rPr lang="en-AU" dirty="0"/>
            </a:b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2167" y="1160059"/>
                <a:ext cx="9077183" cy="543863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AU" dirty="0"/>
                  <a:t>Which scores in AFL have the property that:</a:t>
                </a:r>
              </a:p>
              <a:p>
                <a:pPr marL="457200" lvl="1" indent="0">
                  <a:buNone/>
                </a:pPr>
                <a:r>
                  <a:rPr lang="en-AU" dirty="0"/>
                  <a:t>Goals times behinds equals score.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2.  (AIMO 2014 Q5)</a:t>
                </a:r>
              </a:p>
              <a:p>
                <a:pPr marL="0" indent="0">
                  <a:buNone/>
                </a:pPr>
                <a:r>
                  <a:rPr lang="en-AU" dirty="0"/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AU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A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en-AU" dirty="0"/>
                  <a:t>, where a and b are positive integers.  </a:t>
                </a:r>
              </a:p>
              <a:p>
                <a:pPr marL="0" indent="0">
                  <a:buNone/>
                </a:pPr>
                <a:r>
                  <a:rPr lang="en-AU" dirty="0"/>
                  <a:t>Find the largest value of a + b.		     [4 marks]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3. (AMC 2016 I29)</a:t>
                </a:r>
              </a:p>
              <a:p>
                <a:endParaRPr lang="en-AU" dirty="0"/>
              </a:p>
              <a:p>
                <a:pPr marL="514350" indent="-514350">
                  <a:buFont typeface="+mj-lt"/>
                  <a:buAutoNum type="arabicPeriod"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167" y="1160059"/>
                <a:ext cx="9077183" cy="5438633"/>
              </a:xfrm>
              <a:blipFill>
                <a:blip r:embed="rId2"/>
                <a:stretch>
                  <a:fillRect l="-1410" t="-1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52" y="5090616"/>
            <a:ext cx="9433280" cy="1587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F99657-D162-4C62-AAF6-BD9E94469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82" y="5103971"/>
            <a:ext cx="9735373" cy="16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955343" y="382137"/>
                <a:ext cx="10072048" cy="59231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Goals times behinds equals score can be represented as:</a:t>
                </a:r>
              </a:p>
              <a:p>
                <a:pPr marL="0" indent="0">
                  <a:buNone/>
                </a:pPr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𝑏𝑔</m:t>
                      </m: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+6=6</m:t>
                      </m: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−1=−1, 1, 2, 3</m:t>
                    </m:r>
                  </m:oMath>
                </a14:m>
                <a:r>
                  <a:rPr lang="en-AU" dirty="0"/>
                  <a:t>, 6 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g = 0, 2, 3, 4, 7</a:t>
                </a:r>
              </a:p>
              <a:p>
                <a:pPr marL="0" indent="0">
                  <a:buNone/>
                </a:pP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Solutions are: 0, 0, 0; 2 ,12, 24; 3, 9, 27; 4, 8, 32; 7, 7, 49</a:t>
                </a:r>
                <a:endParaRPr lang="en-AU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343" y="382137"/>
                <a:ext cx="10072048" cy="5923129"/>
              </a:xfrm>
              <a:blipFill>
                <a:blip r:embed="rId2"/>
                <a:stretch>
                  <a:fillRect l="-1271" t="-17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973" y="620688"/>
                <a:ext cx="10747612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AU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A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en-AU" dirty="0"/>
                  <a:t>, 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 are positive integers.  </a:t>
                </a:r>
              </a:p>
              <a:p>
                <a:pPr marL="0" indent="0">
                  <a:buNone/>
                </a:pPr>
                <a:r>
                  <a:rPr lang="en-AU" dirty="0"/>
                  <a:t>Find the largest value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+400=400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−20=1, 2, 4, 5, 10, 20…</m:t>
                      </m:r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endParaRPr lang="en-AU" b="0" dirty="0"/>
              </a:p>
              <a:p>
                <a:pPr marL="0" indent="0">
                  <a:buNone/>
                </a:pPr>
                <a:r>
                  <a:rPr lang="en-AU" b="0" dirty="0"/>
                  <a:t>(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21, 420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22,220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AU" b="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73" y="620688"/>
                <a:ext cx="10747612" cy="5832648"/>
              </a:xfrm>
              <a:blipFill>
                <a:blip r:embed="rId2"/>
                <a:stretch>
                  <a:fillRect l="-1191" t="-313" b="-15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6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7258" y="1815152"/>
                <a:ext cx="10288025" cy="45661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Assume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/>
                  <a:t>rows and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600" dirty="0"/>
                  <a:t> columns, so the total size of the band is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𝑟𝑐</m:t>
                    </m:r>
                  </m:oMath>
                </a14:m>
                <a:r>
                  <a:rPr lang="en-AU" sz="2600" dirty="0"/>
                  <a:t>.</a:t>
                </a:r>
              </a:p>
              <a:p>
                <a:pPr marL="0" indent="0">
                  <a:buNone/>
                </a:pPr>
                <a:r>
                  <a:rPr lang="en-AU" sz="2600" dirty="0"/>
                  <a:t>Total of boys is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2600" dirty="0"/>
                  <a:t> and total of girls is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sz="2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600" dirty="0"/>
                  <a:t>, so we have:</a:t>
                </a:r>
              </a:p>
              <a:p>
                <a:pPr marL="0" indent="0">
                  <a:buNone/>
                </a:pPr>
                <a:endParaRPr lang="en-AU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i="1">
                          <a:latin typeface="Cambria Math" panose="02040503050406030204" pitchFamily="18" charset="0"/>
                        </a:rPr>
                        <m:t>𝑟𝑐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i="1">
                          <a:latin typeface="Cambria Math" panose="02040503050406030204" pitchFamily="18" charset="0"/>
                        </a:rPr>
                        <m:t>𝑟𝑐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600" i="1">
                          <a:latin typeface="Cambria Math" panose="02040503050406030204" pitchFamily="18" charset="0"/>
                        </a:rPr>
                        <m:t>+15=15</m:t>
                      </m:r>
                    </m:oMath>
                  </m:oMathPara>
                </a14:m>
                <a:endParaRPr lang="en-AU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d>
                        <m:dPr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6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AU" sz="2600" dirty="0"/>
              </a:p>
              <a:p>
                <a:pPr marL="0" indent="0">
                  <a:buNone/>
                </a:pPr>
                <a:endParaRPr lang="en-AU" sz="2600" dirty="0"/>
              </a:p>
              <a:p>
                <a:pPr marL="0" indent="0">
                  <a:buNone/>
                </a:pPr>
                <a:r>
                  <a:rPr lang="en-AU" sz="2600" dirty="0"/>
                  <a:t>So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600" i="1">
                        <a:latin typeface="Cambria Math" panose="02040503050406030204" pitchFamily="18" charset="0"/>
                      </a:rPr>
                      <m:t>−5=1, 3, 5, 15→  </m:t>
                    </m:r>
                    <m:d>
                      <m:dPr>
                        <m:ctrlP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A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6, 18</m:t>
                        </m:r>
                      </m:e>
                    </m:d>
                    <m:r>
                      <a:rPr lang="en-A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8,8</m:t>
                        </m:r>
                      </m:e>
                    </m:d>
                    <m:r>
                      <a:rPr lang="en-A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10,6</m:t>
                        </m:r>
                      </m:e>
                    </m:d>
                    <m:r>
                      <a:rPr lang="en-A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(20,4)</m:t>
                    </m:r>
                  </m:oMath>
                </a14:m>
                <a:endParaRPr lang="en-AU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AU" sz="2600" dirty="0"/>
                  <a:t>and </a:t>
                </a:r>
                <a14:m>
                  <m:oMath xmlns:m="http://schemas.openxmlformats.org/officeDocument/2006/math">
                    <m:r>
                      <a:rPr lang="en-AU" sz="2600" i="1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en-AU" sz="2600" i="1">
                        <a:latin typeface="Cambria Math" panose="02040503050406030204" pitchFamily="18" charset="0"/>
                      </a:rPr>
                      <m:t>=108, 64, 60, 80 </m:t>
                    </m:r>
                  </m:oMath>
                </a14:m>
                <a:r>
                  <a:rPr lang="en-AU" sz="2600" dirty="0"/>
                  <a:t>giving a sum of</a:t>
                </a:r>
              </a:p>
              <a:p>
                <a:pPr marL="0" indent="0">
                  <a:buNone/>
                </a:pPr>
                <a:endParaRPr lang="en-AU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i="1">
                          <a:latin typeface="Cambria Math" panose="02040503050406030204" pitchFamily="18" charset="0"/>
                        </a:rPr>
                        <m:t>108+64+60+80=312</m:t>
                      </m:r>
                    </m:oMath>
                  </m:oMathPara>
                </a14:m>
                <a:endParaRPr lang="en-AU" sz="2600" dirty="0"/>
              </a:p>
              <a:p>
                <a:pPr marL="0" indent="0">
                  <a:buNone/>
                </a:pPr>
                <a:r>
                  <a:rPr lang="en-AU" b="0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258" y="1815152"/>
                <a:ext cx="10288025" cy="4566176"/>
              </a:xfrm>
              <a:blipFill>
                <a:blip r:embed="rId2"/>
                <a:stretch>
                  <a:fillRect l="-948" t="-30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69EB3B-C1EB-4A96-B439-72D897FEB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6" y="46768"/>
            <a:ext cx="9933935" cy="16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131"/>
            <a:ext cx="10515600" cy="893929"/>
          </a:xfrm>
        </p:spPr>
        <p:txBody>
          <a:bodyPr/>
          <a:lstStyle/>
          <a:p>
            <a:pPr algn="ctr"/>
            <a:r>
              <a:rPr lang="en-AU" dirty="0"/>
              <a:t>Visual reinforcement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4" y="1364776"/>
            <a:ext cx="9694777" cy="4674358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EE277E4-4D5F-4144-A34F-526FB6DAD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7" y="995426"/>
            <a:ext cx="10687480" cy="515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55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7FF5-FB72-4A49-87F0-9CE0D134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presentation is available 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8C30-FAC1-4744-90A4-14F7044C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32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620689"/>
            <a:ext cx="7886700" cy="1070001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AMC 2017 I23</a:t>
            </a:r>
            <a:br>
              <a:rPr lang="en-AU" dirty="0"/>
            </a:b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3861049"/>
            <a:ext cx="8216030" cy="230368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7F031-C7B6-4D35-AF8F-9B54EC96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271" y="1364777"/>
            <a:ext cx="9500341" cy="497540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How many 3-digit numbers are 13 times the sum of their digits?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   1	 	B   2		C   3		D   4 		E  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242F9-1CE9-4B2D-8463-E90F5D2C8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58" y="3186752"/>
            <a:ext cx="10620898" cy="30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/>
              <a:t>AMC 2017 J28</a:t>
            </a:r>
            <a:br>
              <a:rPr lang="en-AU" dirty="0"/>
            </a:b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9CEFB-071E-4A76-961A-46E3CF34AEEB}"/>
              </a:ext>
            </a:extLst>
          </p:cNvPr>
          <p:cNvSpPr txBox="1"/>
          <p:nvPr/>
        </p:nvSpPr>
        <p:spPr>
          <a:xfrm flipH="1">
            <a:off x="893928" y="1090523"/>
            <a:ext cx="10167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 reverse of the number 129 is 921 and their sum is 1050, which is divisible by 30.  How many 3 digit numbers have the property that, when added to their reverse, the sum is divisible by 30?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428B1-F46D-49B4-8A97-EAC7A1310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90852"/>
            <a:ext cx="10125397" cy="38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30B2-4FDF-4A24-B40E-29D9033D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2018 J27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863854-ED7C-454C-A967-9B3AAFD8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8" y="1520091"/>
            <a:ext cx="10709106" cy="20886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DDB9E-A12A-4FCF-AAC2-4B22D16D6973}"/>
                  </a:ext>
                </a:extLst>
              </p:cNvPr>
              <p:cNvSpPr txBox="1"/>
              <p:nvPr/>
            </p:nvSpPr>
            <p:spPr>
              <a:xfrm>
                <a:off x="838200" y="3802949"/>
                <a:ext cx="10515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Let the 3-digit number be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/>
                  <a:t>.  Let its digit sum be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dirty="0"/>
                  <a:t>.  </a:t>
                </a:r>
              </a:p>
              <a:p>
                <a:r>
                  <a:rPr lang="en-AU" dirty="0"/>
                  <a:t>Then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=99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9|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and hence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3|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dirty="0"/>
                  <a:t>.  </a:t>
                </a:r>
              </a:p>
              <a:p>
                <a:r>
                  <a:rPr lang="en-AU" dirty="0"/>
                  <a:t>We also note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AU" dirty="0"/>
                  <a:t> so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&gt;9.  </m:t>
                    </m:r>
                  </m:oMath>
                </a14:m>
                <a:r>
                  <a:rPr lang="en-AU" dirty="0"/>
                  <a:t>  Try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AU" dirty="0"/>
                  <a:t> which gives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=12×13=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156</m:t>
                    </m:r>
                  </m:oMath>
                </a14:m>
                <a:r>
                  <a:rPr lang="en-AU" dirty="0"/>
                  <a:t> which works.</a:t>
                </a:r>
              </a:p>
              <a:p>
                <a:endParaRPr lang="en-AU" dirty="0"/>
              </a:p>
              <a:p>
                <a:r>
                  <a:rPr lang="en-AU" dirty="0"/>
                  <a:t>Note that we have not shown that this is the only solution (it is) but that is all that is required for AMC.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DDB9E-A12A-4FCF-AAC2-4B22D16D6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02949"/>
                <a:ext cx="10515600" cy="1477328"/>
              </a:xfrm>
              <a:prstGeom prst="rect">
                <a:avLst/>
              </a:prstGeom>
              <a:blipFill>
                <a:blip r:embed="rId3"/>
                <a:stretch>
                  <a:fillRect l="-522" t="-2479" b="-57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05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1C1C-73D2-49E6-80F4-7285AF1E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60" y="365127"/>
            <a:ext cx="10624782" cy="1263674"/>
          </a:xfrm>
        </p:spPr>
        <p:txBody>
          <a:bodyPr>
            <a:normAutofit/>
          </a:bodyPr>
          <a:lstStyle/>
          <a:p>
            <a:pPr algn="ctr"/>
            <a:r>
              <a:rPr lang="en-AU" sz="4000" dirty="0"/>
              <a:t>UNSW Schools Competition2016 - Senior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9412E-9DAD-4575-9FF6-FBD2B15BC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463" y="1453487"/>
                <a:ext cx="10215349" cy="47234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Problem 4:  </a:t>
                </a:r>
                <a:r>
                  <a:rPr lang="en-AU" sz="2400" dirty="0"/>
                  <a:t>A rectangular box has a square base and no top. Its surface area is 429 cm</a:t>
                </a:r>
                <a:r>
                  <a:rPr lang="en-AU" sz="2400" baseline="30000" dirty="0"/>
                  <a:t>2</a:t>
                </a:r>
                <a:r>
                  <a:rPr lang="en-AU" sz="2400" dirty="0"/>
                  <a:t> and its dimensions are all whole numbers. Find the dimensions of the box with the largest volume.</a:t>
                </a:r>
              </a:p>
              <a:p>
                <a:pPr marL="0" indent="0">
                  <a:buNone/>
                </a:pPr>
                <a:r>
                  <a:rPr lang="en-AU" dirty="0"/>
                  <a:t>Solution: </a:t>
                </a:r>
              </a:p>
              <a:p>
                <a:pPr marL="0" indent="0">
                  <a:buNone/>
                </a:pPr>
                <a:r>
                  <a:rPr lang="en-AU" dirty="0"/>
                  <a:t>Let x be the side of the base and y be the height. Note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=429</m:t>
                    </m:r>
                  </m:oMath>
                </a14:m>
                <a:r>
                  <a:rPr lang="en-AU" dirty="0"/>
                  <a:t>, it follows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)=3×11×13</m:t>
                    </m:r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Hence, x is either 1, 3, 11, 13 or an integer equal to or greater than 33. We consider each of these possibilities.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9412E-9DAD-4575-9FF6-FBD2B15BC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463" y="1453487"/>
                <a:ext cx="10215349" cy="4723476"/>
              </a:xfrm>
              <a:blipFill>
                <a:blip r:embed="rId2"/>
                <a:stretch>
                  <a:fillRect l="-1193" t="-2065" r="-418" b="-7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4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851C3-ADAF-4D32-81C8-877FD0DA2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0281" y="764705"/>
                <a:ext cx="10269940" cy="541225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(a)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/>
                  <a:t>: Here,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1+4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=429</m:t>
                    </m:r>
                  </m:oMath>
                </a14:m>
                <a:r>
                  <a:rPr lang="en-AU" dirty="0"/>
                  <a:t>, so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AU" dirty="0"/>
                  <a:t>, and the volume is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=107</m:t>
                    </m:r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(b)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dirty="0"/>
                  <a:t>: Here,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=429</m:t>
                    </m:r>
                  </m:oMath>
                </a14:m>
                <a:r>
                  <a:rPr lang="en-AU" dirty="0"/>
                  <a:t>, so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AU" dirty="0"/>
                  <a:t>, and the volume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=315</m:t>
                    </m:r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(c)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AU" dirty="0"/>
                  <a:t>: Here,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=429</m:t>
                    </m:r>
                  </m:oMath>
                </a14:m>
                <a:r>
                  <a:rPr lang="en-AU" dirty="0"/>
                  <a:t>, so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AU" dirty="0"/>
                  <a:t>, and the volume is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=847</m:t>
                    </m:r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(d)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AU" dirty="0"/>
                  <a:t>: Here,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69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52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=429</m:t>
                    </m:r>
                  </m:oMath>
                </a14:m>
                <a:r>
                  <a:rPr lang="en-AU" dirty="0"/>
                  <a:t>, so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AU" dirty="0"/>
                  <a:t>, and the volume is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=845</m:t>
                    </m:r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(e)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≥33</m:t>
                    </m:r>
                  </m:oMath>
                </a14:m>
                <a:r>
                  <a:rPr lang="en-AU" dirty="0"/>
                  <a:t>: 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429</m:t>
                    </m:r>
                  </m:oMath>
                </a14:m>
                <a:r>
                  <a:rPr lang="en-AU" dirty="0"/>
                  <a:t> so no integer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 are possible.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Hence, max volume is 847.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851C3-ADAF-4D32-81C8-877FD0DA2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281" y="764705"/>
                <a:ext cx="10269940" cy="5412259"/>
              </a:xfrm>
              <a:blipFill>
                <a:blip r:embed="rId2"/>
                <a:stretch>
                  <a:fillRect l="-890" t="-2140" r="-7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3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3088-1A14-4B71-BCD0-A7D91641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AMC 2016 I27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1AE8D0F-5612-4EAE-A86E-B5781DECA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1" y="1753737"/>
            <a:ext cx="11218231" cy="33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5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T 1 widescreen" id="{5D019260-B61E-4164-99EE-619EAFC10179}" vid="{F4E4C589-CB68-4F08-BEC1-7D6ADB8A2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AMT 1 widescreen</Template>
  <TotalTime>3963</TotalTime>
  <Words>1014</Words>
  <Application>Microsoft Office PowerPoint</Application>
  <PresentationFormat>Widescreen</PresentationFormat>
  <Paragraphs>128</Paragraphs>
  <Slides>36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Outline of session</vt:lpstr>
      <vt:lpstr>Divisibility and digit properties</vt:lpstr>
      <vt:lpstr>AMC 2017 I23 </vt:lpstr>
      <vt:lpstr>AMC 2017 J28 </vt:lpstr>
      <vt:lpstr>AMC 2018 J27</vt:lpstr>
      <vt:lpstr>UNSW Schools Competition2016 - Senior Division</vt:lpstr>
      <vt:lpstr>PowerPoint Presentation</vt:lpstr>
      <vt:lpstr>AMC 2016 I27</vt:lpstr>
      <vt:lpstr>AMC 2016 I27 - solution</vt:lpstr>
      <vt:lpstr>AMC 2018 – UP18  </vt:lpstr>
      <vt:lpstr>AMC 2018 UP18 - solution</vt:lpstr>
      <vt:lpstr>AMC 2017 J16</vt:lpstr>
      <vt:lpstr>AMC 2017 J16 - solution</vt:lpstr>
      <vt:lpstr>AMC 2006 J20</vt:lpstr>
      <vt:lpstr>AMC 2016 S8</vt:lpstr>
      <vt:lpstr>AMC 2016 S8 - solution</vt:lpstr>
      <vt:lpstr>AMC 2015 – I20</vt:lpstr>
      <vt:lpstr>AMC 2015 I20 - solution</vt:lpstr>
      <vt:lpstr>AIMO 2014 - Question 2</vt:lpstr>
      <vt:lpstr>AIMO 2014 Q2 - Solution </vt:lpstr>
      <vt:lpstr>AMC 2016 S27</vt:lpstr>
      <vt:lpstr>AMC 2017 I27 - solution</vt:lpstr>
      <vt:lpstr>AMC 2016 S14</vt:lpstr>
      <vt:lpstr>AMC 2016 S21</vt:lpstr>
      <vt:lpstr>AMC 2016 S21 - solution</vt:lpstr>
      <vt:lpstr>AMC 2008 S29</vt:lpstr>
      <vt:lpstr>AMC 2008 S29 Solution</vt:lpstr>
      <vt:lpstr>AIMO 2015 Q10</vt:lpstr>
      <vt:lpstr>AIMO 2015 Q10 - solution</vt:lpstr>
      <vt:lpstr>Completing the rectangle </vt:lpstr>
      <vt:lpstr>PowerPoint Presentation</vt:lpstr>
      <vt:lpstr>PowerPoint Presentation</vt:lpstr>
      <vt:lpstr>PowerPoint Presentation</vt:lpstr>
      <vt:lpstr>Visual reinforcement</vt:lpstr>
      <vt:lpstr>This presentation is available 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Wetherell</dc:creator>
  <cp:lastModifiedBy>Mike Clapper</cp:lastModifiedBy>
  <cp:revision>70</cp:revision>
  <dcterms:created xsi:type="dcterms:W3CDTF">2019-06-22T02:12:56Z</dcterms:created>
  <dcterms:modified xsi:type="dcterms:W3CDTF">2019-07-17T05:38:24Z</dcterms:modified>
</cp:coreProperties>
</file>