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inyurl.com/y9epohx2"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 My name is Lyron Winderbaum, I have a doctorate in mathematics, just so you know.</a:t>
            </a:r>
            <a:endParaRPr/>
          </a:p>
          <a:p>
            <a:pPr indent="0" lvl="0" marL="0" rtl="0" algn="l">
              <a:spcBef>
                <a:spcPts val="0"/>
              </a:spcBef>
              <a:spcAft>
                <a:spcPts val="0"/>
              </a:spcAft>
              <a:buNone/>
            </a:pPr>
            <a:r>
              <a:rPr lang="en-GB"/>
              <a:t>The title of my talk: There is a common misconception that mathematics spans all cultures and so is </a:t>
            </a:r>
            <a:r>
              <a:rPr lang="en-GB"/>
              <a:t>independent</a:t>
            </a:r>
            <a:r>
              <a:rPr lang="en-GB"/>
              <a:t> of culture. Nothing could be further from the truth.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970c135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970c135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2"/>
                </a:solidFill>
              </a:rPr>
              <a:t>Recently won the Indigenous STEM Professional Award for his innovative work engaging Indigenous students in science and maths. (</a:t>
            </a:r>
            <a:r>
              <a:rPr lang="en-GB" sz="1800" u="sng">
                <a:solidFill>
                  <a:schemeClr val="accent5"/>
                </a:solidFill>
                <a:hlinkClick r:id="rId2"/>
              </a:rPr>
              <a:t>https://tinyurl.com/y9epohx2</a:t>
            </a:r>
            <a:r>
              <a:rPr lang="en-GB" sz="1800">
                <a:solidFill>
                  <a:schemeClr val="dk2"/>
                </a:solidFill>
              </a:rPr>
              <a:t>).</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7ca9c5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7ca9c5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97e61556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97e61556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http://zompist.com/amercult.html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97e61556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97e61556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2"/>
                </a:solidFill>
              </a:rPr>
              <a:t>People often assume counting is a fundamental concept in maths, but even more fundamental is the concept of categorisation, which is taught from early childhood. In order to answer “How many birds are in this picture?” often first requires an answer to “Is an emu a bird?” etc. This is mathematical thinking, but it is important to realise how deep the cultural differences go.</a:t>
            </a:r>
            <a:endParaRPr sz="1800">
              <a:solidFill>
                <a:schemeClr val="dk2"/>
              </a:solidFill>
            </a:endParaRPr>
          </a:p>
          <a:p>
            <a:pPr indent="0" lvl="0" marL="0" rtl="0" algn="l">
              <a:spcBef>
                <a:spcPts val="1600"/>
              </a:spcBef>
              <a:spcAft>
                <a:spcPts val="0"/>
              </a:spcAft>
              <a:buNone/>
            </a:pPr>
            <a:r>
              <a:t/>
            </a:r>
            <a:endParaRPr/>
          </a:p>
          <a:p>
            <a:pPr indent="0" lvl="0" marL="0" rtl="0" algn="l">
              <a:spcBef>
                <a:spcPts val="0"/>
              </a:spcBef>
              <a:spcAft>
                <a:spcPts val="0"/>
              </a:spcAft>
              <a:buNone/>
            </a:pPr>
            <a:r>
              <a:rPr lang="en-GB"/>
              <a:t>For more on culture differences:</a:t>
            </a:r>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Clr>
                <a:schemeClr val="dk1"/>
              </a:buClr>
              <a:buSzPts val="1100"/>
              <a:buFont typeface="Arial"/>
              <a:buNone/>
            </a:pPr>
            <a:r>
              <a:rPr lang="en-GB" sz="1800">
                <a:solidFill>
                  <a:schemeClr val="dk2"/>
                </a:solidFill>
              </a:rPr>
              <a:t>http://zompist.com/amercult.html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7e6155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7e6155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5724ba9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5724ba9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70c135f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70c135f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87ca9c5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87ca9c5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97e61556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97e6155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example of this process in action.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870e3cb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870e3cb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97e6155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97e6155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2"/>
                </a:solidFill>
              </a:rPr>
              <a:t>Note: Most school-age students are not yet in the Formal Operational Stage of the Piagetian developmental model, and often skip the abstract thinking involved.</a:t>
            </a:r>
            <a:endParaRPr sz="1800">
              <a:solidFill>
                <a:schemeClr val="dk2"/>
              </a:solidFill>
            </a:endParaRPr>
          </a:p>
          <a:p>
            <a:pPr indent="0" lvl="0" marL="0" rtl="0" algn="l">
              <a:lnSpc>
                <a:spcPct val="115000"/>
              </a:lnSpc>
              <a:spcBef>
                <a:spcPts val="1600"/>
              </a:spcBef>
              <a:spcAft>
                <a:spcPts val="0"/>
              </a:spcAft>
              <a:buNone/>
            </a:pPr>
            <a:r>
              <a:rPr lang="en-GB" sz="1800">
                <a:solidFill>
                  <a:schemeClr val="dk2"/>
                </a:solidFill>
              </a:rPr>
              <a:t>There are really two points here:</a:t>
            </a:r>
            <a:endParaRPr sz="1800">
              <a:solidFill>
                <a:schemeClr val="dk2"/>
              </a:solidFill>
            </a:endParaRPr>
          </a:p>
          <a:p>
            <a:pPr indent="-342900" lvl="0" marL="457200" rtl="0" algn="l">
              <a:lnSpc>
                <a:spcPct val="115000"/>
              </a:lnSpc>
              <a:spcBef>
                <a:spcPts val="1600"/>
              </a:spcBef>
              <a:spcAft>
                <a:spcPts val="0"/>
              </a:spcAft>
              <a:buClr>
                <a:schemeClr val="dk2"/>
              </a:buClr>
              <a:buSzPts val="1800"/>
              <a:buChar char="-"/>
            </a:pPr>
            <a:r>
              <a:rPr lang="en-GB" sz="1800">
                <a:solidFill>
                  <a:schemeClr val="dk2"/>
                </a:solidFill>
              </a:rPr>
              <a:t>Maths is subjective (gets into epistemology so I’m not going to get into it),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GB" sz="1800">
                <a:solidFill>
                  <a:schemeClr val="dk2"/>
                </a:solidFill>
              </a:rPr>
              <a:t>The process of learning maths is culturally driven.</a:t>
            </a:r>
            <a:endParaRPr sz="1800">
              <a:solidFill>
                <a:schemeClr val="dk2"/>
              </a:solidFill>
            </a:endParaRPr>
          </a:p>
          <a:p>
            <a:pPr indent="0" lvl="0" marL="0" rtl="0" algn="l">
              <a:lnSpc>
                <a:spcPct val="115000"/>
              </a:lnSpc>
              <a:spcBef>
                <a:spcPts val="1600"/>
              </a:spcBef>
              <a:spcAft>
                <a:spcPts val="0"/>
              </a:spcAft>
              <a:buNone/>
            </a:pPr>
            <a:r>
              <a:rPr lang="en-GB" sz="1800">
                <a:solidFill>
                  <a:schemeClr val="dk2"/>
                </a:solidFill>
              </a:rPr>
              <a:t>What is Maths?</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GB" sz="1800">
                <a:solidFill>
                  <a:schemeClr val="dk2"/>
                </a:solidFill>
              </a:rPr>
              <a:t>It is the process of making observations, abstracting those observations into generalisations, and then investigating the properties of those generalisations and applying them back to reality to answer questions and solve problems.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97e61556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97e61556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simple act of looking at something is placing a value hierarchy on the objects around you, with that thing at the top of that hierarchy.</a:t>
            </a:r>
            <a:endParaRPr/>
          </a:p>
          <a:p>
            <a:pPr indent="0" lvl="0" marL="0" rtl="0" algn="l">
              <a:spcBef>
                <a:spcPts val="0"/>
              </a:spcBef>
              <a:spcAft>
                <a:spcPts val="0"/>
              </a:spcAft>
              <a:buNone/>
            </a:pPr>
            <a:r>
              <a:rPr lang="en-GB"/>
              <a:t>The cultural importance in teaching maths can often be masked by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970c135f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970c135f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400">
                <a:solidFill>
                  <a:schemeClr val="dk2"/>
                </a:solidFill>
              </a:rPr>
              <a:t>This is of course related to attendance… </a:t>
            </a:r>
            <a:endParaRPr sz="2400">
              <a:solidFill>
                <a:schemeClr val="dk2"/>
              </a:solidFill>
            </a:endParaRPr>
          </a:p>
          <a:p>
            <a:pPr indent="0" lvl="0" marL="0" rtl="0" algn="l">
              <a:spcBef>
                <a:spcPts val="1600"/>
              </a:spcBef>
              <a:spcAft>
                <a:spcPts val="0"/>
              </a:spcAft>
              <a:buNone/>
            </a:pPr>
            <a:r>
              <a:t/>
            </a:r>
            <a:endParaRPr/>
          </a:p>
          <a:p>
            <a:pPr indent="0" lvl="0" marL="0" rtl="0" algn="l">
              <a:spcBef>
                <a:spcPts val="0"/>
              </a:spcBef>
              <a:spcAft>
                <a:spcPts val="0"/>
              </a:spcAft>
              <a:buNone/>
            </a:pPr>
            <a:r>
              <a:rPr lang="en-GB"/>
              <a:t>But what I really want to talk about is Relevance, as this is the point that connects to what I am talking about --- values.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970c135f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970c135f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7e61556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7e61556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improve attendance we first need to address the shortcomings of our school system that are causing indigenous students to disengage and not attend.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97e61556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97e61556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White trash = Lazy and incompetant teachers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takes a deep level of content knowledge and cultural </a:t>
            </a:r>
            <a:r>
              <a:rPr lang="en-GB"/>
              <a:t>competence</a:t>
            </a:r>
            <a:r>
              <a:rPr lang="en-GB"/>
              <a:t> to teach maths from different perspectives in </a:t>
            </a:r>
            <a:r>
              <a:rPr lang="en-GB"/>
              <a:t>different</a:t>
            </a:r>
            <a:r>
              <a:rPr lang="en-GB"/>
              <a:t> cultures.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95724ba9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95724ba9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97e61556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97e61556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iatsis.gov.au/collections/collections-online/digitised-collections/ethnomathematics-australia/contents" TargetMode="External"/><Relationship Id="rId4" Type="http://schemas.openxmlformats.org/officeDocument/2006/relationships/hyperlink" Target="https://closingthegap.pmc.gov.au/educ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trongersmarter.com.a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hyperlink" Target="https://youtu.be/pQa_tWZml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Maths Depends on Culture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Lyron Winderbaum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Christopher Matthews</a:t>
            </a:r>
            <a:endParaRPr/>
          </a:p>
        </p:txBody>
      </p:sp>
      <p:sp>
        <p:nvSpPr>
          <p:cNvPr id="116" name="Google Shape;116;p22"/>
          <p:cNvSpPr txBox="1"/>
          <p:nvPr>
            <p:ph idx="1" type="body"/>
          </p:nvPr>
        </p:nvSpPr>
        <p:spPr>
          <a:xfrm>
            <a:off x="311700" y="1152475"/>
            <a:ext cx="560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 a Noonuccal (or Nunukal) man from the Moreton Bay area near Brisbane. </a:t>
            </a:r>
            <a:endParaRPr/>
          </a:p>
          <a:p>
            <a:pPr indent="0" lvl="0" marL="0" rtl="0" algn="l">
              <a:spcBef>
                <a:spcPts val="1600"/>
              </a:spcBef>
              <a:spcAft>
                <a:spcPts val="0"/>
              </a:spcAft>
              <a:buNone/>
            </a:pPr>
            <a:r>
              <a:rPr lang="en-GB"/>
              <a:t>He has a PhD in applied mathematics.</a:t>
            </a:r>
            <a:endParaRPr/>
          </a:p>
          <a:p>
            <a:pPr indent="0" lvl="0" marL="0" rtl="0" algn="l">
              <a:spcBef>
                <a:spcPts val="1600"/>
              </a:spcBef>
              <a:spcAft>
                <a:spcPts val="1600"/>
              </a:spcAft>
              <a:buClr>
                <a:schemeClr val="dk1"/>
              </a:buClr>
              <a:buSzPts val="1100"/>
              <a:buFont typeface="Arial"/>
              <a:buNone/>
            </a:pPr>
            <a:r>
              <a:rPr lang="en-GB"/>
              <a:t>Recently he has been developing strategies for engaging indigenous students in maths through culturally relevant pedagogies.</a:t>
            </a:r>
            <a:endParaRPr/>
          </a:p>
        </p:txBody>
      </p:sp>
      <p:pic>
        <p:nvPicPr>
          <p:cNvPr id="117" name="Google Shape;117;p22"/>
          <p:cNvPicPr preferRelativeResize="0"/>
          <p:nvPr/>
        </p:nvPicPr>
        <p:blipFill>
          <a:blip r:embed="rId3">
            <a:alphaModFix/>
          </a:blip>
          <a:stretch>
            <a:fillRect/>
          </a:stretch>
        </p:blipFill>
        <p:spPr>
          <a:xfrm>
            <a:off x="5920500" y="918500"/>
            <a:ext cx="2521650" cy="336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Mathematics through Storytelling and Dance</a:t>
            </a:r>
            <a:endParaRPr/>
          </a:p>
        </p:txBody>
      </p:sp>
      <p:sp>
        <p:nvSpPr>
          <p:cNvPr id="123" name="Google Shape;123;p23"/>
          <p:cNvSpPr txBox="1"/>
          <p:nvPr>
            <p:ph idx="1" type="body"/>
          </p:nvPr>
        </p:nvSpPr>
        <p:spPr>
          <a:xfrm>
            <a:off x="3149400" y="4336825"/>
            <a:ext cx="5682900" cy="38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 --- Matthews (2007)</a:t>
            </a:r>
            <a:endParaRPr/>
          </a:p>
        </p:txBody>
      </p:sp>
      <p:pic>
        <p:nvPicPr>
          <p:cNvPr id="124" name="Google Shape;124;p23"/>
          <p:cNvPicPr preferRelativeResize="0"/>
          <p:nvPr/>
        </p:nvPicPr>
        <p:blipFill>
          <a:blip r:embed="rId3">
            <a:alphaModFix/>
          </a:blip>
          <a:stretch>
            <a:fillRect/>
          </a:stretch>
        </p:blipFill>
        <p:spPr>
          <a:xfrm>
            <a:off x="189400" y="3378425"/>
            <a:ext cx="8839201" cy="795903"/>
          </a:xfrm>
          <a:prstGeom prst="rect">
            <a:avLst/>
          </a:prstGeom>
          <a:noFill/>
          <a:ln>
            <a:noFill/>
          </a:ln>
        </p:spPr>
      </p:pic>
      <p:pic>
        <p:nvPicPr>
          <p:cNvPr id="125" name="Google Shape;125;p23"/>
          <p:cNvPicPr preferRelativeResize="0"/>
          <p:nvPr/>
        </p:nvPicPr>
        <p:blipFill>
          <a:blip r:embed="rId4">
            <a:alphaModFix/>
          </a:blip>
          <a:stretch>
            <a:fillRect/>
          </a:stretch>
        </p:blipFill>
        <p:spPr>
          <a:xfrm>
            <a:off x="662900" y="1230100"/>
            <a:ext cx="7818176" cy="182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Role of Language</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Maths is often described as a language. </a:t>
            </a:r>
            <a:endParaRPr/>
          </a:p>
          <a:p>
            <a:pPr indent="0" lvl="0" marL="0" rtl="0" algn="l">
              <a:spcBef>
                <a:spcPts val="1600"/>
              </a:spcBef>
              <a:spcAft>
                <a:spcPts val="0"/>
              </a:spcAft>
              <a:buClr>
                <a:schemeClr val="dk1"/>
              </a:buClr>
              <a:buSzPts val="1100"/>
              <a:buFont typeface="Arial"/>
              <a:buNone/>
            </a:pPr>
            <a:r>
              <a:rPr lang="en-GB"/>
              <a:t>I would say maths has its own language used to describe it, and a large component of learning maths is learning the meaning of words used to describe it. </a:t>
            </a:r>
            <a:endParaRPr/>
          </a:p>
          <a:p>
            <a:pPr indent="0" lvl="0" marL="0" rtl="0" algn="l">
              <a:spcBef>
                <a:spcPts val="1600"/>
              </a:spcBef>
              <a:spcAft>
                <a:spcPts val="0"/>
              </a:spcAft>
              <a:buClr>
                <a:schemeClr val="dk1"/>
              </a:buClr>
              <a:buSzPts val="1100"/>
              <a:buFont typeface="Arial"/>
              <a:buNone/>
            </a:pPr>
            <a:r>
              <a:rPr lang="en-GB"/>
              <a:t>If English is not a students first language, it is key to discuss terms and concepts across multiple languages in order to compare and contrast their meaning. </a:t>
            </a:r>
            <a:endParaRPr/>
          </a:p>
          <a:p>
            <a:pPr indent="0" lvl="0" marL="0" rtl="0" algn="l">
              <a:spcBef>
                <a:spcPts val="1600"/>
              </a:spcBef>
              <a:spcAft>
                <a:spcPts val="0"/>
              </a:spcAft>
              <a:buClr>
                <a:schemeClr val="dk1"/>
              </a:buClr>
              <a:buSzPts val="1100"/>
              <a:buFont typeface="Arial"/>
              <a:buNone/>
            </a:pPr>
            <a:r>
              <a:rPr lang="en-GB"/>
              <a:t>Such discussions also offer a critical opportunity to uncover cultural differences. Even if teacher and student share linguistic backgrounds, if they differ in cultural backgrounds the meaning of words can differ.</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Culture Differences Reflected in Language</a:t>
            </a:r>
            <a:endParaRPr/>
          </a:p>
        </p:txBody>
      </p:sp>
      <p:pic>
        <p:nvPicPr>
          <p:cNvPr id="137" name="Google Shape;137;p25"/>
          <p:cNvPicPr preferRelativeResize="0"/>
          <p:nvPr/>
        </p:nvPicPr>
        <p:blipFill>
          <a:blip r:embed="rId3">
            <a:alphaModFix/>
          </a:blip>
          <a:stretch>
            <a:fillRect/>
          </a:stretch>
        </p:blipFill>
        <p:spPr>
          <a:xfrm>
            <a:off x="311700" y="1645075"/>
            <a:ext cx="8520599" cy="1853349"/>
          </a:xfrm>
          <a:prstGeom prst="rect">
            <a:avLst/>
          </a:prstGeom>
          <a:noFill/>
          <a:ln>
            <a:noFill/>
          </a:ln>
        </p:spPr>
      </p:pic>
      <p:sp>
        <p:nvSpPr>
          <p:cNvPr id="138" name="Google Shape;138;p25"/>
          <p:cNvSpPr txBox="1"/>
          <p:nvPr/>
        </p:nvSpPr>
        <p:spPr>
          <a:xfrm>
            <a:off x="4968300" y="3872950"/>
            <a:ext cx="38640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Excerpt from Graham (1982)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History… and Change?</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Indigenous disadvantage in maths education has been discussed in the literature since the 1980’s. </a:t>
            </a:r>
            <a:endParaRPr/>
          </a:p>
          <a:p>
            <a:pPr indent="0" lvl="0" marL="0" rtl="0" algn="l">
              <a:spcBef>
                <a:spcPts val="1600"/>
              </a:spcBef>
              <a:spcAft>
                <a:spcPts val="0"/>
              </a:spcAft>
              <a:buNone/>
            </a:pPr>
            <a:r>
              <a:rPr lang="en-GB"/>
              <a:t>The principles to be followed in terms of addressing this issue have been clearly and consistently laid out </a:t>
            </a:r>
            <a:r>
              <a:rPr lang="en-GB"/>
              <a:t>as far back as Wilson (1979).</a:t>
            </a:r>
            <a:endParaRPr/>
          </a:p>
          <a:p>
            <a:pPr indent="0" lvl="0" marL="0" rtl="0" algn="l">
              <a:spcBef>
                <a:spcPts val="1600"/>
              </a:spcBef>
              <a:spcAft>
                <a:spcPts val="0"/>
              </a:spcAft>
              <a:buNone/>
            </a:pPr>
            <a:r>
              <a:rPr lang="en-GB"/>
              <a:t>Examples of these principles being put into practice are given since the 90s (see </a:t>
            </a:r>
            <a:r>
              <a:rPr lang="en-GB"/>
              <a:t>the work of Robinson (1998) and Bucknell (1995) for example, or Matthews (2012) more recently).</a:t>
            </a:r>
            <a:endParaRPr/>
          </a:p>
          <a:p>
            <a:pPr indent="0" lvl="0" marL="0" rtl="0" algn="l">
              <a:spcBef>
                <a:spcPts val="1600"/>
              </a:spcBef>
              <a:spcAft>
                <a:spcPts val="1600"/>
              </a:spcAft>
              <a:buNone/>
            </a:pPr>
            <a:r>
              <a:rPr lang="en-GB"/>
              <a:t>Yet, it is still not common practice. Why?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Conclusions</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GB"/>
              <a:t>Ultimately I think that taking into account a culture that is not your owns perspective is a very challenging thing to do, and the most important thing is to encourage greater diversity amongst maths teachers. </a:t>
            </a:r>
            <a:endParaRPr/>
          </a:p>
          <a:p>
            <a:pPr indent="0" lvl="0" marL="0" rtl="0" algn="l">
              <a:spcBef>
                <a:spcPts val="1000"/>
              </a:spcBef>
              <a:spcAft>
                <a:spcPts val="0"/>
              </a:spcAft>
              <a:buNone/>
            </a:pPr>
            <a:r>
              <a:rPr lang="en-GB"/>
              <a:t>Failing that however, I think the key things we can do is:</a:t>
            </a:r>
            <a:endParaRPr/>
          </a:p>
          <a:p>
            <a:pPr indent="-342900" lvl="0" marL="457200" rtl="0" algn="l">
              <a:spcBef>
                <a:spcPts val="1000"/>
              </a:spcBef>
              <a:spcAft>
                <a:spcPts val="0"/>
              </a:spcAft>
              <a:buSzPts val="1800"/>
              <a:buChar char="●"/>
            </a:pPr>
            <a:r>
              <a:rPr lang="en-GB"/>
              <a:t>Relationship building supported by cultural competency,</a:t>
            </a:r>
            <a:endParaRPr/>
          </a:p>
          <a:p>
            <a:pPr indent="-342900" lvl="0" marL="457200" rtl="0" algn="l">
              <a:spcBef>
                <a:spcPts val="1000"/>
              </a:spcBef>
              <a:spcAft>
                <a:spcPts val="0"/>
              </a:spcAft>
              <a:buSzPts val="1800"/>
              <a:buChar char="●"/>
            </a:pPr>
            <a:r>
              <a:rPr lang="en-GB"/>
              <a:t>Set high expectations, of both students and teachers.</a:t>
            </a:r>
            <a:endParaRPr/>
          </a:p>
          <a:p>
            <a:pPr indent="-342900" lvl="0" marL="457200" rtl="0" algn="l">
              <a:spcBef>
                <a:spcPts val="1000"/>
              </a:spcBef>
              <a:spcAft>
                <a:spcPts val="0"/>
              </a:spcAft>
              <a:buSzPts val="1800"/>
              <a:buChar char="●"/>
            </a:pPr>
            <a:r>
              <a:rPr lang="en-GB"/>
              <a:t>Engage in collaborative discourse to negotiate terms and meaning.</a:t>
            </a:r>
            <a:endParaRPr/>
          </a:p>
          <a:p>
            <a:pPr indent="-342900" lvl="0" marL="457200" rtl="0" algn="l">
              <a:spcBef>
                <a:spcPts val="1000"/>
              </a:spcBef>
              <a:spcAft>
                <a:spcPts val="1000"/>
              </a:spcAft>
              <a:buSzPts val="1800"/>
              <a:buChar char="●"/>
            </a:pPr>
            <a:r>
              <a:rPr lang="en-GB"/>
              <a:t>Set the learning in a culturally relevant context.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000">
                <a:solidFill>
                  <a:srgbClr val="222222"/>
                </a:solidFill>
                <a:highlight>
                  <a:srgbClr val="FFFFFF"/>
                </a:highlight>
              </a:rPr>
              <a:t>AIATSIS (</a:t>
            </a:r>
            <a:r>
              <a:rPr lang="en-GB" sz="1000" u="sng">
                <a:solidFill>
                  <a:schemeClr val="hlink"/>
                </a:solidFill>
                <a:highlight>
                  <a:srgbClr val="FFFFFF"/>
                </a:highlight>
                <a:hlinkClick r:id="rId3"/>
              </a:rPr>
              <a:t>https://aiatsis.gov.au/collections/collections-online/digitised-collections/ethnomathematics-australia/contents</a:t>
            </a:r>
            <a:r>
              <a:rPr lang="en-GB" sz="1000">
                <a:solidFill>
                  <a:srgbClr val="222222"/>
                </a:solidFill>
                <a:highlight>
                  <a:srgbClr val="FFFFFF"/>
                </a:highlight>
              </a:rPr>
              <a:t>)</a:t>
            </a:r>
            <a:endParaRPr sz="1000">
              <a:solidFill>
                <a:srgbClr val="222222"/>
              </a:solidFill>
              <a:highlight>
                <a:srgbClr val="FFFFFF"/>
              </a:highlight>
            </a:endParaRPr>
          </a:p>
          <a:p>
            <a:pPr indent="0" lvl="0" marL="0" rtl="0" algn="l">
              <a:lnSpc>
                <a:spcPct val="115000"/>
              </a:lnSpc>
              <a:spcBef>
                <a:spcPts val="1000"/>
              </a:spcBef>
              <a:spcAft>
                <a:spcPts val="0"/>
              </a:spcAft>
              <a:buNone/>
            </a:pPr>
            <a:r>
              <a:rPr lang="en-GB" sz="1000">
                <a:solidFill>
                  <a:srgbClr val="222222"/>
                </a:solidFill>
                <a:highlight>
                  <a:schemeClr val="lt1"/>
                </a:highlight>
              </a:rPr>
              <a:t>Bishop, A. J. (1988). Mathematics education in its cultural context. </a:t>
            </a:r>
            <a:r>
              <a:rPr i="1" lang="en-GB" sz="1000">
                <a:solidFill>
                  <a:srgbClr val="222222"/>
                </a:solidFill>
                <a:highlight>
                  <a:schemeClr val="lt1"/>
                </a:highlight>
              </a:rPr>
              <a:t>Educational studies in mathematics</a:t>
            </a:r>
            <a:r>
              <a:rPr lang="en-GB" sz="1000">
                <a:solidFill>
                  <a:srgbClr val="222222"/>
                </a:solidFill>
                <a:highlight>
                  <a:schemeClr val="lt1"/>
                </a:highlight>
              </a:rPr>
              <a:t>, </a:t>
            </a:r>
            <a:r>
              <a:rPr i="1" lang="en-GB" sz="1000">
                <a:solidFill>
                  <a:srgbClr val="222222"/>
                </a:solidFill>
                <a:highlight>
                  <a:schemeClr val="lt1"/>
                </a:highlight>
              </a:rPr>
              <a:t>19</a:t>
            </a:r>
            <a:r>
              <a:rPr lang="en-GB" sz="1000">
                <a:solidFill>
                  <a:srgbClr val="222222"/>
                </a:solidFill>
                <a:highlight>
                  <a:schemeClr val="lt1"/>
                </a:highlight>
              </a:rPr>
              <a:t>(2), 179-191.</a:t>
            </a:r>
            <a:endParaRPr sz="1000">
              <a:solidFill>
                <a:srgbClr val="222222"/>
              </a:solidFill>
              <a:highlight>
                <a:schemeClr val="lt1"/>
              </a:highlight>
            </a:endParaRPr>
          </a:p>
          <a:p>
            <a:pPr indent="0" lvl="0" marL="0" rtl="0" algn="l">
              <a:lnSpc>
                <a:spcPct val="115000"/>
              </a:lnSpc>
              <a:spcBef>
                <a:spcPts val="1000"/>
              </a:spcBef>
              <a:spcAft>
                <a:spcPts val="0"/>
              </a:spcAft>
              <a:buNone/>
            </a:pPr>
            <a:r>
              <a:rPr lang="en-GB" sz="1000">
                <a:solidFill>
                  <a:srgbClr val="222222"/>
                </a:solidFill>
                <a:highlight>
                  <a:srgbClr val="FFFFFF"/>
                </a:highlight>
              </a:rPr>
              <a:t>Bucknall, G. (1995). Building bridges between Aboriginal and Western mathematics. </a:t>
            </a:r>
            <a:r>
              <a:rPr i="1" lang="en-GB" sz="1000">
                <a:solidFill>
                  <a:srgbClr val="222222"/>
                </a:solidFill>
                <a:highlight>
                  <a:srgbClr val="FFFFFF"/>
                </a:highlight>
              </a:rPr>
              <a:t>The Australian Journal of Indigenous Education</a:t>
            </a:r>
            <a:r>
              <a:rPr lang="en-GB" sz="1000">
                <a:solidFill>
                  <a:srgbClr val="222222"/>
                </a:solidFill>
                <a:highlight>
                  <a:srgbClr val="FFFFFF"/>
                </a:highlight>
              </a:rPr>
              <a:t>, </a:t>
            </a:r>
            <a:r>
              <a:rPr i="1" lang="en-GB" sz="1000">
                <a:solidFill>
                  <a:srgbClr val="222222"/>
                </a:solidFill>
                <a:highlight>
                  <a:srgbClr val="FFFFFF"/>
                </a:highlight>
              </a:rPr>
              <a:t>23</a:t>
            </a:r>
            <a:r>
              <a:rPr lang="en-GB" sz="1000">
                <a:solidFill>
                  <a:srgbClr val="222222"/>
                </a:solidFill>
                <a:highlight>
                  <a:srgbClr val="FFFFFF"/>
                </a:highlight>
              </a:rPr>
              <a:t>(1), 22-31.</a:t>
            </a:r>
            <a:endParaRPr sz="1000">
              <a:solidFill>
                <a:srgbClr val="222222"/>
              </a:solidFill>
              <a:highlight>
                <a:schemeClr val="lt1"/>
              </a:highlight>
            </a:endParaRPr>
          </a:p>
          <a:p>
            <a:pPr indent="0" lvl="0" marL="0" rtl="0" algn="l">
              <a:lnSpc>
                <a:spcPct val="115000"/>
              </a:lnSpc>
              <a:spcBef>
                <a:spcPts val="1000"/>
              </a:spcBef>
              <a:spcAft>
                <a:spcPts val="0"/>
              </a:spcAft>
              <a:buNone/>
            </a:pPr>
            <a:r>
              <a:rPr lang="en-GB" sz="1000">
                <a:solidFill>
                  <a:srgbClr val="222222"/>
                </a:solidFill>
                <a:highlight>
                  <a:schemeClr val="lt1"/>
                </a:highlight>
              </a:rPr>
              <a:t>Closing the Gap (</a:t>
            </a:r>
            <a:r>
              <a:rPr lang="en-GB" sz="1000" u="sng">
                <a:solidFill>
                  <a:schemeClr val="accent5"/>
                </a:solidFill>
                <a:highlight>
                  <a:schemeClr val="lt1"/>
                </a:highlight>
                <a:hlinkClick r:id="rId4"/>
              </a:rPr>
              <a:t>https://closingthegap.pmc.gov.au/education</a:t>
            </a:r>
            <a:r>
              <a:rPr lang="en-GB" sz="1000">
                <a:solidFill>
                  <a:srgbClr val="222222"/>
                </a:solidFill>
                <a:highlight>
                  <a:schemeClr val="lt1"/>
                </a:highlight>
              </a:rPr>
              <a:t>)</a:t>
            </a:r>
            <a:endParaRPr sz="1000">
              <a:solidFill>
                <a:srgbClr val="222222"/>
              </a:solidFill>
              <a:highlight>
                <a:srgbClr val="FFFFFF"/>
              </a:highlight>
            </a:endParaRPr>
          </a:p>
          <a:p>
            <a:pPr indent="0" lvl="0" marL="0" rtl="0" algn="l">
              <a:lnSpc>
                <a:spcPct val="115000"/>
              </a:lnSpc>
              <a:spcBef>
                <a:spcPts val="1000"/>
              </a:spcBef>
              <a:spcAft>
                <a:spcPts val="0"/>
              </a:spcAft>
              <a:buNone/>
            </a:pPr>
            <a:r>
              <a:rPr lang="en-GB" sz="1000">
                <a:solidFill>
                  <a:srgbClr val="222222"/>
                </a:solidFill>
                <a:highlight>
                  <a:srgbClr val="FFFFFF"/>
                </a:highlight>
              </a:rPr>
              <a:t>Graham, B. (1982). Can we count on maths?. </a:t>
            </a:r>
            <a:r>
              <a:rPr i="1" lang="en-GB" sz="1000">
                <a:solidFill>
                  <a:srgbClr val="222222"/>
                </a:solidFill>
                <a:highlight>
                  <a:srgbClr val="FFFFFF"/>
                </a:highlight>
              </a:rPr>
              <a:t>The Australian Journal of Indigenous Education</a:t>
            </a:r>
            <a:r>
              <a:rPr lang="en-GB" sz="1000">
                <a:solidFill>
                  <a:srgbClr val="222222"/>
                </a:solidFill>
                <a:highlight>
                  <a:srgbClr val="FFFFFF"/>
                </a:highlight>
              </a:rPr>
              <a:t>, </a:t>
            </a:r>
            <a:r>
              <a:rPr i="1" lang="en-GB" sz="1000">
                <a:solidFill>
                  <a:srgbClr val="222222"/>
                </a:solidFill>
                <a:highlight>
                  <a:srgbClr val="FFFFFF"/>
                </a:highlight>
              </a:rPr>
              <a:t>10</a:t>
            </a:r>
            <a:r>
              <a:rPr lang="en-GB" sz="1000">
                <a:solidFill>
                  <a:srgbClr val="222222"/>
                </a:solidFill>
                <a:highlight>
                  <a:srgbClr val="FFFFFF"/>
                </a:highlight>
              </a:rPr>
              <a:t>(2), 4-10.</a:t>
            </a:r>
            <a:endParaRPr sz="1000">
              <a:solidFill>
                <a:srgbClr val="222222"/>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rPr lang="en-GB" sz="1000">
                <a:solidFill>
                  <a:srgbClr val="222222"/>
                </a:solidFill>
                <a:highlight>
                  <a:srgbClr val="FFFFFF"/>
                </a:highlight>
              </a:rPr>
              <a:t>Howard, P. (1995). Listening to what people have to say about mathematics: Primary mathematics and the thoughts of one Murri student. </a:t>
            </a:r>
            <a:r>
              <a:rPr i="1" lang="en-GB" sz="1000">
                <a:solidFill>
                  <a:srgbClr val="222222"/>
                </a:solidFill>
                <a:highlight>
                  <a:srgbClr val="FFFFFF"/>
                </a:highlight>
              </a:rPr>
              <a:t>The Australian Journal of Indigenous Education</a:t>
            </a:r>
            <a:r>
              <a:rPr lang="en-GB" sz="1000">
                <a:solidFill>
                  <a:srgbClr val="222222"/>
                </a:solidFill>
                <a:highlight>
                  <a:srgbClr val="FFFFFF"/>
                </a:highlight>
              </a:rPr>
              <a:t>, </a:t>
            </a:r>
            <a:r>
              <a:rPr i="1" lang="en-GB" sz="1000">
                <a:solidFill>
                  <a:srgbClr val="222222"/>
                </a:solidFill>
                <a:highlight>
                  <a:srgbClr val="FFFFFF"/>
                </a:highlight>
              </a:rPr>
              <a:t>23</a:t>
            </a:r>
            <a:r>
              <a:rPr lang="en-GB" sz="1000">
                <a:solidFill>
                  <a:srgbClr val="222222"/>
                </a:solidFill>
                <a:highlight>
                  <a:srgbClr val="FFFFFF"/>
                </a:highlight>
              </a:rPr>
              <a:t>(2), 1-8.</a:t>
            </a:r>
            <a:endParaRPr sz="1000">
              <a:solidFill>
                <a:srgbClr val="222222"/>
              </a:solidFill>
              <a:highlight>
                <a:schemeClr val="lt1"/>
              </a:highlight>
            </a:endParaRPr>
          </a:p>
          <a:p>
            <a:pPr indent="0" lvl="0" marL="0" rtl="0" algn="l">
              <a:lnSpc>
                <a:spcPct val="115000"/>
              </a:lnSpc>
              <a:spcBef>
                <a:spcPts val="1000"/>
              </a:spcBef>
              <a:spcAft>
                <a:spcPts val="0"/>
              </a:spcAft>
              <a:buNone/>
            </a:pPr>
            <a:r>
              <a:rPr lang="en-GB" sz="1000">
                <a:solidFill>
                  <a:srgbClr val="222222"/>
                </a:solidFill>
                <a:highlight>
                  <a:srgbClr val="FFFFFF"/>
                </a:highlight>
              </a:rPr>
              <a:t>Matthews, C., Watego, L. A., Cooper, T. J., &amp; Baturo, A. R. (2005). Does mathematics education in Australia devalue Indigenous culture? Indigenous perspectives and non-Indigenous reflections. MERGA.</a:t>
            </a:r>
            <a:endParaRPr sz="1000">
              <a:solidFill>
                <a:srgbClr val="222222"/>
              </a:solidFill>
              <a:highlight>
                <a:srgbClr val="FFFFFF"/>
              </a:highlight>
            </a:endParaRPr>
          </a:p>
          <a:p>
            <a:pPr indent="0" lvl="0" marL="0" rtl="0" algn="l">
              <a:lnSpc>
                <a:spcPct val="115000"/>
              </a:lnSpc>
              <a:spcBef>
                <a:spcPts val="1000"/>
              </a:spcBef>
              <a:spcAft>
                <a:spcPts val="0"/>
              </a:spcAft>
              <a:buNone/>
            </a:pPr>
            <a:r>
              <a:rPr lang="en-GB" sz="1000">
                <a:solidFill>
                  <a:srgbClr val="222222"/>
                </a:solidFill>
                <a:highlight>
                  <a:srgbClr val="FFFFFF"/>
                </a:highlight>
              </a:rPr>
              <a:t>Matthews, C., Cooper, T. J., &amp; Baturo, A. R. (2007). Creating your own symbols: Beginning algebraic thinking with Indigenous students.</a:t>
            </a:r>
            <a:endParaRPr sz="1000">
              <a:solidFill>
                <a:srgbClr val="222222"/>
              </a:solidFill>
              <a:highlight>
                <a:srgbClr val="FFFFFF"/>
              </a:highlight>
            </a:endParaRPr>
          </a:p>
          <a:p>
            <a:pPr indent="0" lvl="0" marL="0" rtl="0" algn="l">
              <a:lnSpc>
                <a:spcPct val="115000"/>
              </a:lnSpc>
              <a:spcBef>
                <a:spcPts val="1000"/>
              </a:spcBef>
              <a:spcAft>
                <a:spcPts val="1000"/>
              </a:spcAft>
              <a:buNone/>
            </a:pPr>
            <a:r>
              <a:t/>
            </a:r>
            <a:endParaRPr sz="1000">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GB" sz="1000">
                <a:solidFill>
                  <a:srgbClr val="222222"/>
                </a:solidFill>
                <a:highlight>
                  <a:schemeClr val="lt1"/>
                </a:highlight>
              </a:rPr>
              <a:t>Matthews, C. (2012). Maths as storytelling: Maths is beautiful. </a:t>
            </a:r>
            <a:r>
              <a:rPr i="1" lang="en-GB" sz="1000">
                <a:solidFill>
                  <a:srgbClr val="222222"/>
                </a:solidFill>
                <a:highlight>
                  <a:schemeClr val="lt1"/>
                </a:highlight>
              </a:rPr>
              <a:t>Aboriginal and Torres Strait Islander education: An introduction for the teaching profession</a:t>
            </a:r>
            <a:r>
              <a:rPr lang="en-GB" sz="1000">
                <a:solidFill>
                  <a:srgbClr val="222222"/>
                </a:solidFill>
                <a:highlight>
                  <a:schemeClr val="lt1"/>
                </a:highlight>
              </a:rPr>
              <a:t>, 94-112.</a:t>
            </a:r>
            <a:endParaRPr sz="1000">
              <a:solidFill>
                <a:srgbClr val="222222"/>
              </a:solidFill>
              <a:highlight>
                <a:schemeClr val="lt1"/>
              </a:highlight>
            </a:endParaRPr>
          </a:p>
          <a:p>
            <a:pPr indent="0" lvl="0" marL="0" rtl="0" algn="l">
              <a:spcBef>
                <a:spcPts val="1000"/>
              </a:spcBef>
              <a:spcAft>
                <a:spcPts val="0"/>
              </a:spcAft>
              <a:buClr>
                <a:schemeClr val="dk1"/>
              </a:buClr>
              <a:buSzPts val="1100"/>
              <a:buFont typeface="Arial"/>
              <a:buNone/>
            </a:pPr>
            <a:r>
              <a:rPr lang="en-GB" sz="1000">
                <a:solidFill>
                  <a:srgbClr val="222222"/>
                </a:solidFill>
                <a:highlight>
                  <a:srgbClr val="FFFFFF"/>
                </a:highlight>
              </a:rPr>
              <a:t>Morris, C., &amp; Matthews, C. (2011). Numeracy, mathematics and Indigenous learners: Not the same old thing. </a:t>
            </a:r>
            <a:r>
              <a:rPr i="1" lang="en-GB" sz="1000">
                <a:solidFill>
                  <a:srgbClr val="222222"/>
                </a:solidFill>
                <a:highlight>
                  <a:srgbClr val="FFFFFF"/>
                </a:highlight>
              </a:rPr>
              <a:t>Indigenous Education: Pathways to Success</a:t>
            </a:r>
            <a:r>
              <a:rPr lang="en-GB" sz="1000">
                <a:solidFill>
                  <a:srgbClr val="222222"/>
                </a:solidFill>
                <a:highlight>
                  <a:srgbClr val="FFFFFF"/>
                </a:highlight>
              </a:rPr>
              <a:t>, 29-33.</a:t>
            </a:r>
            <a:endParaRPr sz="1000">
              <a:solidFill>
                <a:srgbClr val="222222"/>
              </a:solidFill>
              <a:highlight>
                <a:schemeClr val="lt1"/>
              </a:highlight>
            </a:endParaRPr>
          </a:p>
          <a:p>
            <a:pPr indent="0" lvl="0" marL="0" rtl="0" algn="l">
              <a:spcBef>
                <a:spcPts val="1000"/>
              </a:spcBef>
              <a:spcAft>
                <a:spcPts val="0"/>
              </a:spcAft>
              <a:buClr>
                <a:schemeClr val="dk1"/>
              </a:buClr>
              <a:buSzPts val="1100"/>
              <a:buFont typeface="Arial"/>
              <a:buNone/>
            </a:pPr>
            <a:r>
              <a:rPr lang="en-GB" sz="1000">
                <a:solidFill>
                  <a:srgbClr val="222222"/>
                </a:solidFill>
                <a:highlight>
                  <a:schemeClr val="lt1"/>
                </a:highlight>
              </a:rPr>
              <a:t>Patrick-Rolf, M. (1990). Creating a Good Maths Learning Environment. </a:t>
            </a:r>
            <a:r>
              <a:rPr i="1" lang="en-GB" sz="1000">
                <a:solidFill>
                  <a:srgbClr val="222222"/>
                </a:solidFill>
                <a:highlight>
                  <a:schemeClr val="lt1"/>
                </a:highlight>
              </a:rPr>
              <a:t>Aboriginal Child at School</a:t>
            </a:r>
            <a:r>
              <a:rPr lang="en-GB" sz="1000">
                <a:solidFill>
                  <a:srgbClr val="222222"/>
                </a:solidFill>
                <a:highlight>
                  <a:schemeClr val="lt1"/>
                </a:highlight>
              </a:rPr>
              <a:t>, </a:t>
            </a:r>
            <a:r>
              <a:rPr i="1" lang="en-GB" sz="1000">
                <a:solidFill>
                  <a:srgbClr val="222222"/>
                </a:solidFill>
                <a:highlight>
                  <a:schemeClr val="lt1"/>
                </a:highlight>
              </a:rPr>
              <a:t>18</a:t>
            </a:r>
            <a:r>
              <a:rPr lang="en-GB" sz="1000">
                <a:solidFill>
                  <a:srgbClr val="222222"/>
                </a:solidFill>
                <a:highlight>
                  <a:schemeClr val="lt1"/>
                </a:highlight>
              </a:rPr>
              <a:t>(5), 15.</a:t>
            </a:r>
            <a:endParaRPr sz="1000">
              <a:solidFill>
                <a:srgbClr val="222222"/>
              </a:solidFill>
              <a:highlight>
                <a:schemeClr val="lt1"/>
              </a:highlight>
            </a:endParaRPr>
          </a:p>
          <a:p>
            <a:pPr indent="0" lvl="0" marL="0" rtl="0" algn="l">
              <a:spcBef>
                <a:spcPts val="1000"/>
              </a:spcBef>
              <a:spcAft>
                <a:spcPts val="0"/>
              </a:spcAft>
              <a:buClr>
                <a:schemeClr val="dk1"/>
              </a:buClr>
              <a:buSzPts val="1100"/>
              <a:buFont typeface="Arial"/>
              <a:buNone/>
            </a:pPr>
            <a:r>
              <a:rPr lang="en-GB" sz="1000">
                <a:solidFill>
                  <a:srgbClr val="222222"/>
                </a:solidFill>
                <a:highlight>
                  <a:schemeClr val="lt1"/>
                </a:highlight>
              </a:rPr>
              <a:t>Robinson, J. A., &amp; Nichol, R. M. (1998). Building Bridges between Aboriginal and Western Mathematics: Creating an Effective Mathematics Learning Environment. </a:t>
            </a:r>
            <a:r>
              <a:rPr i="1" lang="en-GB" sz="1000">
                <a:solidFill>
                  <a:srgbClr val="222222"/>
                </a:solidFill>
                <a:highlight>
                  <a:schemeClr val="lt1"/>
                </a:highlight>
              </a:rPr>
              <a:t>Education in Rural Australia</a:t>
            </a:r>
            <a:r>
              <a:rPr lang="en-GB" sz="1000">
                <a:solidFill>
                  <a:srgbClr val="222222"/>
                </a:solidFill>
                <a:highlight>
                  <a:schemeClr val="lt1"/>
                </a:highlight>
              </a:rPr>
              <a:t>, </a:t>
            </a:r>
            <a:r>
              <a:rPr i="1" lang="en-GB" sz="1000">
                <a:solidFill>
                  <a:srgbClr val="222222"/>
                </a:solidFill>
                <a:highlight>
                  <a:schemeClr val="lt1"/>
                </a:highlight>
              </a:rPr>
              <a:t>8</a:t>
            </a:r>
            <a:r>
              <a:rPr lang="en-GB" sz="1000">
                <a:solidFill>
                  <a:srgbClr val="222222"/>
                </a:solidFill>
                <a:highlight>
                  <a:schemeClr val="lt1"/>
                </a:highlight>
              </a:rPr>
              <a:t>(2), 9-17.</a:t>
            </a:r>
            <a:endParaRPr sz="1000">
              <a:solidFill>
                <a:srgbClr val="222222"/>
              </a:solidFill>
              <a:highlight>
                <a:schemeClr val="lt1"/>
              </a:highlight>
            </a:endParaRPr>
          </a:p>
          <a:p>
            <a:pPr indent="0" lvl="0" marL="0" rtl="0" algn="l">
              <a:spcBef>
                <a:spcPts val="1000"/>
              </a:spcBef>
              <a:spcAft>
                <a:spcPts val="0"/>
              </a:spcAft>
              <a:buClr>
                <a:schemeClr val="dk1"/>
              </a:buClr>
              <a:buSzPts val="1100"/>
              <a:buFont typeface="Arial"/>
              <a:buNone/>
            </a:pPr>
            <a:r>
              <a:rPr lang="en-GB" sz="1000">
                <a:solidFill>
                  <a:srgbClr val="222222"/>
                </a:solidFill>
                <a:highlight>
                  <a:schemeClr val="lt1"/>
                </a:highlight>
              </a:rPr>
              <a:t>Rowlands, S., &amp; Carson, R. (2002). Where would formal, academic mathematics stand in a curriculum informed by ethnomathematics? A critical review of ethnomathematics. </a:t>
            </a:r>
            <a:r>
              <a:rPr i="1" lang="en-GB" sz="1000">
                <a:solidFill>
                  <a:srgbClr val="222222"/>
                </a:solidFill>
                <a:highlight>
                  <a:schemeClr val="lt1"/>
                </a:highlight>
              </a:rPr>
              <a:t>Educational Studies in Mathematics</a:t>
            </a:r>
            <a:r>
              <a:rPr lang="en-GB" sz="1000">
                <a:solidFill>
                  <a:srgbClr val="222222"/>
                </a:solidFill>
                <a:highlight>
                  <a:schemeClr val="lt1"/>
                </a:highlight>
              </a:rPr>
              <a:t>, </a:t>
            </a:r>
            <a:r>
              <a:rPr i="1" lang="en-GB" sz="1000">
                <a:solidFill>
                  <a:srgbClr val="222222"/>
                </a:solidFill>
                <a:highlight>
                  <a:schemeClr val="lt1"/>
                </a:highlight>
              </a:rPr>
              <a:t>50</a:t>
            </a:r>
            <a:r>
              <a:rPr lang="en-GB" sz="1000">
                <a:solidFill>
                  <a:srgbClr val="222222"/>
                </a:solidFill>
                <a:highlight>
                  <a:schemeClr val="lt1"/>
                </a:highlight>
              </a:rPr>
              <a:t>(1), 79-102.</a:t>
            </a:r>
            <a:endParaRPr sz="1000">
              <a:solidFill>
                <a:srgbClr val="222222"/>
              </a:solidFill>
              <a:highlight>
                <a:schemeClr val="lt1"/>
              </a:highlight>
            </a:endParaRPr>
          </a:p>
          <a:p>
            <a:pPr indent="0" lvl="0" marL="0" rtl="0" algn="l">
              <a:spcBef>
                <a:spcPts val="1000"/>
              </a:spcBef>
              <a:spcAft>
                <a:spcPts val="0"/>
              </a:spcAft>
              <a:buClr>
                <a:schemeClr val="dk1"/>
              </a:buClr>
              <a:buSzPts val="1100"/>
              <a:buFont typeface="Arial"/>
              <a:buNone/>
            </a:pPr>
            <a:r>
              <a:rPr lang="en-GB" sz="1000">
                <a:solidFill>
                  <a:srgbClr val="222222"/>
                </a:solidFill>
                <a:highlight>
                  <a:schemeClr val="lt1"/>
                </a:highlight>
              </a:rPr>
              <a:t>Stronger Smarter Institute (</a:t>
            </a:r>
            <a:r>
              <a:rPr lang="en-GB" sz="1000" u="sng">
                <a:solidFill>
                  <a:schemeClr val="accent5"/>
                </a:solidFill>
                <a:highlight>
                  <a:schemeClr val="lt1"/>
                </a:highlight>
                <a:hlinkClick r:id="rId3"/>
              </a:rPr>
              <a:t>https://strongersmarter.com.au/</a:t>
            </a:r>
            <a:r>
              <a:rPr lang="en-GB" sz="1000">
                <a:solidFill>
                  <a:srgbClr val="222222"/>
                </a:solidFill>
                <a:highlight>
                  <a:schemeClr val="lt1"/>
                </a:highlight>
              </a:rPr>
              <a:t>) </a:t>
            </a:r>
            <a:endParaRPr sz="1000">
              <a:solidFill>
                <a:srgbClr val="222222"/>
              </a:solidFill>
              <a:highlight>
                <a:schemeClr val="lt1"/>
              </a:highlight>
            </a:endParaRPr>
          </a:p>
          <a:p>
            <a:pPr indent="0" lvl="0" marL="0" rtl="0" algn="l">
              <a:spcBef>
                <a:spcPts val="1000"/>
              </a:spcBef>
              <a:spcAft>
                <a:spcPts val="0"/>
              </a:spcAft>
              <a:buClr>
                <a:schemeClr val="dk1"/>
              </a:buClr>
              <a:buSzPts val="1100"/>
              <a:buFont typeface="Arial"/>
              <a:buNone/>
            </a:pPr>
            <a:r>
              <a:rPr lang="en-GB" sz="1000">
                <a:solidFill>
                  <a:srgbClr val="222222"/>
                </a:solidFill>
                <a:highlight>
                  <a:schemeClr val="lt1"/>
                </a:highlight>
              </a:rPr>
              <a:t>Wilson, R. (1979). Mathematics Programs for Indigenous Students: Some Guidelines. </a:t>
            </a:r>
            <a:r>
              <a:rPr i="1" lang="en-GB" sz="1000">
                <a:solidFill>
                  <a:srgbClr val="222222"/>
                </a:solidFill>
                <a:highlight>
                  <a:schemeClr val="lt1"/>
                </a:highlight>
              </a:rPr>
              <a:t>The Australian Journal of Indigenous Education</a:t>
            </a:r>
            <a:r>
              <a:rPr lang="en-GB" sz="1000">
                <a:solidFill>
                  <a:srgbClr val="222222"/>
                </a:solidFill>
                <a:highlight>
                  <a:schemeClr val="lt1"/>
                </a:highlight>
              </a:rPr>
              <a:t>, </a:t>
            </a:r>
            <a:r>
              <a:rPr i="1" lang="en-GB" sz="1000">
                <a:solidFill>
                  <a:srgbClr val="222222"/>
                </a:solidFill>
                <a:highlight>
                  <a:schemeClr val="lt1"/>
                </a:highlight>
              </a:rPr>
              <a:t>7</a:t>
            </a:r>
            <a:r>
              <a:rPr lang="en-GB" sz="1000">
                <a:solidFill>
                  <a:srgbClr val="222222"/>
                </a:solidFill>
                <a:highlight>
                  <a:schemeClr val="lt1"/>
                </a:highlight>
              </a:rPr>
              <a:t>(5), 33-47.</a:t>
            </a:r>
            <a:endParaRPr sz="1000">
              <a:solidFill>
                <a:srgbClr val="222222"/>
              </a:solidFill>
              <a:highlight>
                <a:schemeClr val="lt1"/>
              </a:highlight>
            </a:endParaRPr>
          </a:p>
          <a:p>
            <a:pPr indent="0" lvl="0" marL="0" rtl="0" algn="l">
              <a:spcBef>
                <a:spcPts val="1000"/>
              </a:spcBef>
              <a:spcAft>
                <a:spcPts val="0"/>
              </a:spcAft>
              <a:buClr>
                <a:schemeClr val="dk1"/>
              </a:buClr>
              <a:buSzPts val="1100"/>
              <a:buFont typeface="Arial"/>
              <a:buNone/>
            </a:pPr>
            <a:r>
              <a:t/>
            </a:r>
            <a:endParaRPr sz="1000">
              <a:solidFill>
                <a:srgbClr val="222222"/>
              </a:solidFill>
              <a:highlight>
                <a:schemeClr val="lt1"/>
              </a:highlight>
            </a:endParaRPr>
          </a:p>
          <a:p>
            <a:pPr indent="0" lvl="0" marL="0" rtl="0" algn="l">
              <a:lnSpc>
                <a:spcPct val="115000"/>
              </a:lnSpc>
              <a:spcBef>
                <a:spcPts val="1000"/>
              </a:spcBef>
              <a:spcAft>
                <a:spcPts val="1000"/>
              </a:spcAft>
              <a:buNone/>
            </a:pPr>
            <a:r>
              <a:t/>
            </a:r>
            <a:endParaRPr sz="1000">
              <a:solidFill>
                <a:srgbClr val="2222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Zeno’s Paradoxes (~450 BC)</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Reasoning is not fixed or absolute. We modify our reasoning to match our reality. We make observations of the world around us and let those observations guide our reasoning.</a:t>
            </a:r>
            <a:endParaRPr/>
          </a:p>
        </p:txBody>
      </p:sp>
      <p:pic>
        <p:nvPicPr>
          <p:cNvPr id="169" name="Google Shape;169;p30"/>
          <p:cNvPicPr preferRelativeResize="0"/>
          <p:nvPr/>
        </p:nvPicPr>
        <p:blipFill>
          <a:blip r:embed="rId3">
            <a:alphaModFix/>
          </a:blip>
          <a:stretch>
            <a:fillRect/>
          </a:stretch>
        </p:blipFill>
        <p:spPr>
          <a:xfrm>
            <a:off x="0" y="2422617"/>
            <a:ext cx="9144000" cy="24496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Different Perspectives </a:t>
            </a:r>
            <a:endParaRPr/>
          </a:p>
        </p:txBody>
      </p:sp>
      <p:sp>
        <p:nvSpPr>
          <p:cNvPr id="175" name="Google Shape;175;p31"/>
          <p:cNvSpPr txBox="1"/>
          <p:nvPr>
            <p:ph idx="1" type="body"/>
          </p:nvPr>
        </p:nvSpPr>
        <p:spPr>
          <a:xfrm>
            <a:off x="311700" y="1152475"/>
            <a:ext cx="296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Can be incredibly powerful mathematical tools.</a:t>
            </a:r>
            <a:endParaRPr/>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6" name="Google Shape;176;p31"/>
          <p:cNvPicPr preferRelativeResize="0"/>
          <p:nvPr/>
        </p:nvPicPr>
        <p:blipFill>
          <a:blip r:embed="rId3">
            <a:alphaModFix/>
          </a:blip>
          <a:stretch>
            <a:fillRect/>
          </a:stretch>
        </p:blipFill>
        <p:spPr>
          <a:xfrm>
            <a:off x="3596225" y="1152475"/>
            <a:ext cx="4724400" cy="3057525"/>
          </a:xfrm>
          <a:prstGeom prst="rect">
            <a:avLst/>
          </a:prstGeom>
          <a:noFill/>
          <a:ln>
            <a:noFill/>
          </a:ln>
        </p:spPr>
      </p:pic>
      <p:sp>
        <p:nvSpPr>
          <p:cNvPr id="177" name="Google Shape;177;p31"/>
          <p:cNvSpPr txBox="1"/>
          <p:nvPr/>
        </p:nvSpPr>
        <p:spPr>
          <a:xfrm>
            <a:off x="3596225" y="4451275"/>
            <a:ext cx="4724400" cy="41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GB" sz="1800" u="sng">
                <a:solidFill>
                  <a:schemeClr val="accent5"/>
                </a:solidFill>
                <a:hlinkClick r:id="rId4"/>
              </a:rPr>
              <a:t>https://youtu.be/pQa_tWZmlGs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Process of Learning/Developing Maths</a:t>
            </a:r>
            <a:endParaRPr/>
          </a:p>
        </p:txBody>
      </p:sp>
      <p:pic>
        <p:nvPicPr>
          <p:cNvPr id="61" name="Google Shape;61;p14"/>
          <p:cNvPicPr preferRelativeResize="0"/>
          <p:nvPr/>
        </p:nvPicPr>
        <p:blipFill>
          <a:blip r:embed="rId3">
            <a:alphaModFix/>
          </a:blip>
          <a:stretch>
            <a:fillRect/>
          </a:stretch>
        </p:blipFill>
        <p:spPr>
          <a:xfrm>
            <a:off x="1385800" y="1434400"/>
            <a:ext cx="6372400" cy="2792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Where Does Culture Fit?</a:t>
            </a:r>
            <a:endParaRPr/>
          </a:p>
        </p:txBody>
      </p:sp>
      <p:sp>
        <p:nvSpPr>
          <p:cNvPr id="67" name="Google Shape;67;p15"/>
          <p:cNvSpPr txBox="1"/>
          <p:nvPr>
            <p:ph idx="1" type="body"/>
          </p:nvPr>
        </p:nvSpPr>
        <p:spPr>
          <a:xfrm>
            <a:off x="311700" y="1152475"/>
            <a:ext cx="52524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perception of reality is biased by our values.</a:t>
            </a:r>
            <a:endParaRPr/>
          </a:p>
          <a:p>
            <a:pPr indent="0" lvl="0" marL="0" rtl="0" algn="l">
              <a:spcBef>
                <a:spcPts val="1600"/>
              </a:spcBef>
              <a:spcAft>
                <a:spcPts val="0"/>
              </a:spcAft>
              <a:buNone/>
            </a:pPr>
            <a:r>
              <a:rPr lang="en-GB"/>
              <a:t>Our values are </a:t>
            </a:r>
            <a:r>
              <a:rPr lang="en-GB"/>
              <a:t>largely</a:t>
            </a:r>
            <a:r>
              <a:rPr lang="en-GB"/>
              <a:t> a product of our culture.</a:t>
            </a:r>
            <a:endParaRPr/>
          </a:p>
          <a:p>
            <a:pPr indent="0" lvl="0" marL="0" rtl="0" algn="l">
              <a:spcBef>
                <a:spcPts val="1600"/>
              </a:spcBef>
              <a:spcAft>
                <a:spcPts val="0"/>
              </a:spcAft>
              <a:buNone/>
            </a:pPr>
            <a:r>
              <a:rPr lang="en-GB"/>
              <a:t>So, Culture → Values → Perceptions → Maths. </a:t>
            </a:r>
            <a:endParaRPr/>
          </a:p>
          <a:p>
            <a:pPr indent="0" lvl="0" marL="0" rtl="0" algn="l">
              <a:spcBef>
                <a:spcPts val="1600"/>
              </a:spcBef>
              <a:spcAft>
                <a:spcPts val="0"/>
              </a:spcAft>
              <a:buNone/>
            </a:pPr>
            <a:r>
              <a:rPr lang="en-GB"/>
              <a:t>This effect can often be masked if teacher and student share a cultural background.</a:t>
            </a:r>
            <a:endParaRPr/>
          </a:p>
          <a:p>
            <a:pPr indent="0" lvl="0" marL="0" rtl="0" algn="l">
              <a:spcBef>
                <a:spcPts val="16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5984675" y="849400"/>
            <a:ext cx="2882675" cy="2150925"/>
          </a:xfrm>
          <a:prstGeom prst="rect">
            <a:avLst/>
          </a:prstGeom>
          <a:noFill/>
          <a:ln>
            <a:noFill/>
          </a:ln>
        </p:spPr>
      </p:pic>
      <p:sp>
        <p:nvSpPr>
          <p:cNvPr id="69" name="Google Shape;69;p15"/>
          <p:cNvSpPr txBox="1"/>
          <p:nvPr/>
        </p:nvSpPr>
        <p:spPr>
          <a:xfrm>
            <a:off x="311700" y="3821300"/>
            <a:ext cx="85206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2"/>
                </a:solidFill>
              </a:rPr>
              <a:t>But if they differ in cultural background, students may struggle to find any</a:t>
            </a:r>
            <a:r>
              <a:rPr lang="en-GB" sz="1800">
                <a:solidFill>
                  <a:schemeClr val="dk2"/>
                </a:solidFill>
              </a:rPr>
              <a:t> relevance in the maths as it won’t connect to their values.</a:t>
            </a:r>
            <a:endParaRPr sz="1800">
              <a:solidFill>
                <a:schemeClr val="dk2"/>
              </a:solidFill>
            </a:endParaRPr>
          </a:p>
          <a:p>
            <a:pPr indent="0" lvl="0" marL="0" rtl="0" algn="l">
              <a:spcBef>
                <a:spcPts val="0"/>
              </a:spcBef>
              <a:spcAft>
                <a:spcPts val="0"/>
              </a:spcAft>
              <a:buNone/>
            </a:pPr>
            <a:r>
              <a:t/>
            </a:r>
            <a:endParaRPr/>
          </a:p>
        </p:txBody>
      </p:sp>
      <p:sp>
        <p:nvSpPr>
          <p:cNvPr id="70" name="Google Shape;70;p15"/>
          <p:cNvSpPr txBox="1"/>
          <p:nvPr/>
        </p:nvSpPr>
        <p:spPr>
          <a:xfrm>
            <a:off x="5984525" y="3000325"/>
            <a:ext cx="2882700" cy="3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Jordan Peterson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Indigenous Students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``Indigenous students continue to be the most mathematically disadvantaged group in Australia’’ --- Matthews (2007)</a:t>
            </a:r>
            <a:endParaRPr sz="2400"/>
          </a:p>
          <a:p>
            <a:pPr indent="0" lvl="0" marL="0" rtl="0" algn="l">
              <a:spcBef>
                <a:spcPts val="1600"/>
              </a:spcBef>
              <a:spcAft>
                <a:spcPts val="0"/>
              </a:spcAft>
              <a:buNone/>
            </a:pPr>
            <a:r>
              <a:rPr lang="en-GB" sz="2400"/>
              <a:t>These poor educational outcomes cause decreased employment </a:t>
            </a:r>
            <a:r>
              <a:rPr lang="en-GB" sz="2400"/>
              <a:t>opportunities</a:t>
            </a:r>
            <a:r>
              <a:rPr lang="en-GB" sz="2400"/>
              <a:t>, and are correlated with poor health outcomes and risky behaviours.</a:t>
            </a:r>
            <a:endParaRPr sz="2400"/>
          </a:p>
          <a:p>
            <a:pPr indent="0" lvl="0" marL="0" rtl="0" algn="l">
              <a:spcBef>
                <a:spcPts val="160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0" y="350271"/>
            <a:ext cx="9144001" cy="44429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Attendance - Symptom, not Cause.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t>The fundamental problems in maths education for indigenous students are:</a:t>
            </a:r>
            <a:endParaRPr sz="2400"/>
          </a:p>
          <a:p>
            <a:pPr indent="-381000" lvl="0" marL="457200" rtl="0" algn="l">
              <a:spcBef>
                <a:spcPts val="1600"/>
              </a:spcBef>
              <a:spcAft>
                <a:spcPts val="0"/>
              </a:spcAft>
              <a:buSzPts val="2400"/>
              <a:buChar char="●"/>
            </a:pPr>
            <a:r>
              <a:rPr lang="en-GB" sz="2400"/>
              <a:t>Expectations, and</a:t>
            </a:r>
            <a:endParaRPr sz="2400"/>
          </a:p>
          <a:p>
            <a:pPr indent="-381000" lvl="0" marL="457200" rtl="0" algn="l">
              <a:spcBef>
                <a:spcPts val="0"/>
              </a:spcBef>
              <a:spcAft>
                <a:spcPts val="0"/>
              </a:spcAft>
              <a:buSzPts val="2400"/>
              <a:buChar char="●"/>
            </a:pPr>
            <a:r>
              <a:rPr lang="en-GB" sz="2400"/>
              <a:t>Relevance</a:t>
            </a:r>
            <a:endParaRPr sz="2400"/>
          </a:p>
          <a:p>
            <a:pPr indent="0" lvl="0" marL="0" rtl="0" algn="l">
              <a:spcBef>
                <a:spcPts val="1600"/>
              </a:spcBef>
              <a:spcAft>
                <a:spcPts val="0"/>
              </a:spcAft>
              <a:buClr>
                <a:srgbClr val="000000"/>
              </a:buClr>
              <a:buSzPts val="1100"/>
              <a:buFont typeface="Arial"/>
              <a:buNone/>
            </a:pPr>
            <a:r>
              <a:rPr lang="en-GB" sz="2400"/>
              <a:t>To improve attendance a``build it and they will come’’ approach is needed.</a:t>
            </a:r>
            <a:endParaRPr sz="2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Expectations</a:t>
            </a:r>
            <a:endParaRPr/>
          </a:p>
        </p:txBody>
      </p:sp>
      <p:sp>
        <p:nvSpPr>
          <p:cNvPr id="94" name="Google Shape;94;p19"/>
          <p:cNvSpPr txBox="1"/>
          <p:nvPr>
            <p:ph idx="1" type="body"/>
          </p:nvPr>
        </p:nvSpPr>
        <p:spPr>
          <a:xfrm>
            <a:off x="311700" y="1152475"/>
            <a:ext cx="432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Chris Sara has done fantastic work in this area, check out</a:t>
            </a:r>
            <a:endParaRPr sz="2400"/>
          </a:p>
          <a:p>
            <a:pPr indent="-381000" lvl="0" marL="457200" rtl="0" algn="l">
              <a:spcBef>
                <a:spcPts val="1600"/>
              </a:spcBef>
              <a:spcAft>
                <a:spcPts val="0"/>
              </a:spcAft>
              <a:buSzPts val="2400"/>
              <a:buChar char="●"/>
            </a:pPr>
            <a:r>
              <a:rPr lang="en-GB" sz="2400"/>
              <a:t>The S</a:t>
            </a:r>
            <a:r>
              <a:rPr lang="en-GB" sz="2400"/>
              <a:t>tronger Smarter Institute, and their </a:t>
            </a:r>
            <a:endParaRPr sz="2400"/>
          </a:p>
          <a:p>
            <a:pPr indent="-381000" lvl="0" marL="457200" rtl="0" algn="l">
              <a:spcBef>
                <a:spcPts val="0"/>
              </a:spcBef>
              <a:spcAft>
                <a:spcPts val="0"/>
              </a:spcAft>
              <a:buSzPts val="2400"/>
              <a:buChar char="●"/>
            </a:pPr>
            <a:r>
              <a:rPr lang="en-GB" sz="2400"/>
              <a:t>High Expectations Relationships Framework</a:t>
            </a:r>
            <a:endParaRPr sz="2400"/>
          </a:p>
        </p:txBody>
      </p:sp>
      <p:pic>
        <p:nvPicPr>
          <p:cNvPr id="95" name="Google Shape;95;p19"/>
          <p:cNvPicPr preferRelativeResize="0"/>
          <p:nvPr/>
        </p:nvPicPr>
        <p:blipFill>
          <a:blip r:embed="rId3">
            <a:alphaModFix/>
          </a:blip>
          <a:stretch>
            <a:fillRect/>
          </a:stretch>
        </p:blipFill>
        <p:spPr>
          <a:xfrm>
            <a:off x="5181450" y="1043225"/>
            <a:ext cx="3365550" cy="3057050"/>
          </a:xfrm>
          <a:prstGeom prst="rect">
            <a:avLst/>
          </a:prstGeom>
          <a:noFill/>
          <a:ln>
            <a:noFill/>
          </a:ln>
        </p:spPr>
      </p:pic>
      <p:pic>
        <p:nvPicPr>
          <p:cNvPr id="96" name="Google Shape;96;p19"/>
          <p:cNvPicPr preferRelativeResize="0"/>
          <p:nvPr/>
        </p:nvPicPr>
        <p:blipFill>
          <a:blip r:embed="rId4">
            <a:alphaModFix/>
          </a:blip>
          <a:stretch>
            <a:fillRect/>
          </a:stretch>
        </p:blipFill>
        <p:spPr>
          <a:xfrm>
            <a:off x="1604950" y="4233388"/>
            <a:ext cx="5934075" cy="69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Relevance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can we make learning maths relevant?</a:t>
            </a:r>
            <a:endParaRPr/>
          </a:p>
          <a:p>
            <a:pPr indent="-342900" lvl="0" marL="457200" rtl="0" algn="l">
              <a:spcBef>
                <a:spcPts val="1600"/>
              </a:spcBef>
              <a:spcAft>
                <a:spcPts val="0"/>
              </a:spcAft>
              <a:buSzPts val="1800"/>
              <a:buChar char="●"/>
            </a:pPr>
            <a:r>
              <a:rPr lang="en-GB"/>
              <a:t>Placing in in contexts that have cultural importance to the students.</a:t>
            </a:r>
            <a:endParaRPr/>
          </a:p>
          <a:p>
            <a:pPr indent="-342900" lvl="0" marL="457200" rtl="0" algn="l">
              <a:spcBef>
                <a:spcPts val="0"/>
              </a:spcBef>
              <a:spcAft>
                <a:spcPts val="0"/>
              </a:spcAft>
              <a:buSzPts val="1800"/>
              <a:buChar char="●"/>
            </a:pPr>
            <a:r>
              <a:rPr lang="en-GB"/>
              <a:t>Using culturally accepted practices to inform pedagogy. </a:t>
            </a:r>
            <a:endParaRPr/>
          </a:p>
          <a:p>
            <a:pPr indent="0" lvl="0" marL="0" rtl="0" algn="l">
              <a:spcBef>
                <a:spcPts val="1600"/>
              </a:spcBef>
              <a:spcAft>
                <a:spcPts val="0"/>
              </a:spcAft>
              <a:buNone/>
            </a:pPr>
            <a:r>
              <a:rPr lang="en-GB"/>
              <a:t>Easier said than done. Some examples:</a:t>
            </a:r>
            <a:endParaRPr/>
          </a:p>
          <a:p>
            <a:pPr indent="-342900" lvl="0" marL="457200" rtl="0" algn="l">
              <a:spcBef>
                <a:spcPts val="1600"/>
              </a:spcBef>
              <a:spcAft>
                <a:spcPts val="0"/>
              </a:spcAft>
              <a:buSzPts val="1800"/>
              <a:buChar char="●"/>
            </a:pPr>
            <a:r>
              <a:rPr lang="en-GB"/>
              <a:t>The Garma Maths program,</a:t>
            </a:r>
            <a:endParaRPr/>
          </a:p>
          <a:p>
            <a:pPr indent="-342900" lvl="0" marL="457200" rtl="0" algn="l">
              <a:spcBef>
                <a:spcPts val="0"/>
              </a:spcBef>
              <a:spcAft>
                <a:spcPts val="0"/>
              </a:spcAft>
              <a:buSzPts val="1800"/>
              <a:buChar char="●"/>
            </a:pPr>
            <a:r>
              <a:rPr lang="en-GB"/>
              <a:t>Christopher Matthews work.</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Garma Maths</a:t>
            </a:r>
            <a:endParaRPr/>
          </a:p>
        </p:txBody>
      </p:sp>
      <p:sp>
        <p:nvSpPr>
          <p:cNvPr id="108" name="Google Shape;108;p21"/>
          <p:cNvSpPr txBox="1"/>
          <p:nvPr>
            <p:ph idx="1" type="body"/>
          </p:nvPr>
        </p:nvSpPr>
        <p:spPr>
          <a:xfrm>
            <a:off x="4572000" y="3641150"/>
            <a:ext cx="4260300" cy="92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 Excerpt from Robinson et. al. (1998)</a:t>
            </a:r>
            <a:endParaRPr/>
          </a:p>
        </p:txBody>
      </p:sp>
      <p:pic>
        <p:nvPicPr>
          <p:cNvPr id="109" name="Google Shape;109;p21"/>
          <p:cNvPicPr preferRelativeResize="0"/>
          <p:nvPr/>
        </p:nvPicPr>
        <p:blipFill>
          <a:blip r:embed="rId3">
            <a:alphaModFix/>
          </a:blip>
          <a:stretch>
            <a:fillRect/>
          </a:stretch>
        </p:blipFill>
        <p:spPr>
          <a:xfrm>
            <a:off x="328180" y="2240405"/>
            <a:ext cx="8520600" cy="1267865"/>
          </a:xfrm>
          <a:prstGeom prst="rect">
            <a:avLst/>
          </a:prstGeom>
          <a:noFill/>
          <a:ln>
            <a:noFill/>
          </a:ln>
        </p:spPr>
      </p:pic>
      <p:sp>
        <p:nvSpPr>
          <p:cNvPr id="110" name="Google Shape;110;p21"/>
          <p:cNvSpPr txBox="1"/>
          <p:nvPr/>
        </p:nvSpPr>
        <p:spPr>
          <a:xfrm>
            <a:off x="214625" y="1087900"/>
            <a:ext cx="8747700" cy="7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chemeClr val="dk2"/>
                </a:solidFill>
              </a:rPr>
              <a:t>Is a program in the </a:t>
            </a:r>
            <a:r>
              <a:rPr lang="en-GB" sz="1800">
                <a:solidFill>
                  <a:schemeClr val="dk2"/>
                </a:solidFill>
              </a:rPr>
              <a:t>Yirrkala Community School in Arnhem Land, Northern Territory.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