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08" r:id="rId2"/>
  </p:sldMasterIdLst>
  <p:notesMasterIdLst>
    <p:notesMasterId r:id="rId25"/>
  </p:notesMasterIdLst>
  <p:handoutMasterIdLst>
    <p:handoutMasterId r:id="rId26"/>
  </p:handoutMasterIdLst>
  <p:sldIdLst>
    <p:sldId id="335" r:id="rId3"/>
    <p:sldId id="340" r:id="rId4"/>
    <p:sldId id="308" r:id="rId5"/>
    <p:sldId id="345" r:id="rId6"/>
    <p:sldId id="348" r:id="rId7"/>
    <p:sldId id="360" r:id="rId8"/>
    <p:sldId id="361" r:id="rId9"/>
    <p:sldId id="362" r:id="rId10"/>
    <p:sldId id="341" r:id="rId11"/>
    <p:sldId id="355" r:id="rId12"/>
    <p:sldId id="346" r:id="rId13"/>
    <p:sldId id="347" r:id="rId14"/>
    <p:sldId id="351" r:id="rId15"/>
    <p:sldId id="365" r:id="rId16"/>
    <p:sldId id="356" r:id="rId17"/>
    <p:sldId id="363" r:id="rId18"/>
    <p:sldId id="366" r:id="rId19"/>
    <p:sldId id="357" r:id="rId20"/>
    <p:sldId id="358" r:id="rId21"/>
    <p:sldId id="353" r:id="rId22"/>
    <p:sldId id="258" r:id="rId23"/>
    <p:sldId id="359"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4" userDrawn="1">
          <p15:clr>
            <a:srgbClr val="A4A3A4"/>
          </p15:clr>
        </p15:guide>
        <p15:guide id="2" pos="158" userDrawn="1">
          <p15:clr>
            <a:srgbClr val="A4A3A4"/>
          </p15:clr>
        </p15:guide>
        <p15:guide id="3" pos="226" userDrawn="1">
          <p15:clr>
            <a:srgbClr val="A4A3A4"/>
          </p15:clr>
        </p15:guide>
        <p15:guide id="4" orient="horz" pos="618" userDrawn="1">
          <p15:clr>
            <a:srgbClr val="A4A3A4"/>
          </p15:clr>
        </p15:guide>
        <p15:guide id="5" orient="horz" pos="6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A0"/>
    <a:srgbClr val="000099"/>
    <a:srgbClr val="4F81B5"/>
    <a:srgbClr val="67AB50"/>
    <a:srgbClr val="70B6AD"/>
    <a:srgbClr val="CE3D62"/>
    <a:srgbClr val="CE4B7F"/>
    <a:srgbClr val="7876DF"/>
    <a:srgbClr val="8FCACC"/>
    <a:srgbClr val="EC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90162" autoAdjust="0"/>
  </p:normalViewPr>
  <p:slideViewPr>
    <p:cSldViewPr snapToGrid="0" snapToObjects="1">
      <p:cViewPr varScale="1">
        <p:scale>
          <a:sx n="68" d="100"/>
          <a:sy n="68" d="100"/>
        </p:scale>
        <p:origin x="606" y="72"/>
      </p:cViewPr>
      <p:guideLst>
        <p:guide orient="horz" pos="164"/>
        <p:guide pos="158"/>
        <p:guide pos="226"/>
        <p:guide orient="horz" pos="618"/>
        <p:guide orient="horz" pos="61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dirty="0"/>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dirty="0"/>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66D26C5-F0A9-400F-9FD0-E330148CE9D3}" type="slidenum">
              <a:rPr lang="en-US" smtClean="0">
                <a:solidFill>
                  <a:srgbClr val="000000"/>
                </a:solidFill>
              </a:rPr>
              <a:pPr/>
              <a:t>2</a:t>
            </a:fld>
            <a:endParaRPr lang="en-US" dirty="0" smtClean="0">
              <a:solidFill>
                <a:srgbClr val="000000"/>
              </a:solidFill>
            </a:endParaRPr>
          </a:p>
        </p:txBody>
      </p:sp>
      <p:sp>
        <p:nvSpPr>
          <p:cNvPr id="46083" name="Rectangle 2"/>
          <p:cNvSpPr>
            <a:spLocks noGrp="1" noRot="1" noChangeAspect="1" noChangeArrowheads="1" noTextEdit="1"/>
          </p:cNvSpPr>
          <p:nvPr>
            <p:ph type="sldImg"/>
          </p:nvPr>
        </p:nvSpPr>
        <p:spPr>
          <a:xfrm>
            <a:off x="1143000" y="685800"/>
            <a:ext cx="4572000" cy="3429000"/>
          </a:xfrm>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849433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66D26C5-F0A9-400F-9FD0-E330148CE9D3}" type="slidenum">
              <a:rPr lang="en-US" smtClean="0">
                <a:solidFill>
                  <a:srgbClr val="000000"/>
                </a:solidFill>
              </a:rPr>
              <a:pPr/>
              <a:t>15</a:t>
            </a:fld>
            <a:endParaRPr lang="en-US" dirty="0" smtClean="0">
              <a:solidFill>
                <a:srgbClr val="000000"/>
              </a:solidFill>
            </a:endParaRPr>
          </a:p>
        </p:txBody>
      </p:sp>
      <p:sp>
        <p:nvSpPr>
          <p:cNvPr id="46083" name="Rectangle 2"/>
          <p:cNvSpPr>
            <a:spLocks noGrp="1" noRot="1" noChangeAspect="1" noChangeArrowheads="1" noTextEdit="1"/>
          </p:cNvSpPr>
          <p:nvPr>
            <p:ph type="sldImg"/>
          </p:nvPr>
        </p:nvSpPr>
        <p:spPr>
          <a:xfrm>
            <a:off x="1143000" y="685800"/>
            <a:ext cx="4572000" cy="3429000"/>
          </a:xfrm>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7800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16</a:t>
            </a:fld>
            <a:endParaRPr lang="en-US" dirty="0"/>
          </a:p>
        </p:txBody>
      </p:sp>
    </p:spTree>
    <p:extLst>
      <p:ext uri="{BB962C8B-B14F-4D97-AF65-F5344CB8AC3E}">
        <p14:creationId xmlns:p14="http://schemas.microsoft.com/office/powerpoint/2010/main" val="3354034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17</a:t>
            </a:fld>
            <a:endParaRPr lang="en-US" dirty="0"/>
          </a:p>
        </p:txBody>
      </p:sp>
    </p:spTree>
    <p:extLst>
      <p:ext uri="{BB962C8B-B14F-4D97-AF65-F5344CB8AC3E}">
        <p14:creationId xmlns:p14="http://schemas.microsoft.com/office/powerpoint/2010/main" val="115775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18</a:t>
            </a:fld>
            <a:endParaRPr lang="en-US" dirty="0"/>
          </a:p>
        </p:txBody>
      </p:sp>
    </p:spTree>
    <p:extLst>
      <p:ext uri="{BB962C8B-B14F-4D97-AF65-F5344CB8AC3E}">
        <p14:creationId xmlns:p14="http://schemas.microsoft.com/office/powerpoint/2010/main" val="9412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19</a:t>
            </a:fld>
            <a:endParaRPr lang="en-US" dirty="0"/>
          </a:p>
        </p:txBody>
      </p:sp>
    </p:spTree>
    <p:extLst>
      <p:ext uri="{BB962C8B-B14F-4D97-AF65-F5344CB8AC3E}">
        <p14:creationId xmlns:p14="http://schemas.microsoft.com/office/powerpoint/2010/main" val="4078181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20</a:t>
            </a:fld>
            <a:endParaRPr lang="en-US" dirty="0"/>
          </a:p>
        </p:txBody>
      </p:sp>
    </p:spTree>
    <p:extLst>
      <p:ext uri="{BB962C8B-B14F-4D97-AF65-F5344CB8AC3E}">
        <p14:creationId xmlns:p14="http://schemas.microsoft.com/office/powerpoint/2010/main" val="1807351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21</a:t>
            </a:fld>
            <a:endParaRPr lang="en-US" dirty="0"/>
          </a:p>
        </p:txBody>
      </p:sp>
    </p:spTree>
    <p:extLst>
      <p:ext uri="{BB962C8B-B14F-4D97-AF65-F5344CB8AC3E}">
        <p14:creationId xmlns:p14="http://schemas.microsoft.com/office/powerpoint/2010/main" val="84353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22</a:t>
            </a:fld>
            <a:endParaRPr lang="en-US" dirty="0"/>
          </a:p>
        </p:txBody>
      </p:sp>
    </p:spTree>
    <p:extLst>
      <p:ext uri="{BB962C8B-B14F-4D97-AF65-F5344CB8AC3E}">
        <p14:creationId xmlns:p14="http://schemas.microsoft.com/office/powerpoint/2010/main" val="235496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3</a:t>
            </a:fld>
            <a:endParaRPr lang="en-US" dirty="0"/>
          </a:p>
        </p:txBody>
      </p:sp>
    </p:spTree>
    <p:extLst>
      <p:ext uri="{BB962C8B-B14F-4D97-AF65-F5344CB8AC3E}">
        <p14:creationId xmlns:p14="http://schemas.microsoft.com/office/powerpoint/2010/main" val="2231725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effectLst/>
                <a:latin typeface="Arial" charset="0"/>
                <a:ea typeface="Arial" pitchFamily="-65" charset="0"/>
                <a:cs typeface="Arial" charset="0"/>
              </a:rPr>
              <a:t>FIA is a $7.5 million investment from the South Australian State Government, which provides a mechanism to drive the transformation of your business through access to infrastructure, research and development funding, and annual mobility grants. </a:t>
            </a:r>
          </a:p>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5</a:t>
            </a:fld>
            <a:endParaRPr lang="en-US" dirty="0"/>
          </a:p>
        </p:txBody>
      </p:sp>
    </p:spTree>
    <p:extLst>
      <p:ext uri="{BB962C8B-B14F-4D97-AF65-F5344CB8AC3E}">
        <p14:creationId xmlns:p14="http://schemas.microsoft.com/office/powerpoint/2010/main" val="484072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Yin </a:t>
            </a:r>
            <a:r>
              <a:rPr lang="en-US" dirty="0" err="1" smtClean="0"/>
              <a:t>Yin</a:t>
            </a:r>
            <a:r>
              <a:rPr lang="en-US" dirty="0" smtClean="0"/>
              <a:t> Ho and Georgia</a:t>
            </a:r>
            <a:r>
              <a:rPr lang="en-US" baseline="0" dirty="0" smtClean="0"/>
              <a:t> </a:t>
            </a:r>
            <a:r>
              <a:rPr lang="en-US" baseline="0" dirty="0" err="1" smtClean="0"/>
              <a:t>Arentz</a:t>
            </a:r>
            <a:r>
              <a:rPr lang="en-US" baseline="0" dirty="0" smtClean="0"/>
              <a:t> still with Adelaide University- Georgia on Maternity Leave</a:t>
            </a:r>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9</a:t>
            </a:fld>
            <a:endParaRPr lang="en-US" dirty="0"/>
          </a:p>
        </p:txBody>
      </p:sp>
    </p:spTree>
    <p:extLst>
      <p:ext uri="{BB962C8B-B14F-4D97-AF65-F5344CB8AC3E}">
        <p14:creationId xmlns:p14="http://schemas.microsoft.com/office/powerpoint/2010/main" val="287250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10</a:t>
            </a:fld>
            <a:endParaRPr lang="en-US" dirty="0"/>
          </a:p>
        </p:txBody>
      </p:sp>
    </p:spTree>
    <p:extLst>
      <p:ext uri="{BB962C8B-B14F-4D97-AF65-F5344CB8AC3E}">
        <p14:creationId xmlns:p14="http://schemas.microsoft.com/office/powerpoint/2010/main" val="209852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11</a:t>
            </a:fld>
            <a:endParaRPr lang="en-US" dirty="0"/>
          </a:p>
        </p:txBody>
      </p:sp>
    </p:spTree>
    <p:extLst>
      <p:ext uri="{BB962C8B-B14F-4D97-AF65-F5344CB8AC3E}">
        <p14:creationId xmlns:p14="http://schemas.microsoft.com/office/powerpoint/2010/main" val="335544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12</a:t>
            </a:fld>
            <a:endParaRPr lang="en-US" dirty="0"/>
          </a:p>
        </p:txBody>
      </p:sp>
    </p:spTree>
    <p:extLst>
      <p:ext uri="{BB962C8B-B14F-4D97-AF65-F5344CB8AC3E}">
        <p14:creationId xmlns:p14="http://schemas.microsoft.com/office/powerpoint/2010/main" val="3551167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13</a:t>
            </a:fld>
            <a:endParaRPr lang="en-US" dirty="0"/>
          </a:p>
        </p:txBody>
      </p:sp>
    </p:spTree>
    <p:extLst>
      <p:ext uri="{BB962C8B-B14F-4D97-AF65-F5344CB8AC3E}">
        <p14:creationId xmlns:p14="http://schemas.microsoft.com/office/powerpoint/2010/main" val="111317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14</a:t>
            </a:fld>
            <a:endParaRPr lang="en-US" dirty="0"/>
          </a:p>
        </p:txBody>
      </p:sp>
    </p:spTree>
    <p:extLst>
      <p:ext uri="{BB962C8B-B14F-4D97-AF65-F5344CB8AC3E}">
        <p14:creationId xmlns:p14="http://schemas.microsoft.com/office/powerpoint/2010/main" val="1546225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49481"/>
          <a:stretch/>
        </p:blipFill>
        <p:spPr>
          <a:xfrm>
            <a:off x="0" y="4259583"/>
            <a:ext cx="9144000" cy="259842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9144000" cy="5143500"/>
          </a:xfrm>
          <a:prstGeom prst="rect">
            <a:avLst/>
          </a:prstGeom>
        </p:spPr>
      </p:pic>
      <p:sp>
        <p:nvSpPr>
          <p:cNvPr id="4" name="Rectangle 8"/>
          <p:cNvSpPr>
            <a:spLocks noGrp="1" noChangeArrowheads="1"/>
          </p:cNvSpPr>
          <p:nvPr>
            <p:ph type="ctrTitle" sz="quarter" hasCustomPrompt="1"/>
          </p:nvPr>
        </p:nvSpPr>
        <p:spPr bwMode="auto">
          <a:xfrm>
            <a:off x="1358089" y="3620348"/>
            <a:ext cx="6437083" cy="1124373"/>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smtClean="0"/>
              <a:t>Insert title here</a:t>
            </a:r>
            <a:endParaRPr lang="en-US" dirty="0"/>
          </a:p>
        </p:txBody>
      </p:sp>
      <p:sp>
        <p:nvSpPr>
          <p:cNvPr id="5" name="Rectangle 11"/>
          <p:cNvSpPr>
            <a:spLocks noGrp="1" noChangeArrowheads="1"/>
          </p:cNvSpPr>
          <p:nvPr>
            <p:ph type="subTitle" sz="quarter" idx="1" hasCustomPrompt="1"/>
          </p:nvPr>
        </p:nvSpPr>
        <p:spPr bwMode="auto">
          <a:xfrm>
            <a:off x="1366356" y="4876801"/>
            <a:ext cx="6428827" cy="1029547"/>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smtClean="0"/>
              <a:t>Insert text or delete if not required</a:t>
            </a:r>
            <a:endParaRPr lang="en-US" dirty="0"/>
          </a:p>
        </p:txBody>
      </p:sp>
    </p:spTree>
    <p:extLst>
      <p:ext uri="{BB962C8B-B14F-4D97-AF65-F5344CB8AC3E}">
        <p14:creationId xmlns:p14="http://schemas.microsoft.com/office/powerpoint/2010/main" val="168138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userDrawn="1"/>
        </p:nvSpPr>
        <p:spPr bwMode="auto">
          <a:xfrm>
            <a:off x="0" y="6464300"/>
            <a:ext cx="9144000" cy="393700"/>
          </a:xfrm>
          <a:prstGeom prst="rect">
            <a:avLst/>
          </a:prstGeom>
          <a:solidFill>
            <a:srgbClr val="00349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pic>
        <p:nvPicPr>
          <p:cNvPr id="6" name="Picture 5" descr="UniLndscplogo-blu_01.png"/>
          <p:cNvPicPr>
            <a:picLocks noChangeAspect="1"/>
          </p:cNvPicPr>
          <p:nvPr userDrawn="1"/>
        </p:nvPicPr>
        <p:blipFill>
          <a:blip r:embed="rId2"/>
          <a:stretch>
            <a:fillRect/>
          </a:stretch>
        </p:blipFill>
        <p:spPr>
          <a:xfrm>
            <a:off x="522000" y="5791542"/>
            <a:ext cx="1534925" cy="540000"/>
          </a:xfrm>
          <a:prstGeom prst="rect">
            <a:avLst/>
          </a:prstGeom>
        </p:spPr>
      </p:pic>
    </p:spTree>
    <p:extLst>
      <p:ext uri="{BB962C8B-B14F-4D97-AF65-F5344CB8AC3E}">
        <p14:creationId xmlns:p14="http://schemas.microsoft.com/office/powerpoint/2010/main" val="30460409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userDrawn="1"/>
        </p:nvSpPr>
        <p:spPr bwMode="auto">
          <a:xfrm>
            <a:off x="0" y="6464300"/>
            <a:ext cx="9144000" cy="393700"/>
          </a:xfrm>
          <a:prstGeom prst="rect">
            <a:avLst/>
          </a:prstGeom>
          <a:solidFill>
            <a:srgbClr val="00349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spTree>
    <p:extLst>
      <p:ext uri="{BB962C8B-B14F-4D97-AF65-F5344CB8AC3E}">
        <p14:creationId xmlns:p14="http://schemas.microsoft.com/office/powerpoint/2010/main" val="8855637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1772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ter:heading and text">
    <p:spTree>
      <p:nvGrpSpPr>
        <p:cNvPr id="1" name=""/>
        <p:cNvGrpSpPr/>
        <p:nvPr/>
      </p:nvGrpSpPr>
      <p:grpSpPr>
        <a:xfrm>
          <a:off x="0" y="0"/>
          <a:ext cx="0" cy="0"/>
          <a:chOff x="0" y="0"/>
          <a:chExt cx="0" cy="0"/>
        </a:xfrm>
      </p:grpSpPr>
      <p:sp>
        <p:nvSpPr>
          <p:cNvPr id="11" name="Text Placeholder 3"/>
          <p:cNvSpPr>
            <a:spLocks noGrp="1"/>
          </p:cNvSpPr>
          <p:nvPr>
            <p:ph type="body" sz="quarter" idx="11" hasCustomPrompt="1"/>
          </p:nvPr>
        </p:nvSpPr>
        <p:spPr>
          <a:xfrm>
            <a:off x="279406" y="571503"/>
            <a:ext cx="8542867" cy="863600"/>
          </a:xfrm>
          <a:prstGeom prst="rect">
            <a:avLst/>
          </a:prstGeom>
        </p:spPr>
        <p:txBody>
          <a:bodyPr anchor="t"/>
          <a:lstStyle>
            <a:lvl1pPr marL="0" indent="0">
              <a:lnSpc>
                <a:spcPct val="90000"/>
              </a:lnSpc>
              <a:buNone/>
              <a:defRPr sz="3600" b="1" baseline="0">
                <a:solidFill>
                  <a:srgbClr val="0053A0"/>
                </a:solidFill>
              </a:defRPr>
            </a:lvl1pPr>
          </a:lstStyle>
          <a:p>
            <a:pPr lvl="0"/>
            <a:r>
              <a:rPr lang="en-US" dirty="0" smtClean="0"/>
              <a:t>Type heading here</a:t>
            </a:r>
            <a:endParaRPr lang="en-AU" dirty="0"/>
          </a:p>
        </p:txBody>
      </p:sp>
      <p:sp>
        <p:nvSpPr>
          <p:cNvPr id="12" name="Text Placeholder 3"/>
          <p:cNvSpPr>
            <a:spLocks noGrp="1"/>
          </p:cNvSpPr>
          <p:nvPr>
            <p:ph type="body" sz="quarter" idx="12" hasCustomPrompt="1"/>
          </p:nvPr>
        </p:nvSpPr>
        <p:spPr>
          <a:xfrm>
            <a:off x="279406" y="2006600"/>
            <a:ext cx="8542867" cy="3479800"/>
          </a:xfrm>
          <a:prstGeom prst="rect">
            <a:avLst/>
          </a:prstGeom>
        </p:spPr>
        <p:txBody>
          <a:bodyPr/>
          <a:lstStyle>
            <a:lvl1pPr marL="342900" indent="-342900">
              <a:lnSpc>
                <a:spcPct val="90000"/>
              </a:lnSpc>
              <a:spcBef>
                <a:spcPts val="0"/>
              </a:spcBef>
              <a:spcAft>
                <a:spcPts val="0"/>
              </a:spcAft>
              <a:buFont typeface="Arial" panose="020B0604020202020204" pitchFamily="34" charset="0"/>
              <a:buChar char="•"/>
              <a:defRPr sz="2400" b="0" baseline="0">
                <a:solidFill>
                  <a:schemeClr val="tx1"/>
                </a:solidFill>
              </a:defRPr>
            </a:lvl1pPr>
            <a:lvl2pPr>
              <a:defRPr sz="2000"/>
            </a:lvl2pPr>
            <a:lvl3pPr marL="1143000" indent="-228600">
              <a:buFont typeface="Arial" panose="020B0604020202020204" pitchFamily="34" charset="0"/>
              <a:buChar char="»"/>
              <a:defRPr sz="2000"/>
            </a:lvl3pPr>
          </a:lstStyle>
          <a:p>
            <a:pPr lvl="0"/>
            <a:r>
              <a:rPr lang="en-US" dirty="0" smtClean="0"/>
              <a:t>Type text here</a:t>
            </a:r>
          </a:p>
          <a:p>
            <a:pPr lvl="1"/>
            <a:r>
              <a:rPr lang="en-US" dirty="0" smtClean="0"/>
              <a:t>Second level if required</a:t>
            </a:r>
          </a:p>
          <a:p>
            <a:pPr lvl="2"/>
            <a:r>
              <a:rPr lang="en-US" dirty="0" smtClean="0"/>
              <a:t>Third level if required</a:t>
            </a:r>
            <a:endParaRPr lang="en-AU"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Text left/Image righ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570420" y="-1"/>
            <a:ext cx="4573587" cy="5972176"/>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smtClean="0"/>
              <a:t>Drag or insert image/chart/table to placeholder. Or c</a:t>
            </a:r>
            <a:r>
              <a:rPr lang="en-AU" dirty="0" smtClean="0"/>
              <a:t>lick </a:t>
            </a:r>
            <a:br>
              <a:rPr lang="en-AU" dirty="0" smtClean="0"/>
            </a:br>
            <a:r>
              <a:rPr lang="en-AU" dirty="0" smtClean="0"/>
              <a:t>icon to add.</a:t>
            </a:r>
          </a:p>
        </p:txBody>
      </p:sp>
      <p:sp>
        <p:nvSpPr>
          <p:cNvPr id="12" name="Text Placeholder 3"/>
          <p:cNvSpPr>
            <a:spLocks noGrp="1"/>
          </p:cNvSpPr>
          <p:nvPr>
            <p:ph type="body" sz="quarter" idx="11" hasCustomPrompt="1"/>
          </p:nvPr>
        </p:nvSpPr>
        <p:spPr>
          <a:xfrm>
            <a:off x="416224" y="571503"/>
            <a:ext cx="3820503" cy="863600"/>
          </a:xfrm>
          <a:prstGeom prst="rect">
            <a:avLst/>
          </a:prstGeom>
        </p:spPr>
        <p:txBody>
          <a:bodyPr anchor="t"/>
          <a:lstStyle>
            <a:lvl1pPr marL="0" indent="0">
              <a:lnSpc>
                <a:spcPct val="90000"/>
              </a:lnSpc>
              <a:buNone/>
              <a:defRPr sz="3600" b="1">
                <a:solidFill>
                  <a:srgbClr val="0053A0"/>
                </a:solidFill>
              </a:defRPr>
            </a:lvl1pPr>
          </a:lstStyle>
          <a:p>
            <a:pPr lvl="0"/>
            <a:r>
              <a:rPr lang="en-US" dirty="0" smtClean="0"/>
              <a:t>Type heading</a:t>
            </a:r>
            <a:endParaRPr lang="en-AU" dirty="0"/>
          </a:p>
        </p:txBody>
      </p:sp>
      <p:sp>
        <p:nvSpPr>
          <p:cNvPr id="13" name="Text Placeholder 3"/>
          <p:cNvSpPr>
            <a:spLocks noGrp="1"/>
          </p:cNvSpPr>
          <p:nvPr>
            <p:ph type="body" sz="quarter" idx="12" hasCustomPrompt="1"/>
          </p:nvPr>
        </p:nvSpPr>
        <p:spPr>
          <a:xfrm>
            <a:off x="416216" y="1727212"/>
            <a:ext cx="3810351" cy="3352793"/>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smtClean="0"/>
              <a:t>Type text here</a:t>
            </a:r>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Text right/Image lef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4"/>
            <a:ext cx="4572000" cy="5972173"/>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smtClean="0"/>
              <a:t>Drag or insert image/chart/table to placeholder. Or c</a:t>
            </a:r>
            <a:r>
              <a:rPr lang="en-AU" dirty="0" smtClean="0"/>
              <a:t>lick </a:t>
            </a:r>
            <a:br>
              <a:rPr lang="en-AU" dirty="0" smtClean="0"/>
            </a:br>
            <a:r>
              <a:rPr lang="en-AU" dirty="0" smtClean="0"/>
              <a:t>icon to add.</a:t>
            </a:r>
          </a:p>
        </p:txBody>
      </p:sp>
      <p:sp>
        <p:nvSpPr>
          <p:cNvPr id="12" name="Text Placeholder 3"/>
          <p:cNvSpPr>
            <a:spLocks noGrp="1"/>
          </p:cNvSpPr>
          <p:nvPr>
            <p:ph type="body" sz="quarter" idx="11" hasCustomPrompt="1"/>
          </p:nvPr>
        </p:nvSpPr>
        <p:spPr>
          <a:xfrm>
            <a:off x="4947577" y="571503"/>
            <a:ext cx="3820503" cy="863600"/>
          </a:xfrm>
          <a:prstGeom prst="rect">
            <a:avLst/>
          </a:prstGeom>
        </p:spPr>
        <p:txBody>
          <a:bodyPr anchor="t"/>
          <a:lstStyle>
            <a:lvl1pPr marL="0" indent="0">
              <a:lnSpc>
                <a:spcPct val="90000"/>
              </a:lnSpc>
              <a:buNone/>
              <a:defRPr sz="3600" b="1">
                <a:solidFill>
                  <a:srgbClr val="0053A0"/>
                </a:solidFill>
              </a:defRPr>
            </a:lvl1pPr>
          </a:lstStyle>
          <a:p>
            <a:pPr lvl="0"/>
            <a:r>
              <a:rPr lang="en-US" dirty="0" smtClean="0"/>
              <a:t>Type heading</a:t>
            </a:r>
            <a:endParaRPr lang="en-AU" dirty="0"/>
          </a:p>
        </p:txBody>
      </p:sp>
      <p:sp>
        <p:nvSpPr>
          <p:cNvPr id="13" name="Text Placeholder 3"/>
          <p:cNvSpPr>
            <a:spLocks noGrp="1"/>
          </p:cNvSpPr>
          <p:nvPr>
            <p:ph type="body" sz="quarter" idx="12" hasCustomPrompt="1"/>
          </p:nvPr>
        </p:nvSpPr>
        <p:spPr>
          <a:xfrm>
            <a:off x="4947576" y="1727212"/>
            <a:ext cx="3810351" cy="3352793"/>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smtClean="0"/>
              <a:t>Type text here</a:t>
            </a:r>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extLst>
      <p:ext uri="{BB962C8B-B14F-4D97-AF65-F5344CB8AC3E}">
        <p14:creationId xmlns:p14="http://schemas.microsoft.com/office/powerpoint/2010/main" val="190336270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4"/>
            <a:ext cx="9144000" cy="5972173"/>
          </a:xfrm>
          <a:prstGeom prst="rect">
            <a:avLst/>
          </a:prstGeom>
        </p:spPr>
        <p:txBody>
          <a:bodyPr vert="horz" anchor="ctr"/>
          <a:lstStyle>
            <a:lvl1pPr marL="0" indent="0" algn="ctr">
              <a:buNone/>
              <a:defRPr i="1" baseline="0">
                <a:solidFill>
                  <a:srgbClr val="E632C0"/>
                </a:solidFill>
              </a:defRPr>
            </a:lvl1pPr>
          </a:lstStyle>
          <a:p>
            <a:r>
              <a:rPr lang="en-US" dirty="0" smtClean="0"/>
              <a:t>Drag or insert image/chart/table </a:t>
            </a:r>
          </a:p>
          <a:p>
            <a:r>
              <a:rPr lang="en-US" dirty="0" smtClean="0"/>
              <a:t>to placeholder. </a:t>
            </a:r>
          </a:p>
          <a:p>
            <a:r>
              <a:rPr lang="en-US" dirty="0" smtClean="0"/>
              <a:t>Or c</a:t>
            </a:r>
            <a:r>
              <a:rPr lang="en-AU" dirty="0" smtClean="0"/>
              <a:t>lick icon to add.</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extLst>
      <p:ext uri="{BB962C8B-B14F-4D97-AF65-F5344CB8AC3E}">
        <p14:creationId xmlns:p14="http://schemas.microsoft.com/office/powerpoint/2010/main" val="76824156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heading and 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663452"/>
            <a:ext cx="9144000" cy="4308725"/>
          </a:xfrm>
          <a:prstGeom prst="rect">
            <a:avLst/>
          </a:prstGeom>
        </p:spPr>
        <p:txBody>
          <a:bodyPr vert="horz" anchor="ctr"/>
          <a:lstStyle>
            <a:lvl1pPr marL="0" indent="0" algn="ctr">
              <a:buNone/>
              <a:defRPr i="1" baseline="0">
                <a:solidFill>
                  <a:srgbClr val="E632C0"/>
                </a:solidFill>
              </a:defRPr>
            </a:lvl1pPr>
          </a:lstStyle>
          <a:p>
            <a:r>
              <a:rPr lang="en-US" dirty="0" smtClean="0"/>
              <a:t>Drag or insert image/chart/table </a:t>
            </a:r>
          </a:p>
          <a:p>
            <a:r>
              <a:rPr lang="en-US" dirty="0" smtClean="0"/>
              <a:t>to placeholder. </a:t>
            </a:r>
          </a:p>
          <a:p>
            <a:r>
              <a:rPr lang="en-US" dirty="0" smtClean="0"/>
              <a:t>Or c</a:t>
            </a:r>
            <a:r>
              <a:rPr lang="en-AU" dirty="0" smtClean="0"/>
              <a:t>lick icon to add.</a:t>
            </a:r>
          </a:p>
        </p:txBody>
      </p:sp>
      <p:sp>
        <p:nvSpPr>
          <p:cNvPr id="5" name="Text Placeholder 3"/>
          <p:cNvSpPr>
            <a:spLocks noGrp="1"/>
          </p:cNvSpPr>
          <p:nvPr>
            <p:ph type="body" sz="quarter" idx="11" hasCustomPrompt="1"/>
          </p:nvPr>
        </p:nvSpPr>
        <p:spPr>
          <a:xfrm>
            <a:off x="416224" y="571503"/>
            <a:ext cx="8290903" cy="863600"/>
          </a:xfrm>
          <a:prstGeom prst="rect">
            <a:avLst/>
          </a:prstGeom>
        </p:spPr>
        <p:txBody>
          <a:bodyPr anchor="t"/>
          <a:lstStyle>
            <a:lvl1pPr marL="0" indent="0">
              <a:lnSpc>
                <a:spcPct val="90000"/>
              </a:lnSpc>
              <a:buNone/>
              <a:defRPr sz="3600" b="1" baseline="0">
                <a:solidFill>
                  <a:srgbClr val="0053A0"/>
                </a:solidFill>
              </a:defRPr>
            </a:lvl1pPr>
          </a:lstStyle>
          <a:p>
            <a:pPr lvl="0"/>
            <a:r>
              <a:rPr lang="en-US" dirty="0" smtClean="0"/>
              <a:t>Type heading here</a:t>
            </a:r>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extLst>
      <p:ext uri="{BB962C8B-B14F-4D97-AF65-F5344CB8AC3E}">
        <p14:creationId xmlns:p14="http://schemas.microsoft.com/office/powerpoint/2010/main" val="506107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11"/>
          <p:cNvSpPr>
            <a:spLocks noGrp="1" noChangeArrowheads="1"/>
          </p:cNvSpPr>
          <p:nvPr>
            <p:ph type="subTitle" sz="quarter" idx="1" hasCustomPrompt="1"/>
          </p:nvPr>
        </p:nvSpPr>
        <p:spPr bwMode="auto">
          <a:xfrm>
            <a:off x="5334000" y="5608320"/>
            <a:ext cx="3426380" cy="105664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r">
              <a:buFontTx/>
              <a:buNone/>
              <a:defRPr sz="2600" b="0" i="1" baseline="0">
                <a:solidFill>
                  <a:schemeClr val="bg1"/>
                </a:solidFill>
              </a:defRPr>
            </a:lvl1pPr>
          </a:lstStyle>
          <a:p>
            <a:r>
              <a:rPr lang="en-US" dirty="0" err="1" smtClean="0"/>
              <a:t>unisa.edu.au</a:t>
            </a:r>
            <a:r>
              <a:rPr lang="en-US" dirty="0" smtClean="0"/>
              <a:t>/FII</a:t>
            </a:r>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00349C"/>
        </a:solidFill>
        <a:effectLst/>
      </p:bgPr>
    </p:bg>
    <p:spTree>
      <p:nvGrpSpPr>
        <p:cNvPr id="1" name=""/>
        <p:cNvGrpSpPr/>
        <p:nvPr/>
      </p:nvGrpSpPr>
      <p:grpSpPr>
        <a:xfrm>
          <a:off x="0" y="0"/>
          <a:ext cx="0" cy="0"/>
          <a:chOff x="0" y="0"/>
          <a:chExt cx="0" cy="0"/>
        </a:xfrm>
      </p:grpSpPr>
      <p:sp>
        <p:nvSpPr>
          <p:cNvPr id="8200" name="Rectangle 8"/>
          <p:cNvSpPr>
            <a:spLocks noGrp="1" noChangeArrowheads="1"/>
          </p:cNvSpPr>
          <p:nvPr>
            <p:ph type="ctrTitle" sz="quarter"/>
          </p:nvPr>
        </p:nvSpPr>
        <p:spPr bwMode="auto">
          <a:xfrm>
            <a:off x="1440000" y="3384550"/>
            <a:ext cx="5791200"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3868737"/>
            <a:ext cx="6019800" cy="3857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sp>
        <p:nvSpPr>
          <p:cNvPr id="6" name="Rectangle 5"/>
          <p:cNvSpPr/>
          <p:nvPr userDrawn="1"/>
        </p:nvSpPr>
        <p:spPr bwMode="auto">
          <a:xfrm>
            <a:off x="0" y="6350000"/>
            <a:ext cx="9144000" cy="50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sp>
        <p:nvSpPr>
          <p:cNvPr id="5" name="TextBox 4"/>
          <p:cNvSpPr txBox="1"/>
          <p:nvPr userDrawn="1"/>
        </p:nvSpPr>
        <p:spPr>
          <a:xfrm>
            <a:off x="1440000" y="6467900"/>
            <a:ext cx="6802300" cy="276999"/>
          </a:xfrm>
          <a:prstGeom prst="rect">
            <a:avLst/>
          </a:prstGeom>
          <a:noFill/>
        </p:spPr>
        <p:txBody>
          <a:bodyPr wrap="square" rtlCol="0">
            <a:spAutoFit/>
          </a:bodyPr>
          <a:lstStyle/>
          <a:p>
            <a:r>
              <a:rPr lang="en-US" sz="1800" baseline="30000" dirty="0" smtClean="0">
                <a:solidFill>
                  <a:srgbClr val="00349C"/>
                </a:solidFill>
              </a:rPr>
              <a:t>• Educating Professionals  • Creating and Applying Knowledge  • Engaging our Communities</a:t>
            </a:r>
            <a:endParaRPr lang="en-US" sz="1800" dirty="0">
              <a:solidFill>
                <a:srgbClr val="00349C"/>
              </a:solidFill>
            </a:endParaRPr>
          </a:p>
        </p:txBody>
      </p:sp>
      <p:pic>
        <p:nvPicPr>
          <p:cNvPr id="7" name="Picture 6" descr="UniLndscplogo-wht_03r.png"/>
          <p:cNvPicPr>
            <a:picLocks noChangeAspect="1"/>
          </p:cNvPicPr>
          <p:nvPr userDrawn="1"/>
        </p:nvPicPr>
        <p:blipFill>
          <a:blip r:embed="rId2"/>
          <a:stretch>
            <a:fillRect/>
          </a:stretch>
        </p:blipFill>
        <p:spPr>
          <a:xfrm>
            <a:off x="520700" y="495004"/>
            <a:ext cx="2806700" cy="959138"/>
          </a:xfrm>
          <a:prstGeom prst="rect">
            <a:avLst/>
          </a:prstGeom>
        </p:spPr>
      </p:pic>
    </p:spTree>
    <p:extLst>
      <p:ext uri="{BB962C8B-B14F-4D97-AF65-F5344CB8AC3E}">
        <p14:creationId xmlns:p14="http://schemas.microsoft.com/office/powerpoint/2010/main" val="3490098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349C"/>
        </a:solidFill>
        <a:effectLst/>
      </p:bgPr>
    </p:bg>
    <p:spTree>
      <p:nvGrpSpPr>
        <p:cNvPr id="1" name=""/>
        <p:cNvGrpSpPr/>
        <p:nvPr/>
      </p:nvGrpSpPr>
      <p:grpSpPr>
        <a:xfrm>
          <a:off x="0" y="0"/>
          <a:ext cx="0" cy="0"/>
          <a:chOff x="0" y="0"/>
          <a:chExt cx="0" cy="0"/>
        </a:xfrm>
      </p:grpSpPr>
      <p:sp>
        <p:nvSpPr>
          <p:cNvPr id="8200" name="Rectangle 8"/>
          <p:cNvSpPr>
            <a:spLocks noGrp="1" noChangeArrowheads="1"/>
          </p:cNvSpPr>
          <p:nvPr>
            <p:ph type="ctrTitle" sz="quarter"/>
          </p:nvPr>
        </p:nvSpPr>
        <p:spPr bwMode="auto">
          <a:xfrm>
            <a:off x="1440000" y="3384550"/>
            <a:ext cx="5791200"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3868737"/>
            <a:ext cx="6019800" cy="3857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sp>
        <p:nvSpPr>
          <p:cNvPr id="6" name="Rectangle 5"/>
          <p:cNvSpPr/>
          <p:nvPr userDrawn="1"/>
        </p:nvSpPr>
        <p:spPr bwMode="auto">
          <a:xfrm>
            <a:off x="0" y="6350000"/>
            <a:ext cx="9144000" cy="50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sp>
        <p:nvSpPr>
          <p:cNvPr id="5" name="TextBox 4"/>
          <p:cNvSpPr txBox="1"/>
          <p:nvPr userDrawn="1"/>
        </p:nvSpPr>
        <p:spPr>
          <a:xfrm>
            <a:off x="1440000" y="6467900"/>
            <a:ext cx="6802300" cy="276999"/>
          </a:xfrm>
          <a:prstGeom prst="rect">
            <a:avLst/>
          </a:prstGeom>
          <a:noFill/>
        </p:spPr>
        <p:txBody>
          <a:bodyPr wrap="square" rtlCol="0">
            <a:spAutoFit/>
          </a:bodyPr>
          <a:lstStyle/>
          <a:p>
            <a:r>
              <a:rPr lang="en-US" sz="1800" baseline="30000" dirty="0" smtClean="0">
                <a:solidFill>
                  <a:srgbClr val="00349C"/>
                </a:solidFill>
              </a:rPr>
              <a:t>• Educating Professionals  • Creating and Applying Knowledge  • Engaging our Communities</a:t>
            </a:r>
            <a:endParaRPr lang="en-US" sz="1800" dirty="0">
              <a:solidFill>
                <a:srgbClr val="00349C"/>
              </a:solidFill>
            </a:endParaRPr>
          </a:p>
        </p:txBody>
      </p:sp>
      <p:pic>
        <p:nvPicPr>
          <p:cNvPr id="7" name="Picture 6" descr="UniLndscplogo-wht_03r.png"/>
          <p:cNvPicPr>
            <a:picLocks noChangeAspect="1"/>
          </p:cNvPicPr>
          <p:nvPr userDrawn="1"/>
        </p:nvPicPr>
        <p:blipFill>
          <a:blip r:embed="rId2"/>
          <a:stretch>
            <a:fillRect/>
          </a:stretch>
        </p:blipFill>
        <p:spPr>
          <a:xfrm>
            <a:off x="520700" y="495004"/>
            <a:ext cx="2806700" cy="959138"/>
          </a:xfrm>
          <a:prstGeom prst="rect">
            <a:avLst/>
          </a:prstGeom>
        </p:spPr>
      </p:pic>
    </p:spTree>
    <p:extLst>
      <p:ext uri="{BB962C8B-B14F-4D97-AF65-F5344CB8AC3E}">
        <p14:creationId xmlns:p14="http://schemas.microsoft.com/office/powerpoint/2010/main" val="18027768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387357"/>
            <a:ext cx="3200400" cy="461665"/>
          </a:xfrm>
          <a:prstGeom prst="rect">
            <a:avLst/>
          </a:prstGeom>
          <a:noFill/>
          <a:ln w="9525">
            <a:noFill/>
            <a:miter lim="800000"/>
            <a:headEnd/>
            <a:tailEnd/>
          </a:ln>
        </p:spPr>
        <p:txBody>
          <a:bodyPr>
            <a:spAutoFit/>
          </a:bodyPr>
          <a:lstStyle/>
          <a:p>
            <a:pPr algn="ctr">
              <a:spcBef>
                <a:spcPct val="50000"/>
              </a:spcBef>
              <a:defRPr/>
            </a:pPr>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4" r:id="rId4"/>
    <p:sldLayoutId id="2147483659" r:id="rId5"/>
    <p:sldLayoutId id="2147483660" r:id="rId6"/>
    <p:sldLayoutId id="2147483649" r:id="rId7"/>
    <p:sldLayoutId id="2147483713" r:id="rId8"/>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387352"/>
            <a:ext cx="3200400" cy="461665"/>
          </a:xfrm>
          <a:prstGeom prst="rect">
            <a:avLst/>
          </a:prstGeom>
          <a:noFill/>
          <a:ln w="9525">
            <a:noFill/>
            <a:miter lim="800000"/>
            <a:headEnd/>
            <a:tailEnd/>
          </a:ln>
        </p:spPr>
        <p:txBody>
          <a:bodyPr>
            <a:spAutoFit/>
          </a:bodyPr>
          <a:lstStyle/>
          <a:p>
            <a:pPr algn="ctr">
              <a:spcBef>
                <a:spcPct val="50000"/>
              </a:spcBef>
              <a:defRPr/>
            </a:pPr>
            <a:endParaRPr lang="en-US" dirty="0">
              <a:solidFill>
                <a:srgbClr val="FFFFFF"/>
              </a:solidFill>
            </a:endParaRPr>
          </a:p>
        </p:txBody>
      </p:sp>
    </p:spTree>
    <p:extLst>
      <p:ext uri="{BB962C8B-B14F-4D97-AF65-F5344CB8AC3E}">
        <p14:creationId xmlns:p14="http://schemas.microsoft.com/office/powerpoint/2010/main" val="24412103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Arial" pitchFamily="-65" charset="0"/>
          <a:cs typeface="+mj-cs"/>
        </a:defRPr>
      </a:lvl1pPr>
      <a:lvl2pPr algn="ctr" rtl="0" eaLnBrk="0" fontAlgn="base" hangingPunct="0">
        <a:spcBef>
          <a:spcPct val="0"/>
        </a:spcBef>
        <a:spcAft>
          <a:spcPct val="0"/>
        </a:spcAft>
        <a:defRPr sz="4400">
          <a:solidFill>
            <a:schemeClr val="tx2"/>
          </a:solidFill>
          <a:latin typeface="Arial" charset="0"/>
          <a:ea typeface="Arial" pitchFamily="-65"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65"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65"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6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pitchFamily="-65"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pitchFamily="-65"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pitchFamily="-65"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jimcollins.com/book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3.unisa.edu.au/staffdev/resources/core_attributes.as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Word_Document1.docx"/></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oraka\Desktop\FIA\FIA ppt 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610" y="-1016108"/>
            <a:ext cx="9712849" cy="78741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7209493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US" dirty="0" smtClean="0"/>
              <a:t>MS group at FII: Core principles</a:t>
            </a:r>
            <a:endParaRPr lang="en-US" dirty="0"/>
          </a:p>
        </p:txBody>
      </p:sp>
      <p:sp>
        <p:nvSpPr>
          <p:cNvPr id="8" name="TextBox 8"/>
          <p:cNvSpPr txBox="1">
            <a:spLocks noChangeArrowheads="1"/>
          </p:cNvSpPr>
          <p:nvPr/>
        </p:nvSpPr>
        <p:spPr bwMode="auto">
          <a:xfrm>
            <a:off x="3298057" y="4426798"/>
            <a:ext cx="96887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X</a:t>
            </a:r>
            <a:r>
              <a:rPr lang="en-US" dirty="0" smtClean="0">
                <a:solidFill>
                  <a:schemeClr val="bg1"/>
                </a:solidFill>
                <a:latin typeface="+mn-lt"/>
              </a:rPr>
              <a:t> </a:t>
            </a:r>
            <a:r>
              <a:rPr lang="en-US" sz="1400" dirty="0">
                <a:solidFill>
                  <a:schemeClr val="bg1"/>
                </a:solidFill>
                <a:latin typeface="+mn-lt"/>
              </a:rPr>
              <a:t>Building</a:t>
            </a:r>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6" name="Oval 5"/>
          <p:cNvSpPr/>
          <p:nvPr/>
        </p:nvSpPr>
        <p:spPr bwMode="auto">
          <a:xfrm>
            <a:off x="1362956" y="1415952"/>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18" name="Oval 17"/>
          <p:cNvSpPr/>
          <p:nvPr/>
        </p:nvSpPr>
        <p:spPr bwMode="auto">
          <a:xfrm>
            <a:off x="56668" y="3084476"/>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19" name="Oval 18"/>
          <p:cNvSpPr/>
          <p:nvPr/>
        </p:nvSpPr>
        <p:spPr bwMode="auto">
          <a:xfrm>
            <a:off x="2561616" y="2989461"/>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22" name="TextBox 21"/>
          <p:cNvSpPr txBox="1"/>
          <p:nvPr/>
        </p:nvSpPr>
        <p:spPr>
          <a:xfrm>
            <a:off x="1709624" y="2575190"/>
            <a:ext cx="2210638" cy="307777"/>
          </a:xfrm>
          <a:prstGeom prst="rect">
            <a:avLst/>
          </a:prstGeom>
          <a:noFill/>
        </p:spPr>
        <p:txBody>
          <a:bodyPr wrap="square" rtlCol="0">
            <a:spAutoFit/>
          </a:bodyPr>
          <a:lstStyle/>
          <a:p>
            <a:pPr algn="ctr"/>
            <a:r>
              <a:rPr lang="en-AU" sz="1400" b="1" u="sng" dirty="0" smtClean="0"/>
              <a:t>1.) WHAT DRIVES US?</a:t>
            </a:r>
            <a:endParaRPr lang="en-AU" sz="1200" dirty="0"/>
          </a:p>
        </p:txBody>
      </p:sp>
      <p:sp>
        <p:nvSpPr>
          <p:cNvPr id="23" name="TextBox 22"/>
          <p:cNvSpPr txBox="1"/>
          <p:nvPr/>
        </p:nvSpPr>
        <p:spPr>
          <a:xfrm>
            <a:off x="403336" y="3967274"/>
            <a:ext cx="2210638" cy="523220"/>
          </a:xfrm>
          <a:prstGeom prst="rect">
            <a:avLst/>
          </a:prstGeom>
          <a:noFill/>
        </p:spPr>
        <p:txBody>
          <a:bodyPr wrap="square" rtlCol="0">
            <a:spAutoFit/>
          </a:bodyPr>
          <a:lstStyle/>
          <a:p>
            <a:pPr algn="ctr"/>
            <a:r>
              <a:rPr lang="en-AU" sz="1400" b="1" u="sng" dirty="0" smtClean="0"/>
              <a:t>2.) UNIQUE STRENGTHS?</a:t>
            </a:r>
            <a:endParaRPr lang="en-AU" sz="1200" dirty="0"/>
          </a:p>
        </p:txBody>
      </p:sp>
      <p:sp>
        <p:nvSpPr>
          <p:cNvPr id="24" name="TextBox 23"/>
          <p:cNvSpPr txBox="1"/>
          <p:nvPr/>
        </p:nvSpPr>
        <p:spPr>
          <a:xfrm>
            <a:off x="3156584" y="4018074"/>
            <a:ext cx="2309005" cy="523220"/>
          </a:xfrm>
          <a:prstGeom prst="rect">
            <a:avLst/>
          </a:prstGeom>
          <a:noFill/>
        </p:spPr>
        <p:txBody>
          <a:bodyPr wrap="square" rtlCol="0">
            <a:spAutoFit/>
          </a:bodyPr>
          <a:lstStyle/>
          <a:p>
            <a:pPr algn="ctr"/>
            <a:r>
              <a:rPr lang="en-AU" sz="1400" b="1" u="sng" dirty="0" smtClean="0"/>
              <a:t>3.) CURRENT KNOWN ECONOMIC POTENTIAL</a:t>
            </a:r>
            <a:endParaRPr lang="en-AU" sz="1200" dirty="0"/>
          </a:p>
        </p:txBody>
      </p:sp>
      <p:sp>
        <p:nvSpPr>
          <p:cNvPr id="3" name="TextBox 2"/>
          <p:cNvSpPr txBox="1"/>
          <p:nvPr/>
        </p:nvSpPr>
        <p:spPr>
          <a:xfrm>
            <a:off x="745876" y="4991100"/>
            <a:ext cx="1473200" cy="523220"/>
          </a:xfrm>
          <a:prstGeom prst="rect">
            <a:avLst/>
          </a:prstGeom>
          <a:noFill/>
          <a:ln>
            <a:solidFill>
              <a:srgbClr val="FF0000"/>
            </a:solidFill>
          </a:ln>
        </p:spPr>
        <p:txBody>
          <a:bodyPr wrap="square" rtlCol="0">
            <a:spAutoFit/>
          </a:bodyPr>
          <a:lstStyle/>
          <a:p>
            <a:pPr algn="ctr"/>
            <a:r>
              <a:rPr lang="en-AU" sz="1400" b="1" dirty="0" smtClean="0">
                <a:solidFill>
                  <a:srgbClr val="FF0000"/>
                </a:solidFill>
              </a:rPr>
              <a:t>What are our weaknesses?</a:t>
            </a:r>
            <a:endParaRPr lang="en-AU" sz="1400" b="1" dirty="0">
              <a:solidFill>
                <a:srgbClr val="FF0000"/>
              </a:solidFill>
            </a:endParaRPr>
          </a:p>
        </p:txBody>
      </p:sp>
      <p:sp>
        <p:nvSpPr>
          <p:cNvPr id="12" name="TextBox 11"/>
          <p:cNvSpPr txBox="1"/>
          <p:nvPr/>
        </p:nvSpPr>
        <p:spPr>
          <a:xfrm>
            <a:off x="945817" y="1632688"/>
            <a:ext cx="1473200" cy="954107"/>
          </a:xfrm>
          <a:prstGeom prst="rect">
            <a:avLst/>
          </a:prstGeom>
          <a:solidFill>
            <a:schemeClr val="bg1"/>
          </a:solidFill>
          <a:ln>
            <a:solidFill>
              <a:srgbClr val="FF0000"/>
            </a:solidFill>
          </a:ln>
        </p:spPr>
        <p:txBody>
          <a:bodyPr wrap="square" rtlCol="0">
            <a:spAutoFit/>
          </a:bodyPr>
          <a:lstStyle/>
          <a:p>
            <a:pPr algn="ctr"/>
            <a:r>
              <a:rPr lang="en-AU" sz="1400" b="1" dirty="0" smtClean="0">
                <a:solidFill>
                  <a:srgbClr val="FF0000"/>
                </a:solidFill>
              </a:rPr>
              <a:t>What do we want to be the best in the world at?</a:t>
            </a:r>
            <a:endParaRPr lang="en-AU" sz="1400" b="1" dirty="0">
              <a:solidFill>
                <a:srgbClr val="FF0000"/>
              </a:solidFill>
            </a:endParaRPr>
          </a:p>
        </p:txBody>
      </p:sp>
      <p:sp>
        <p:nvSpPr>
          <p:cNvPr id="13" name="TextBox 12"/>
          <p:cNvSpPr txBox="1"/>
          <p:nvPr/>
        </p:nvSpPr>
        <p:spPr>
          <a:xfrm>
            <a:off x="3119032" y="4499388"/>
            <a:ext cx="1841501" cy="954107"/>
          </a:xfrm>
          <a:prstGeom prst="rect">
            <a:avLst/>
          </a:prstGeom>
          <a:noFill/>
          <a:ln>
            <a:solidFill>
              <a:srgbClr val="FF0000"/>
            </a:solidFill>
          </a:ln>
        </p:spPr>
        <p:txBody>
          <a:bodyPr wrap="square" rtlCol="0">
            <a:spAutoFit/>
          </a:bodyPr>
          <a:lstStyle/>
          <a:p>
            <a:pPr algn="ctr"/>
            <a:r>
              <a:rPr lang="en-AU" sz="1400" b="1" dirty="0" smtClean="0">
                <a:solidFill>
                  <a:srgbClr val="FF0000"/>
                </a:solidFill>
              </a:rPr>
              <a:t>What gives us the greatest source of success (financial/ research etc.)?</a:t>
            </a:r>
            <a:endParaRPr lang="en-AU" sz="1400" b="1" dirty="0">
              <a:solidFill>
                <a:srgbClr val="FF0000"/>
              </a:solidFill>
            </a:endParaRPr>
          </a:p>
        </p:txBody>
      </p:sp>
      <p:cxnSp>
        <p:nvCxnSpPr>
          <p:cNvPr id="5" name="Straight Arrow Connector 4"/>
          <p:cNvCxnSpPr/>
          <p:nvPr/>
        </p:nvCxnSpPr>
        <p:spPr bwMode="auto">
          <a:xfrm flipV="1">
            <a:off x="2812648" y="1613347"/>
            <a:ext cx="2678527" cy="24047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Isosceles Triangle 6"/>
          <p:cNvSpPr/>
          <p:nvPr/>
        </p:nvSpPr>
        <p:spPr bwMode="auto">
          <a:xfrm>
            <a:off x="2536031" y="3707824"/>
            <a:ext cx="414337" cy="471488"/>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cs typeface="Arial" charset="0"/>
            </a:endParaRPr>
          </a:p>
        </p:txBody>
      </p:sp>
      <p:sp>
        <p:nvSpPr>
          <p:cNvPr id="11" name="TextBox 10"/>
          <p:cNvSpPr txBox="1"/>
          <p:nvPr/>
        </p:nvSpPr>
        <p:spPr>
          <a:xfrm>
            <a:off x="5493923" y="1054237"/>
            <a:ext cx="3357977" cy="2308324"/>
          </a:xfrm>
          <a:prstGeom prst="rect">
            <a:avLst/>
          </a:prstGeom>
          <a:noFill/>
          <a:ln>
            <a:solidFill>
              <a:schemeClr val="tx1"/>
            </a:solidFill>
          </a:ln>
        </p:spPr>
        <p:txBody>
          <a:bodyPr wrap="square" rtlCol="0">
            <a:spAutoFit/>
          </a:bodyPr>
          <a:lstStyle/>
          <a:p>
            <a:r>
              <a:rPr lang="en-AU" sz="1800" b="1" dirty="0" smtClean="0"/>
              <a:t>Hedgehog Concept:</a:t>
            </a:r>
          </a:p>
          <a:p>
            <a:pPr marL="285750" indent="-285750">
              <a:buFontTx/>
              <a:buChar char="-"/>
            </a:pPr>
            <a:r>
              <a:rPr lang="en-AU" sz="1400" i="1" dirty="0" smtClean="0"/>
              <a:t>simple</a:t>
            </a:r>
            <a:r>
              <a:rPr lang="en-AU" sz="1400" i="1" dirty="0"/>
              <a:t>, crystalline concept that flows from deep understanding about the intersection of the following three </a:t>
            </a:r>
            <a:r>
              <a:rPr lang="en-AU" sz="1400" i="1" dirty="0" smtClean="0"/>
              <a:t>circles</a:t>
            </a:r>
          </a:p>
          <a:p>
            <a:pPr marL="285750" indent="-285750">
              <a:buFontTx/>
              <a:buChar char="-"/>
            </a:pPr>
            <a:r>
              <a:rPr lang="en-AU" sz="1400" dirty="0"/>
              <a:t>It is an </a:t>
            </a:r>
            <a:r>
              <a:rPr lang="en-AU" sz="1400" i="1" u="sng" dirty="0"/>
              <a:t>understanding</a:t>
            </a:r>
            <a:r>
              <a:rPr lang="en-AU" sz="1400" dirty="0"/>
              <a:t> of what you </a:t>
            </a:r>
            <a:r>
              <a:rPr lang="en-AU" sz="1400" i="1" u="sng" dirty="0"/>
              <a:t>can</a:t>
            </a:r>
            <a:r>
              <a:rPr lang="en-AU" sz="1400" dirty="0"/>
              <a:t> be the best </a:t>
            </a:r>
            <a:r>
              <a:rPr lang="en-AU" sz="1400" dirty="0" smtClean="0"/>
              <a:t>at</a:t>
            </a:r>
          </a:p>
          <a:p>
            <a:pPr marL="285750" indent="-285750">
              <a:buFontTx/>
              <a:buChar char="-"/>
            </a:pPr>
            <a:r>
              <a:rPr lang="en-AU" sz="1400" b="1" dirty="0"/>
              <a:t>Greek Poet Archilochus: </a:t>
            </a:r>
            <a:r>
              <a:rPr lang="en-AU" sz="1400" dirty="0" smtClean="0"/>
              <a:t>"</a:t>
            </a:r>
            <a:r>
              <a:rPr lang="en-AU" sz="1400" dirty="0"/>
              <a:t>a fox knows many things, but a hedgehog one important thing</a:t>
            </a:r>
            <a:r>
              <a:rPr lang="en-AU" sz="1400" dirty="0" smtClean="0"/>
              <a:t>"</a:t>
            </a:r>
            <a:endParaRPr lang="en-AU" sz="1400" b="1" dirty="0"/>
          </a:p>
        </p:txBody>
      </p:sp>
      <p:sp>
        <p:nvSpPr>
          <p:cNvPr id="20" name="TextBox 19"/>
          <p:cNvSpPr txBox="1"/>
          <p:nvPr/>
        </p:nvSpPr>
        <p:spPr>
          <a:xfrm>
            <a:off x="2774617" y="1632688"/>
            <a:ext cx="1473200" cy="954107"/>
          </a:xfrm>
          <a:prstGeom prst="rect">
            <a:avLst/>
          </a:prstGeom>
          <a:solidFill>
            <a:schemeClr val="bg1"/>
          </a:solidFill>
          <a:ln>
            <a:solidFill>
              <a:srgbClr val="FF0000"/>
            </a:solidFill>
          </a:ln>
        </p:spPr>
        <p:txBody>
          <a:bodyPr wrap="square" rtlCol="0">
            <a:spAutoFit/>
          </a:bodyPr>
          <a:lstStyle/>
          <a:p>
            <a:pPr algn="ctr"/>
            <a:r>
              <a:rPr lang="en-AU" sz="1400" b="1" dirty="0">
                <a:solidFill>
                  <a:srgbClr val="FF0000"/>
                </a:solidFill>
              </a:rPr>
              <a:t>what you </a:t>
            </a:r>
            <a:r>
              <a:rPr lang="en-AU" sz="1400" b="1" i="1" dirty="0">
                <a:solidFill>
                  <a:srgbClr val="FF0000"/>
                </a:solidFill>
              </a:rPr>
              <a:t>cannot</a:t>
            </a:r>
            <a:r>
              <a:rPr lang="en-AU" sz="1400" b="1" dirty="0">
                <a:solidFill>
                  <a:srgbClr val="FF0000"/>
                </a:solidFill>
              </a:rPr>
              <a:t> be the best in the world </a:t>
            </a:r>
            <a:r>
              <a:rPr lang="en-AU" sz="1400" b="1" dirty="0" smtClean="0">
                <a:solidFill>
                  <a:srgbClr val="FF0000"/>
                </a:solidFill>
              </a:rPr>
              <a:t>at?</a:t>
            </a:r>
            <a:endParaRPr lang="en-AU" sz="1400" b="1" dirty="0">
              <a:solidFill>
                <a:srgbClr val="FF0000"/>
              </a:solidFill>
            </a:endParaRPr>
          </a:p>
        </p:txBody>
      </p:sp>
      <p:sp>
        <p:nvSpPr>
          <p:cNvPr id="14" name="TextBox 13"/>
          <p:cNvSpPr txBox="1"/>
          <p:nvPr/>
        </p:nvSpPr>
        <p:spPr>
          <a:xfrm>
            <a:off x="5096570" y="5549343"/>
            <a:ext cx="2794000" cy="400110"/>
          </a:xfrm>
          <a:prstGeom prst="rect">
            <a:avLst/>
          </a:prstGeom>
          <a:noFill/>
        </p:spPr>
        <p:txBody>
          <a:bodyPr wrap="square" rtlCol="0">
            <a:spAutoFit/>
          </a:bodyPr>
          <a:lstStyle/>
          <a:p>
            <a:r>
              <a:rPr lang="en-AU" sz="1000" dirty="0"/>
              <a:t>JIM </a:t>
            </a:r>
            <a:r>
              <a:rPr lang="en-AU" sz="1000" dirty="0" smtClean="0"/>
              <a:t>COLLINS: Good </a:t>
            </a:r>
            <a:r>
              <a:rPr lang="en-AU" sz="1000" dirty="0"/>
              <a:t>to Great: </a:t>
            </a:r>
            <a:r>
              <a:rPr lang="en-AU" sz="1000" dirty="0">
                <a:hlinkClick r:id="rId3"/>
              </a:rPr>
              <a:t>http://</a:t>
            </a:r>
            <a:r>
              <a:rPr lang="en-AU" sz="1000" dirty="0" smtClean="0">
                <a:hlinkClick r:id="rId3"/>
              </a:rPr>
              <a:t>www.jimcollins.com/books.html</a:t>
            </a:r>
            <a:r>
              <a:rPr lang="en-AU" sz="1000" dirty="0" smtClean="0"/>
              <a:t> </a:t>
            </a:r>
            <a:endParaRPr lang="en-AU" sz="1000" dirty="0"/>
          </a:p>
        </p:txBody>
      </p:sp>
      <p:sp>
        <p:nvSpPr>
          <p:cNvPr id="4" name="TextBox 3"/>
          <p:cNvSpPr txBox="1"/>
          <p:nvPr/>
        </p:nvSpPr>
        <p:spPr>
          <a:xfrm>
            <a:off x="5775767" y="3707824"/>
            <a:ext cx="2639254" cy="1384995"/>
          </a:xfrm>
          <a:prstGeom prst="rect">
            <a:avLst/>
          </a:prstGeom>
          <a:noFill/>
        </p:spPr>
        <p:txBody>
          <a:bodyPr wrap="square" rtlCol="0">
            <a:spAutoFit/>
          </a:bodyPr>
          <a:lstStyle/>
          <a:p>
            <a:r>
              <a:rPr lang="en-AU" sz="1400" b="1" dirty="0"/>
              <a:t>Every company—no matter the size, industry, product, or audience—has the ability to become a hedgehog among foxes. The key is focus.</a:t>
            </a:r>
          </a:p>
        </p:txBody>
      </p:sp>
    </p:spTree>
    <p:extLst>
      <p:ext uri="{BB962C8B-B14F-4D97-AF65-F5344CB8AC3E}">
        <p14:creationId xmlns:p14="http://schemas.microsoft.com/office/powerpoint/2010/main" val="3333184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20"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4" y="270513"/>
            <a:ext cx="8763635" cy="863600"/>
          </a:xfrm>
        </p:spPr>
        <p:txBody>
          <a:bodyPr/>
          <a:lstStyle/>
          <a:p>
            <a:r>
              <a:rPr lang="en-US" dirty="0" smtClean="0"/>
              <a:t>MS at FII: Mission Statement: </a:t>
            </a:r>
            <a:r>
              <a:rPr lang="en-US" sz="1800" dirty="0" smtClean="0"/>
              <a:t>What and Who?</a:t>
            </a:r>
            <a:endParaRPr lang="en-US" sz="4400" dirty="0"/>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3" name="TextBox 2"/>
          <p:cNvSpPr txBox="1"/>
          <p:nvPr/>
        </p:nvSpPr>
        <p:spPr>
          <a:xfrm>
            <a:off x="453063" y="1175659"/>
            <a:ext cx="7144378" cy="1631216"/>
          </a:xfrm>
          <a:prstGeom prst="rect">
            <a:avLst/>
          </a:prstGeom>
          <a:noFill/>
        </p:spPr>
        <p:txBody>
          <a:bodyPr wrap="square" rtlCol="0">
            <a:spAutoFit/>
          </a:bodyPr>
          <a:lstStyle/>
          <a:p>
            <a:pPr marL="342900" indent="-342900">
              <a:buFont typeface="Arial" panose="020B0604020202020204" pitchFamily="34" charset="0"/>
              <a:buChar char="•"/>
            </a:pPr>
            <a:r>
              <a:rPr lang="en-AU" sz="2000" b="1" dirty="0" smtClean="0"/>
              <a:t>Definition: “</a:t>
            </a:r>
            <a:r>
              <a:rPr lang="en-AU" sz="2000" b="1" i="1" dirty="0" smtClean="0"/>
              <a:t>A </a:t>
            </a:r>
            <a:r>
              <a:rPr lang="en-AU" sz="2000" b="1" i="1" u="sng" dirty="0"/>
              <a:t>mission statement </a:t>
            </a:r>
            <a:r>
              <a:rPr lang="en-AU" sz="2000" b="1" i="1" dirty="0"/>
              <a:t>is a short statement of an organization's purpose, identifying the scope of its operations: what kind of product or service it provides, its primary customers or market, and its geographical region of operation</a:t>
            </a:r>
            <a:r>
              <a:rPr lang="en-AU" sz="2000" b="1" i="1" dirty="0" smtClean="0"/>
              <a:t>.”</a:t>
            </a:r>
            <a:endParaRPr lang="en-AU" sz="2000" b="1" i="1" dirty="0"/>
          </a:p>
        </p:txBody>
      </p:sp>
      <p:grpSp>
        <p:nvGrpSpPr>
          <p:cNvPr id="7" name="Group 6"/>
          <p:cNvGrpSpPr/>
          <p:nvPr/>
        </p:nvGrpSpPr>
        <p:grpSpPr>
          <a:xfrm>
            <a:off x="6058773" y="2874008"/>
            <a:ext cx="2884644" cy="1904156"/>
            <a:chOff x="6058773" y="2874008"/>
            <a:chExt cx="2884644" cy="1904156"/>
          </a:xfrm>
        </p:grpSpPr>
        <p:sp>
          <p:nvSpPr>
            <p:cNvPr id="21" name="TextBox 20"/>
            <p:cNvSpPr txBox="1"/>
            <p:nvPr/>
          </p:nvSpPr>
          <p:spPr>
            <a:xfrm>
              <a:off x="6058773" y="3577835"/>
              <a:ext cx="2884644" cy="1200329"/>
            </a:xfrm>
            <a:prstGeom prst="rect">
              <a:avLst/>
            </a:prstGeom>
            <a:solidFill>
              <a:schemeClr val="accent1"/>
            </a:solidFill>
            <a:ln>
              <a:solidFill>
                <a:schemeClr val="tx1"/>
              </a:solidFill>
            </a:ln>
          </p:spPr>
          <p:txBody>
            <a:bodyPr wrap="square" rtlCol="0">
              <a:spAutoFit/>
            </a:bodyPr>
            <a:lstStyle/>
            <a:p>
              <a:r>
                <a:rPr lang="en-AU" sz="1200" dirty="0"/>
                <a:t>BRING INSPIRATION AND</a:t>
              </a:r>
            </a:p>
            <a:p>
              <a:r>
                <a:rPr lang="en-AU" sz="1200" dirty="0"/>
                <a:t>INNOVATION TO EVERY</a:t>
              </a:r>
            </a:p>
            <a:p>
              <a:r>
                <a:rPr lang="en-AU" sz="1200" dirty="0"/>
                <a:t>ATHLETE* IN THE WORLD </a:t>
              </a:r>
            </a:p>
            <a:p>
              <a:endParaRPr lang="en-AU" sz="1200" dirty="0"/>
            </a:p>
            <a:p>
              <a:r>
                <a:rPr lang="en-AU" sz="1050" dirty="0"/>
                <a:t>*IF YOU HAVE A BODY, YOU ARE AN ATHLETE</a:t>
              </a:r>
              <a:r>
                <a:rPr lang="en-AU" sz="1200"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048" y="2874008"/>
              <a:ext cx="1066364" cy="666476"/>
            </a:xfrm>
            <a:prstGeom prst="rect">
              <a:avLst/>
            </a:prstGeom>
          </p:spPr>
        </p:pic>
      </p:grpSp>
      <p:grpSp>
        <p:nvGrpSpPr>
          <p:cNvPr id="8" name="Group 7"/>
          <p:cNvGrpSpPr/>
          <p:nvPr/>
        </p:nvGrpSpPr>
        <p:grpSpPr>
          <a:xfrm>
            <a:off x="3154799" y="2906803"/>
            <a:ext cx="2903974" cy="1107924"/>
            <a:chOff x="3154799" y="2906803"/>
            <a:chExt cx="2903974" cy="1107924"/>
          </a:xfrm>
        </p:grpSpPr>
        <p:sp>
          <p:nvSpPr>
            <p:cNvPr id="20" name="TextBox 19"/>
            <p:cNvSpPr txBox="1"/>
            <p:nvPr/>
          </p:nvSpPr>
          <p:spPr>
            <a:xfrm>
              <a:off x="3154799" y="2906803"/>
              <a:ext cx="2903974" cy="646331"/>
            </a:xfrm>
            <a:prstGeom prst="rect">
              <a:avLst/>
            </a:prstGeom>
            <a:solidFill>
              <a:schemeClr val="accent1"/>
            </a:solidFill>
            <a:ln>
              <a:solidFill>
                <a:schemeClr val="tx1"/>
              </a:solidFill>
            </a:ln>
          </p:spPr>
          <p:txBody>
            <a:bodyPr wrap="square" rtlCol="0">
              <a:spAutoFit/>
            </a:bodyPr>
            <a:lstStyle/>
            <a:p>
              <a:r>
                <a:rPr lang="en-AU" sz="1200" dirty="0" smtClean="0"/>
                <a:t>“</a:t>
              </a:r>
              <a:r>
                <a:rPr lang="en-AU" sz="1200" dirty="0"/>
                <a:t>Google's mission is to organize the world's information and make it universally accessible and useful.”</a:t>
              </a: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34257" b="26182"/>
            <a:stretch/>
          </p:blipFill>
          <p:spPr>
            <a:xfrm>
              <a:off x="4091239" y="3606823"/>
              <a:ext cx="1031094" cy="407904"/>
            </a:xfrm>
            <a:prstGeom prst="rect">
              <a:avLst/>
            </a:prstGeom>
          </p:spPr>
        </p:pic>
      </p:grpSp>
      <p:grpSp>
        <p:nvGrpSpPr>
          <p:cNvPr id="13" name="Group 12"/>
          <p:cNvGrpSpPr/>
          <p:nvPr/>
        </p:nvGrpSpPr>
        <p:grpSpPr>
          <a:xfrm>
            <a:off x="260490" y="2918393"/>
            <a:ext cx="2884644" cy="2002713"/>
            <a:chOff x="260490" y="3392528"/>
            <a:chExt cx="2884644" cy="2002713"/>
          </a:xfrm>
        </p:grpSpPr>
        <p:sp>
          <p:nvSpPr>
            <p:cNvPr id="4" name="TextBox 3"/>
            <p:cNvSpPr txBox="1"/>
            <p:nvPr/>
          </p:nvSpPr>
          <p:spPr>
            <a:xfrm>
              <a:off x="260490" y="4194912"/>
              <a:ext cx="2884644" cy="1200329"/>
            </a:xfrm>
            <a:prstGeom prst="rect">
              <a:avLst/>
            </a:prstGeom>
            <a:solidFill>
              <a:schemeClr val="accent1"/>
            </a:solidFill>
            <a:ln>
              <a:solidFill>
                <a:schemeClr val="tx1"/>
              </a:solidFill>
            </a:ln>
          </p:spPr>
          <p:txBody>
            <a:bodyPr wrap="square" rtlCol="0">
              <a:spAutoFit/>
            </a:bodyPr>
            <a:lstStyle/>
            <a:p>
              <a:r>
                <a:rPr lang="en-AU" sz="1200" dirty="0"/>
                <a:t>"</a:t>
              </a:r>
              <a:r>
                <a:rPr lang="en-AU" sz="1200" b="1" dirty="0"/>
                <a:t>Apple</a:t>
              </a:r>
              <a:r>
                <a:rPr lang="en-AU" sz="1200" dirty="0"/>
                <a:t> designs Macs, the best personal computers in the world, along with OS X, </a:t>
              </a:r>
              <a:r>
                <a:rPr lang="en-AU" sz="1200" dirty="0" err="1"/>
                <a:t>iLife</a:t>
              </a:r>
              <a:r>
                <a:rPr lang="en-AU" sz="1200" dirty="0"/>
                <a:t>, iWork and professional software. </a:t>
              </a:r>
              <a:r>
                <a:rPr lang="en-AU" sz="1200" b="1" dirty="0"/>
                <a:t>Apple</a:t>
              </a:r>
              <a:r>
                <a:rPr lang="en-AU" sz="1200" dirty="0"/>
                <a:t> leads the digital music revolution with its iPods and iTunes online store.</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4380" y="3392528"/>
              <a:ext cx="695220" cy="695220"/>
            </a:xfrm>
            <a:prstGeom prst="rect">
              <a:avLst/>
            </a:prstGeom>
          </p:spPr>
        </p:pic>
      </p:grpSp>
      <p:grpSp>
        <p:nvGrpSpPr>
          <p:cNvPr id="19" name="Group 18"/>
          <p:cNvGrpSpPr/>
          <p:nvPr/>
        </p:nvGrpSpPr>
        <p:grpSpPr>
          <a:xfrm>
            <a:off x="3185279" y="4180320"/>
            <a:ext cx="2903974" cy="1680166"/>
            <a:chOff x="3185279" y="4180320"/>
            <a:chExt cx="2903974" cy="1680166"/>
          </a:xfrm>
        </p:grpSpPr>
        <p:sp>
          <p:nvSpPr>
            <p:cNvPr id="22" name="TextBox 21"/>
            <p:cNvSpPr txBox="1"/>
            <p:nvPr/>
          </p:nvSpPr>
          <p:spPr>
            <a:xfrm>
              <a:off x="3185279" y="4844823"/>
              <a:ext cx="2903974" cy="1015663"/>
            </a:xfrm>
            <a:prstGeom prst="rect">
              <a:avLst/>
            </a:prstGeom>
            <a:solidFill>
              <a:schemeClr val="accent1"/>
            </a:solidFill>
            <a:ln>
              <a:solidFill>
                <a:schemeClr val="tx1"/>
              </a:solidFill>
            </a:ln>
          </p:spPr>
          <p:txBody>
            <a:bodyPr wrap="square" rtlCol="0">
              <a:spAutoFit/>
            </a:bodyPr>
            <a:lstStyle/>
            <a:p>
              <a:r>
                <a:rPr lang="en-AU" sz="1200" dirty="0" smtClean="0"/>
                <a:t>“UniSA educates professionals and citizens to the highest standards; creates and disseminates knowledge; and engages with our communities to address the major issues of our time.”</a:t>
              </a:r>
              <a:endParaRPr lang="en-AU" sz="1200" dirty="0"/>
            </a:p>
          </p:txBody>
        </p:sp>
        <p:pic>
          <p:nvPicPr>
            <p:cNvPr id="6" name="Picture 5"/>
            <p:cNvPicPr>
              <a:picLocks noChangeAspect="1"/>
            </p:cNvPicPr>
            <p:nvPr/>
          </p:nvPicPr>
          <p:blipFill>
            <a:blip r:embed="rId6"/>
            <a:stretch>
              <a:fillRect/>
            </a:stretch>
          </p:blipFill>
          <p:spPr>
            <a:xfrm>
              <a:off x="3604375" y="4180320"/>
              <a:ext cx="2004822" cy="597818"/>
            </a:xfrm>
            <a:prstGeom prst="rect">
              <a:avLst/>
            </a:prstGeom>
          </p:spPr>
        </p:pic>
      </p:grpSp>
    </p:spTree>
    <p:extLst>
      <p:ext uri="{BB962C8B-B14F-4D97-AF65-F5344CB8AC3E}">
        <p14:creationId xmlns:p14="http://schemas.microsoft.com/office/powerpoint/2010/main" val="3152695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453062" y="1175659"/>
            <a:ext cx="8487737" cy="1631216"/>
          </a:xfrm>
          <a:prstGeom prst="rect">
            <a:avLst/>
          </a:prstGeom>
          <a:noFill/>
        </p:spPr>
        <p:txBody>
          <a:bodyPr wrap="square" rtlCol="0">
            <a:spAutoFit/>
          </a:bodyPr>
          <a:lstStyle/>
          <a:p>
            <a:pPr marL="342900" indent="-342900">
              <a:buFont typeface="Arial" panose="020B0604020202020204" pitchFamily="34" charset="0"/>
              <a:buChar char="•"/>
            </a:pPr>
            <a:r>
              <a:rPr lang="en-AU" sz="2000" b="1" dirty="0" smtClean="0"/>
              <a:t>Definition: “</a:t>
            </a:r>
            <a:r>
              <a:rPr lang="en-AU" sz="2000" dirty="0"/>
              <a:t>A mission </a:t>
            </a:r>
            <a:r>
              <a:rPr lang="en-AU" sz="2000" b="1" dirty="0"/>
              <a:t>statement</a:t>
            </a:r>
            <a:r>
              <a:rPr lang="en-AU" sz="2000" dirty="0"/>
              <a:t> is intended to clarify the 'what' and 'who' of a company, while a </a:t>
            </a:r>
            <a:r>
              <a:rPr lang="en-AU" sz="2000" b="1" dirty="0"/>
              <a:t>vision statement</a:t>
            </a:r>
            <a:r>
              <a:rPr lang="en-AU" sz="2000" dirty="0"/>
              <a:t> adds the 'why' and 'how' as well. As a company grows, its objectives and goals may change. Therefore, </a:t>
            </a:r>
            <a:r>
              <a:rPr lang="en-AU" sz="2000" b="1" dirty="0"/>
              <a:t>vision statements</a:t>
            </a:r>
            <a:r>
              <a:rPr lang="en-AU" sz="2000" dirty="0"/>
              <a:t> should be revised as needed to reflect the changing business culture as goals are met.</a:t>
            </a:r>
            <a:r>
              <a:rPr lang="en-AU" sz="2000" b="1" i="1" dirty="0" smtClean="0"/>
              <a:t>”</a:t>
            </a:r>
            <a:endParaRPr lang="en-AU" sz="2000" b="1" i="1" dirty="0"/>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MS at FII: Vision Statement: </a:t>
            </a:r>
            <a:r>
              <a:rPr lang="en-US" sz="2000" dirty="0" smtClean="0"/>
              <a:t>Why and how?</a:t>
            </a:r>
            <a:endParaRPr lang="en-US" dirty="0"/>
          </a:p>
        </p:txBody>
      </p:sp>
      <p:grpSp>
        <p:nvGrpSpPr>
          <p:cNvPr id="4" name="Group 3"/>
          <p:cNvGrpSpPr/>
          <p:nvPr/>
        </p:nvGrpSpPr>
        <p:grpSpPr>
          <a:xfrm>
            <a:off x="6161796" y="2874008"/>
            <a:ext cx="2884644" cy="1558061"/>
            <a:chOff x="6161796" y="2874008"/>
            <a:chExt cx="2884644" cy="1558061"/>
          </a:xfrm>
        </p:grpSpPr>
        <p:sp>
          <p:nvSpPr>
            <p:cNvPr id="12" name="TextBox 11"/>
            <p:cNvSpPr txBox="1"/>
            <p:nvPr/>
          </p:nvSpPr>
          <p:spPr>
            <a:xfrm>
              <a:off x="6161796" y="3601072"/>
              <a:ext cx="2884644" cy="830997"/>
            </a:xfrm>
            <a:prstGeom prst="rect">
              <a:avLst/>
            </a:prstGeom>
            <a:solidFill>
              <a:schemeClr val="accent1"/>
            </a:solidFill>
            <a:ln>
              <a:solidFill>
                <a:schemeClr val="tx1"/>
              </a:solidFill>
            </a:ln>
          </p:spPr>
          <p:txBody>
            <a:bodyPr wrap="square" rtlCol="0">
              <a:spAutoFit/>
            </a:bodyPr>
            <a:lstStyle/>
            <a:p>
              <a:r>
                <a:rPr lang="en-AU" sz="1200" dirty="0"/>
                <a:t>“</a:t>
              </a:r>
              <a:r>
                <a:rPr lang="en-AU" sz="1200" b="1" i="1" dirty="0"/>
                <a:t>to help NIKE, Inc. and our consumers thrive in a sustainable economy where people, profit and planet are in balance.</a:t>
              </a:r>
              <a:r>
                <a:rPr lang="en-AU" sz="1200" dirty="0"/>
                <a:t>” </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048" y="2874008"/>
              <a:ext cx="1066364" cy="666476"/>
            </a:xfrm>
            <a:prstGeom prst="rect">
              <a:avLst/>
            </a:prstGeom>
          </p:spPr>
        </p:pic>
      </p:grpSp>
      <p:grpSp>
        <p:nvGrpSpPr>
          <p:cNvPr id="3" name="Group 2"/>
          <p:cNvGrpSpPr/>
          <p:nvPr/>
        </p:nvGrpSpPr>
        <p:grpSpPr>
          <a:xfrm>
            <a:off x="3154799" y="3101538"/>
            <a:ext cx="2903974" cy="913189"/>
            <a:chOff x="3154799" y="3101538"/>
            <a:chExt cx="2903974" cy="913189"/>
          </a:xfrm>
        </p:grpSpPr>
        <p:sp>
          <p:nvSpPr>
            <p:cNvPr id="19" name="TextBox 18"/>
            <p:cNvSpPr txBox="1"/>
            <p:nvPr/>
          </p:nvSpPr>
          <p:spPr>
            <a:xfrm>
              <a:off x="3154799" y="3101538"/>
              <a:ext cx="2903974" cy="461665"/>
            </a:xfrm>
            <a:prstGeom prst="rect">
              <a:avLst/>
            </a:prstGeom>
            <a:solidFill>
              <a:schemeClr val="accent1"/>
            </a:solidFill>
            <a:ln>
              <a:solidFill>
                <a:schemeClr val="tx1"/>
              </a:solidFill>
            </a:ln>
          </p:spPr>
          <p:txBody>
            <a:bodyPr wrap="square" rtlCol="0">
              <a:spAutoFit/>
            </a:bodyPr>
            <a:lstStyle/>
            <a:p>
              <a:r>
                <a:rPr lang="en-AU" sz="1200" dirty="0" smtClean="0"/>
                <a:t>“</a:t>
              </a:r>
              <a:r>
                <a:rPr lang="en-AU" sz="1200" b="1" i="1" dirty="0"/>
                <a:t>to provide access to the world’s information in one click</a:t>
              </a:r>
              <a:r>
                <a:rPr lang="en-AU" sz="1200" dirty="0" smtClean="0"/>
                <a:t>.”</a:t>
              </a:r>
              <a:endParaRPr lang="en-AU" sz="1200" dirty="0"/>
            </a:p>
          </p:txBody>
        </p:sp>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t="34257" b="26182"/>
            <a:stretch/>
          </p:blipFill>
          <p:spPr>
            <a:xfrm>
              <a:off x="4091239" y="3606823"/>
              <a:ext cx="1031094" cy="407904"/>
            </a:xfrm>
            <a:prstGeom prst="rect">
              <a:avLst/>
            </a:prstGeom>
          </p:spPr>
        </p:pic>
      </p:grpSp>
      <p:grpSp>
        <p:nvGrpSpPr>
          <p:cNvPr id="2" name="Group 1"/>
          <p:cNvGrpSpPr/>
          <p:nvPr/>
        </p:nvGrpSpPr>
        <p:grpSpPr>
          <a:xfrm>
            <a:off x="0" y="2918393"/>
            <a:ext cx="3535680" cy="2927836"/>
            <a:chOff x="0" y="2918393"/>
            <a:chExt cx="3535680" cy="2927836"/>
          </a:xfrm>
        </p:grpSpPr>
        <p:sp>
          <p:nvSpPr>
            <p:cNvPr id="22" name="TextBox 21"/>
            <p:cNvSpPr txBox="1"/>
            <p:nvPr/>
          </p:nvSpPr>
          <p:spPr>
            <a:xfrm>
              <a:off x="0" y="3676404"/>
              <a:ext cx="3535680" cy="2169825"/>
            </a:xfrm>
            <a:prstGeom prst="rect">
              <a:avLst/>
            </a:prstGeom>
            <a:solidFill>
              <a:schemeClr val="accent1"/>
            </a:solidFill>
            <a:ln>
              <a:solidFill>
                <a:schemeClr val="tx1"/>
              </a:solidFill>
            </a:ln>
          </p:spPr>
          <p:txBody>
            <a:bodyPr wrap="square" rtlCol="0">
              <a:spAutoFit/>
            </a:bodyPr>
            <a:lstStyle/>
            <a:p>
              <a:r>
                <a:rPr lang="en-AU" sz="900" dirty="0"/>
                <a:t>“</a:t>
              </a:r>
              <a:r>
                <a:rPr lang="en-AU" sz="900" i="1" dirty="0"/>
                <a:t>We believe that we are on the face of the earth to make great products and that’s not changing. We are constantly focusing on innovating. We believe in the simple not the complex. We believe that we need to own and control the primary technologies behind the products that we make, and participate only in markets where we can make a significant contribution. We believe in saying no to thousands of projects, so that we can really focus on the few that are truly important and meaningful to us. We believe in deep collaboration and cross-pollination of our groups, which allow us to innovate in a way that others cannot. And frankly, we don’t settle for anything less than excellence in every group in the company, and we have the self- honesty to admit when we’re wrong and the courage to change. And I think regardless of who is in what job those values are so embedded in this company that Apple will do extremely well.</a:t>
              </a:r>
              <a:r>
                <a:rPr lang="en-AU" sz="900" dirty="0"/>
                <a:t>”</a:t>
              </a: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4380" y="2918393"/>
              <a:ext cx="695220" cy="695220"/>
            </a:xfrm>
            <a:prstGeom prst="rect">
              <a:avLst/>
            </a:prstGeom>
          </p:spPr>
        </p:pic>
      </p:grpSp>
      <p:grpSp>
        <p:nvGrpSpPr>
          <p:cNvPr id="28" name="Group 27"/>
          <p:cNvGrpSpPr/>
          <p:nvPr/>
        </p:nvGrpSpPr>
        <p:grpSpPr>
          <a:xfrm>
            <a:off x="3604375" y="4180320"/>
            <a:ext cx="3441808" cy="1680166"/>
            <a:chOff x="3604375" y="4180320"/>
            <a:chExt cx="3441808" cy="1680166"/>
          </a:xfrm>
        </p:grpSpPr>
        <p:sp>
          <p:nvSpPr>
            <p:cNvPr id="29" name="TextBox 28"/>
            <p:cNvSpPr txBox="1"/>
            <p:nvPr/>
          </p:nvSpPr>
          <p:spPr>
            <a:xfrm>
              <a:off x="3634858" y="4844823"/>
              <a:ext cx="3411325" cy="1015663"/>
            </a:xfrm>
            <a:prstGeom prst="rect">
              <a:avLst/>
            </a:prstGeom>
            <a:solidFill>
              <a:schemeClr val="accent1"/>
            </a:solidFill>
            <a:ln>
              <a:solidFill>
                <a:schemeClr val="tx1"/>
              </a:solidFill>
            </a:ln>
          </p:spPr>
          <p:txBody>
            <a:bodyPr wrap="square" rtlCol="0">
              <a:spAutoFit/>
            </a:bodyPr>
            <a:lstStyle/>
            <a:p>
              <a:r>
                <a:rPr lang="en-AU" sz="1200" dirty="0" smtClean="0"/>
                <a:t>“UniSA will be a leading contributor to Australia having the best higher education system in the world, supporting the world’s best educated and most innovative, cohesive and sustainable society.”</a:t>
              </a:r>
              <a:endParaRPr lang="en-AU" sz="1200" dirty="0"/>
            </a:p>
          </p:txBody>
        </p:sp>
        <p:pic>
          <p:nvPicPr>
            <p:cNvPr id="30" name="Picture 29"/>
            <p:cNvPicPr>
              <a:picLocks noChangeAspect="1"/>
            </p:cNvPicPr>
            <p:nvPr/>
          </p:nvPicPr>
          <p:blipFill>
            <a:blip r:embed="rId6"/>
            <a:stretch>
              <a:fillRect/>
            </a:stretch>
          </p:blipFill>
          <p:spPr>
            <a:xfrm>
              <a:off x="3604375" y="4180320"/>
              <a:ext cx="2004822" cy="597818"/>
            </a:xfrm>
            <a:prstGeom prst="rect">
              <a:avLst/>
            </a:prstGeom>
          </p:spPr>
        </p:pic>
      </p:grpSp>
    </p:spTree>
    <p:extLst>
      <p:ext uri="{BB962C8B-B14F-4D97-AF65-F5344CB8AC3E}">
        <p14:creationId xmlns:p14="http://schemas.microsoft.com/office/powerpoint/2010/main" val="2156428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453062" y="1175659"/>
            <a:ext cx="8487737" cy="4016484"/>
          </a:xfrm>
          <a:prstGeom prst="rect">
            <a:avLst/>
          </a:prstGeom>
          <a:noFill/>
        </p:spPr>
        <p:txBody>
          <a:bodyPr wrap="square" rtlCol="0">
            <a:spAutoFit/>
          </a:bodyPr>
          <a:lstStyle/>
          <a:p>
            <a:pPr marL="342900" indent="-342900">
              <a:buFont typeface="Arial" panose="020B0604020202020204" pitchFamily="34" charset="0"/>
              <a:buChar char="•"/>
            </a:pPr>
            <a:r>
              <a:rPr lang="en-AU" sz="1400" b="1" dirty="0" err="1" smtClean="0"/>
              <a:t>UniSA</a:t>
            </a:r>
            <a:r>
              <a:rPr lang="en-AU" sz="1400" b="1" dirty="0" smtClean="0"/>
              <a:t> defines values that every affiliated employee should aspire to achieve:</a:t>
            </a:r>
          </a:p>
          <a:p>
            <a:pPr marL="342900" indent="-342900">
              <a:buFont typeface="Arial" panose="020B0604020202020204" pitchFamily="34" charset="0"/>
              <a:buChar char="•"/>
            </a:pPr>
            <a:endParaRPr lang="en-AU" sz="1400" b="1" i="1" dirty="0"/>
          </a:p>
          <a:p>
            <a:pPr marL="342900" indent="-342900">
              <a:buFont typeface="+mj-lt"/>
              <a:buAutoNum type="arabicPeriod"/>
            </a:pPr>
            <a:r>
              <a:rPr lang="en-AU" sz="1400" b="1" i="1" dirty="0" smtClean="0"/>
              <a:t>Scholarship</a:t>
            </a:r>
          </a:p>
          <a:p>
            <a:pPr marL="800100" lvl="1" indent="-342900">
              <a:buFont typeface="Wingdings" panose="05000000000000000000" pitchFamily="2" charset="2"/>
              <a:buChar char="§"/>
            </a:pPr>
            <a:r>
              <a:rPr lang="en-AU" sz="1100" dirty="0" smtClean="0"/>
              <a:t>UniSA </a:t>
            </a:r>
            <a:r>
              <a:rPr lang="en-AU" sz="1100" dirty="0"/>
              <a:t>promotes and sustains open intellectual enquiry characterised by high standards of ethics and integrity. academic rigour, excellence and relevance underpin our actions in research and its application, in teaching and learning and in engagement with our communities.</a:t>
            </a:r>
            <a:endParaRPr lang="en-AU" sz="1100" dirty="0" smtClean="0"/>
          </a:p>
          <a:p>
            <a:pPr marL="342900" indent="-342900">
              <a:buFont typeface="+mj-lt"/>
              <a:buAutoNum type="arabicPeriod"/>
            </a:pPr>
            <a:r>
              <a:rPr lang="en-AU" sz="1400" b="1" i="1" dirty="0" smtClean="0"/>
              <a:t>Engagement</a:t>
            </a:r>
          </a:p>
          <a:p>
            <a:pPr marL="800100" lvl="1" indent="-342900">
              <a:buFont typeface="Wingdings" panose="05000000000000000000" pitchFamily="2" charset="2"/>
              <a:buChar char="§"/>
            </a:pPr>
            <a:r>
              <a:rPr lang="en-AU" sz="1100" dirty="0" err="1"/>
              <a:t>UniSA’s</a:t>
            </a:r>
            <a:r>
              <a:rPr lang="en-AU" sz="1100" dirty="0"/>
              <a:t> teaching and research connect strongly with the issues of our local, national and international stakeholders—students, alumni, staff, partners, professions, government, industry, academic peers and community groups. </a:t>
            </a:r>
            <a:endParaRPr lang="en-AU" sz="1100" dirty="0" smtClean="0"/>
          </a:p>
          <a:p>
            <a:pPr marL="342900" indent="-342900">
              <a:buFont typeface="+mj-lt"/>
              <a:buAutoNum type="arabicPeriod"/>
            </a:pPr>
            <a:r>
              <a:rPr lang="en-AU" sz="1400" b="1" i="1" dirty="0" smtClean="0"/>
              <a:t>Social Justice</a:t>
            </a:r>
          </a:p>
          <a:p>
            <a:pPr marL="800100" lvl="1" indent="-342900">
              <a:buFont typeface="Wingdings" panose="05000000000000000000" pitchFamily="2" charset="2"/>
              <a:buChar char="§"/>
            </a:pPr>
            <a:r>
              <a:rPr lang="en-AU" sz="1100" dirty="0"/>
              <a:t>UniSA gives effect to reconciliation with indigenous </a:t>
            </a:r>
            <a:r>
              <a:rPr lang="en-AU" sz="1100" dirty="0" smtClean="0"/>
              <a:t>Australians</a:t>
            </a:r>
            <a:r>
              <a:rPr lang="en-AU" sz="1100" dirty="0"/>
              <a:t> and builds social cohesion by achieving equitable educational access and outcomes across our diverse student community, through research that aims to improve the quality of life and by acting responsibly as a corporate citizen.</a:t>
            </a:r>
            <a:endParaRPr lang="en-AU" sz="1100" b="1" i="1" dirty="0" smtClean="0"/>
          </a:p>
          <a:p>
            <a:pPr marL="342900" indent="-342900">
              <a:buFont typeface="+mj-lt"/>
              <a:buAutoNum type="arabicPeriod"/>
            </a:pPr>
            <a:r>
              <a:rPr lang="en-AU" sz="1400" b="1" i="1" dirty="0" smtClean="0"/>
              <a:t>Sustainability</a:t>
            </a:r>
          </a:p>
          <a:p>
            <a:pPr marL="800100" lvl="1" indent="-342900">
              <a:buFont typeface="Wingdings" panose="05000000000000000000" pitchFamily="2" charset="2"/>
              <a:buChar char="§"/>
            </a:pPr>
            <a:r>
              <a:rPr lang="en-AU" sz="1100" dirty="0"/>
              <a:t>UniSA contributes to environmentally, economically, socially and culturally sustainable development, and we work on reducing our own environmental impact.</a:t>
            </a:r>
            <a:endParaRPr lang="en-AU" sz="1100" dirty="0" smtClean="0"/>
          </a:p>
          <a:p>
            <a:pPr marL="342900" indent="-342900">
              <a:buFont typeface="+mj-lt"/>
              <a:buAutoNum type="arabicPeriod"/>
            </a:pPr>
            <a:r>
              <a:rPr lang="en-AU" sz="1400" b="1" i="1" dirty="0" smtClean="0"/>
              <a:t>Innovation</a:t>
            </a:r>
          </a:p>
          <a:p>
            <a:pPr marL="800100" lvl="1" indent="-342900">
              <a:buFont typeface="Wingdings" panose="05000000000000000000" pitchFamily="2" charset="2"/>
              <a:buChar char="§"/>
            </a:pPr>
            <a:r>
              <a:rPr lang="en-AU" sz="1100" dirty="0"/>
              <a:t>UniSA anticipates change and acts quickly to seize opportunities and solve problems.</a:t>
            </a:r>
            <a:endParaRPr lang="en-AU" sz="1100" dirty="0" smtClean="0"/>
          </a:p>
          <a:p>
            <a:pPr marL="342900" indent="-342900">
              <a:buFont typeface="+mj-lt"/>
              <a:buAutoNum type="arabicPeriod"/>
            </a:pPr>
            <a:r>
              <a:rPr lang="en-AU" sz="1400" b="1" i="1" dirty="0" smtClean="0"/>
              <a:t>Openness</a:t>
            </a:r>
          </a:p>
          <a:p>
            <a:pPr marL="800100" lvl="1" indent="-342900">
              <a:buFont typeface="Wingdings" panose="05000000000000000000" pitchFamily="2" charset="2"/>
              <a:buChar char="§"/>
            </a:pPr>
            <a:r>
              <a:rPr lang="en-AU" sz="1100" dirty="0"/>
              <a:t>UniSA is outward looking, welcoming diversity and the wide range of perspectives it brings, international in outlook, collaborative, creative, agile and enterprising.</a:t>
            </a:r>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UniSA Values?</a:t>
            </a:r>
            <a:endParaRPr lang="en-US" dirty="0"/>
          </a:p>
        </p:txBody>
      </p:sp>
    </p:spTree>
    <p:extLst>
      <p:ext uri="{BB962C8B-B14F-4D97-AF65-F5344CB8AC3E}">
        <p14:creationId xmlns:p14="http://schemas.microsoft.com/office/powerpoint/2010/main" val="35513807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156498" y="1175659"/>
            <a:ext cx="8487737" cy="523220"/>
          </a:xfrm>
          <a:prstGeom prst="rect">
            <a:avLst/>
          </a:prstGeom>
          <a:noFill/>
        </p:spPr>
        <p:txBody>
          <a:bodyPr wrap="square" rtlCol="0">
            <a:spAutoFit/>
          </a:bodyPr>
          <a:lstStyle/>
          <a:p>
            <a:pPr marL="342900" indent="-342900">
              <a:buFont typeface="Arial" panose="020B0604020202020204" pitchFamily="34" charset="0"/>
              <a:buChar char="•"/>
            </a:pPr>
            <a:r>
              <a:rPr lang="en-AU" sz="1400" b="1" dirty="0">
                <a:hlinkClick r:id="rId3"/>
              </a:rPr>
              <a:t>http://</a:t>
            </a:r>
            <a:r>
              <a:rPr lang="en-AU" sz="1400" b="1" dirty="0" smtClean="0">
                <a:hlinkClick r:id="rId3"/>
              </a:rPr>
              <a:t>w3.unisa.edu.au/staffdev/resources/core_attributes.asp</a:t>
            </a:r>
            <a:endParaRPr lang="en-AU" sz="1400" b="1" dirty="0" smtClean="0"/>
          </a:p>
          <a:p>
            <a:pPr marL="342900" indent="-342900">
              <a:buFont typeface="Arial" panose="020B0604020202020204" pitchFamily="34" charset="0"/>
              <a:buChar char="•"/>
            </a:pPr>
            <a:endParaRPr lang="en-AU" sz="1400" b="1" i="1" dirty="0"/>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UniSA Core Attributes?</a:t>
            </a:r>
            <a:endParaRPr lang="en-US" dirty="0"/>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rot="327565">
            <a:off x="5690854" y="2058567"/>
            <a:ext cx="3018046" cy="3004476"/>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5"/>
          <a:stretch>
            <a:fillRect/>
          </a:stretch>
        </p:blipFill>
        <p:spPr>
          <a:xfrm>
            <a:off x="412535" y="2010289"/>
            <a:ext cx="4562475" cy="2343150"/>
          </a:xfrm>
          <a:prstGeom prst="rect">
            <a:avLst/>
          </a:prstGeom>
        </p:spPr>
      </p:pic>
    </p:spTree>
    <p:extLst>
      <p:ext uri="{BB962C8B-B14F-4D97-AF65-F5344CB8AC3E}">
        <p14:creationId xmlns:p14="http://schemas.microsoft.com/office/powerpoint/2010/main" val="9518193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938264" y="4456268"/>
            <a:ext cx="7406666" cy="387351"/>
          </a:xfrm>
          <a:prstGeom prst="rect">
            <a:avLst/>
          </a:prstGeom>
          <a:noFill/>
        </p:spPr>
        <p:txBody>
          <a:bodyPr/>
          <a:lstStyle/>
          <a:p>
            <a:pPr eaLnBrk="1" hangingPunct="1"/>
            <a:r>
              <a:rPr lang="en-US" dirty="0" smtClean="0"/>
              <a:t>UniSA MS Group at FII – Mission, Vision and Values</a:t>
            </a:r>
          </a:p>
        </p:txBody>
      </p:sp>
      <p:sp>
        <p:nvSpPr>
          <p:cNvPr id="13315" name="Rectangle 3"/>
          <p:cNvSpPr>
            <a:spLocks noGrp="1" noChangeArrowheads="1"/>
          </p:cNvSpPr>
          <p:nvPr>
            <p:ph type="subTitle" sz="quarter" idx="1"/>
          </p:nvPr>
        </p:nvSpPr>
        <p:spPr>
          <a:xfrm>
            <a:off x="1440000" y="4940455"/>
            <a:ext cx="6019800" cy="385763"/>
          </a:xfrm>
          <a:prstGeom prst="rect">
            <a:avLst/>
          </a:prstGeom>
          <a:noFill/>
        </p:spPr>
        <p:txBody>
          <a:bodyPr/>
          <a:lstStyle/>
          <a:p>
            <a:pPr eaLnBrk="1" hangingPunct="1"/>
            <a:r>
              <a:rPr lang="en-US" dirty="0" smtClean="0"/>
              <a:t>Mark Condina, 5</a:t>
            </a:r>
            <a:r>
              <a:rPr lang="en-US" baseline="30000" dirty="0" smtClean="0"/>
              <a:t>th</a:t>
            </a:r>
            <a:r>
              <a:rPr lang="en-US" dirty="0" smtClean="0"/>
              <a:t> May 2017</a:t>
            </a:r>
          </a:p>
        </p:txBody>
      </p:sp>
      <p:sp>
        <p:nvSpPr>
          <p:cNvPr id="4" name="Rectangle 2"/>
          <p:cNvSpPr txBox="1">
            <a:spLocks noChangeArrowheads="1"/>
          </p:cNvSpPr>
          <p:nvPr/>
        </p:nvSpPr>
        <p:spPr bwMode="auto">
          <a:xfrm>
            <a:off x="938264" y="2856068"/>
            <a:ext cx="3989336"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a:lstStyle>
          <a:p>
            <a:r>
              <a:rPr lang="en-US" sz="4800" b="1" kern="0" dirty="0" smtClean="0"/>
              <a:t>Interactive Session!!</a:t>
            </a:r>
          </a:p>
        </p:txBody>
      </p:sp>
    </p:spTree>
    <p:extLst>
      <p:ext uri="{BB962C8B-B14F-4D97-AF65-F5344CB8AC3E}">
        <p14:creationId xmlns:p14="http://schemas.microsoft.com/office/powerpoint/2010/main" val="22024776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US" dirty="0" smtClean="0"/>
              <a:t>MS group at FII: Core principles</a:t>
            </a:r>
            <a:endParaRPr lang="en-US" dirty="0"/>
          </a:p>
        </p:txBody>
      </p:sp>
      <p:sp>
        <p:nvSpPr>
          <p:cNvPr id="8" name="TextBox 8"/>
          <p:cNvSpPr txBox="1">
            <a:spLocks noChangeArrowheads="1"/>
          </p:cNvSpPr>
          <p:nvPr/>
        </p:nvSpPr>
        <p:spPr bwMode="auto">
          <a:xfrm>
            <a:off x="3298057" y="4426798"/>
            <a:ext cx="96887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X</a:t>
            </a:r>
            <a:r>
              <a:rPr lang="en-US" dirty="0" smtClean="0">
                <a:solidFill>
                  <a:schemeClr val="bg1"/>
                </a:solidFill>
                <a:latin typeface="+mn-lt"/>
              </a:rPr>
              <a:t> </a:t>
            </a:r>
            <a:r>
              <a:rPr lang="en-US" sz="1400" dirty="0">
                <a:solidFill>
                  <a:schemeClr val="bg1"/>
                </a:solidFill>
                <a:latin typeface="+mn-lt"/>
              </a:rPr>
              <a:t>Building</a:t>
            </a:r>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6" name="Oval 5"/>
          <p:cNvSpPr/>
          <p:nvPr/>
        </p:nvSpPr>
        <p:spPr bwMode="auto">
          <a:xfrm>
            <a:off x="1362956" y="1415952"/>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22" name="TextBox 21"/>
          <p:cNvSpPr txBox="1"/>
          <p:nvPr/>
        </p:nvSpPr>
        <p:spPr>
          <a:xfrm>
            <a:off x="1709624" y="2575190"/>
            <a:ext cx="2210638" cy="307777"/>
          </a:xfrm>
          <a:prstGeom prst="rect">
            <a:avLst/>
          </a:prstGeom>
          <a:noFill/>
        </p:spPr>
        <p:txBody>
          <a:bodyPr wrap="square" rtlCol="0">
            <a:spAutoFit/>
          </a:bodyPr>
          <a:lstStyle/>
          <a:p>
            <a:pPr algn="ctr"/>
            <a:r>
              <a:rPr lang="en-AU" sz="1400" b="1" u="sng" dirty="0" smtClean="0"/>
              <a:t>1.) WHAT DRIVES US?</a:t>
            </a:r>
            <a:endParaRPr lang="en-AU" sz="1200" dirty="0"/>
          </a:p>
        </p:txBody>
      </p:sp>
      <p:sp>
        <p:nvSpPr>
          <p:cNvPr id="14" name="TextBox 13"/>
          <p:cNvSpPr txBox="1"/>
          <p:nvPr/>
        </p:nvSpPr>
        <p:spPr>
          <a:xfrm>
            <a:off x="945817" y="1632688"/>
            <a:ext cx="1473200" cy="954107"/>
          </a:xfrm>
          <a:prstGeom prst="rect">
            <a:avLst/>
          </a:prstGeom>
          <a:solidFill>
            <a:schemeClr val="bg1"/>
          </a:solidFill>
          <a:ln>
            <a:solidFill>
              <a:srgbClr val="FF0000"/>
            </a:solidFill>
          </a:ln>
        </p:spPr>
        <p:txBody>
          <a:bodyPr wrap="square" rtlCol="0">
            <a:spAutoFit/>
          </a:bodyPr>
          <a:lstStyle/>
          <a:p>
            <a:pPr algn="ctr"/>
            <a:r>
              <a:rPr lang="en-AU" sz="1400" b="1" dirty="0" smtClean="0">
                <a:solidFill>
                  <a:srgbClr val="FF0000"/>
                </a:solidFill>
              </a:rPr>
              <a:t>What do we want to be the best in the world at?</a:t>
            </a:r>
            <a:endParaRPr lang="en-AU" sz="1400" b="1" dirty="0">
              <a:solidFill>
                <a:srgbClr val="FF0000"/>
              </a:solidFill>
            </a:endParaRPr>
          </a:p>
        </p:txBody>
      </p:sp>
      <p:sp>
        <p:nvSpPr>
          <p:cNvPr id="15" name="TextBox 14"/>
          <p:cNvSpPr txBox="1"/>
          <p:nvPr/>
        </p:nvSpPr>
        <p:spPr>
          <a:xfrm>
            <a:off x="2774617" y="1632688"/>
            <a:ext cx="1473200" cy="954107"/>
          </a:xfrm>
          <a:prstGeom prst="rect">
            <a:avLst/>
          </a:prstGeom>
          <a:solidFill>
            <a:schemeClr val="bg1"/>
          </a:solidFill>
          <a:ln>
            <a:solidFill>
              <a:srgbClr val="FF0000"/>
            </a:solidFill>
          </a:ln>
        </p:spPr>
        <p:txBody>
          <a:bodyPr wrap="square" rtlCol="0">
            <a:spAutoFit/>
          </a:bodyPr>
          <a:lstStyle/>
          <a:p>
            <a:pPr algn="ctr"/>
            <a:r>
              <a:rPr lang="en-AU" sz="1400" b="1" dirty="0">
                <a:solidFill>
                  <a:srgbClr val="FF0000"/>
                </a:solidFill>
              </a:rPr>
              <a:t>what you </a:t>
            </a:r>
            <a:r>
              <a:rPr lang="en-AU" sz="1400" b="1" i="1" dirty="0">
                <a:solidFill>
                  <a:srgbClr val="FF0000"/>
                </a:solidFill>
              </a:rPr>
              <a:t>cannot</a:t>
            </a:r>
            <a:r>
              <a:rPr lang="en-AU" sz="1400" b="1" dirty="0">
                <a:solidFill>
                  <a:srgbClr val="FF0000"/>
                </a:solidFill>
              </a:rPr>
              <a:t> be the best in the world </a:t>
            </a:r>
            <a:r>
              <a:rPr lang="en-AU" sz="1400" b="1" dirty="0" smtClean="0">
                <a:solidFill>
                  <a:srgbClr val="FF0000"/>
                </a:solidFill>
              </a:rPr>
              <a:t>at?</a:t>
            </a:r>
            <a:endParaRPr lang="en-AU" sz="1400" b="1" dirty="0">
              <a:solidFill>
                <a:srgbClr val="FF0000"/>
              </a:solidFill>
            </a:endParaRPr>
          </a:p>
        </p:txBody>
      </p:sp>
      <p:sp>
        <p:nvSpPr>
          <p:cNvPr id="4" name="TextBox 3"/>
          <p:cNvSpPr txBox="1"/>
          <p:nvPr/>
        </p:nvSpPr>
        <p:spPr>
          <a:xfrm>
            <a:off x="4266930" y="1125049"/>
            <a:ext cx="4637919" cy="4832092"/>
          </a:xfrm>
          <a:prstGeom prst="rect">
            <a:avLst/>
          </a:prstGeom>
          <a:noFill/>
        </p:spPr>
        <p:txBody>
          <a:bodyPr wrap="square" rtlCol="0">
            <a:spAutoFit/>
          </a:bodyPr>
          <a:lstStyle/>
          <a:p>
            <a:pPr marL="342900" indent="-342900">
              <a:buFont typeface="Arial" panose="020B0604020202020204" pitchFamily="34" charset="0"/>
              <a:buChar char="•"/>
            </a:pPr>
            <a:r>
              <a:rPr lang="en-AU" sz="1400" dirty="0" smtClean="0"/>
              <a:t>Being able to link/bridge different paradigms/languages/fields/disciplines/contexts</a:t>
            </a:r>
          </a:p>
          <a:p>
            <a:pPr marL="342900" indent="-342900">
              <a:buFont typeface="Arial" panose="020B0604020202020204" pitchFamily="34" charset="0"/>
              <a:buChar char="•"/>
            </a:pPr>
            <a:r>
              <a:rPr lang="en-AU" sz="1400" dirty="0" smtClean="0"/>
              <a:t>We should be the best at addressing the challenges at our time for MS</a:t>
            </a:r>
          </a:p>
          <a:p>
            <a:pPr marL="342900" indent="-342900">
              <a:buFont typeface="Arial" panose="020B0604020202020204" pitchFamily="34" charset="0"/>
              <a:buChar char="•"/>
            </a:pPr>
            <a:r>
              <a:rPr lang="en-AU" sz="1400" dirty="0" smtClean="0"/>
              <a:t>The role model/leaders/pioneers in rigorous reporting and interpretation of experimental analyses/workflows/processes</a:t>
            </a:r>
          </a:p>
          <a:p>
            <a:pPr marL="800100" lvl="1" indent="-342900">
              <a:buFont typeface="Arial" panose="020B0604020202020204" pitchFamily="34" charset="0"/>
              <a:buChar char="•"/>
            </a:pPr>
            <a:r>
              <a:rPr lang="en-AU" sz="1400" dirty="0" smtClean="0"/>
              <a:t>Influencing other groups to aspire to do the same</a:t>
            </a:r>
          </a:p>
          <a:p>
            <a:pPr marL="800100" lvl="1" indent="-342900">
              <a:buFont typeface="Arial" panose="020B0604020202020204" pitchFamily="34" charset="0"/>
              <a:buChar char="•"/>
            </a:pPr>
            <a:r>
              <a:rPr lang="en-AU" sz="1400" dirty="0" smtClean="0"/>
              <a:t>Defining practical implementation</a:t>
            </a:r>
          </a:p>
          <a:p>
            <a:pPr marL="342900" indent="-342900">
              <a:buFont typeface="Arial" panose="020B0604020202020204" pitchFamily="34" charset="0"/>
              <a:buChar char="•"/>
            </a:pPr>
            <a:r>
              <a:rPr lang="en-AU" sz="1400" dirty="0" smtClean="0"/>
              <a:t>A constant refinement of this principle</a:t>
            </a:r>
          </a:p>
          <a:p>
            <a:pPr marL="342900" indent="-342900">
              <a:buFont typeface="Arial" panose="020B0604020202020204" pitchFamily="34" charset="0"/>
              <a:buChar char="•"/>
            </a:pPr>
            <a:r>
              <a:rPr lang="en-AU" sz="1400" dirty="0" smtClean="0"/>
              <a:t>Providing platform/structure/ to ensure any person coming into the lab/group will be taught to get “up-to-standard”</a:t>
            </a:r>
          </a:p>
          <a:p>
            <a:pPr marL="342900" indent="-342900">
              <a:buFont typeface="Arial" panose="020B0604020202020204" pitchFamily="34" charset="0"/>
              <a:buChar char="•"/>
            </a:pPr>
            <a:r>
              <a:rPr lang="en-AU" sz="1400" dirty="0" smtClean="0"/>
              <a:t>Willingness to learn</a:t>
            </a:r>
          </a:p>
          <a:p>
            <a:pPr marL="342900" indent="-342900">
              <a:buFont typeface="Arial" panose="020B0604020202020204" pitchFamily="34" charset="0"/>
              <a:buChar char="•"/>
            </a:pPr>
            <a:r>
              <a:rPr lang="en-AU" sz="1400" dirty="0" smtClean="0"/>
              <a:t>Willingness to teach</a:t>
            </a:r>
          </a:p>
          <a:p>
            <a:pPr marL="342900" indent="-342900">
              <a:buFont typeface="Arial" panose="020B0604020202020204" pitchFamily="34" charset="0"/>
              <a:buChar char="•"/>
            </a:pPr>
            <a:endParaRPr lang="en-AU" sz="1400" dirty="0" smtClean="0"/>
          </a:p>
          <a:p>
            <a:pPr marL="342900" indent="-342900">
              <a:buFont typeface="Arial" panose="020B0604020202020204" pitchFamily="34" charset="0"/>
              <a:buChar char="•"/>
            </a:pPr>
            <a:endParaRPr lang="en-AU" sz="1400" dirty="0"/>
          </a:p>
          <a:p>
            <a:pPr marL="342900" indent="-342900">
              <a:buFont typeface="Arial" panose="020B0604020202020204" pitchFamily="34" charset="0"/>
              <a:buChar char="•"/>
            </a:pPr>
            <a:r>
              <a:rPr lang="en-AU" sz="1400" dirty="0" smtClean="0"/>
              <a:t>A culture that rewards challenge (e.g. recognising problems/errors/improvements etc.)</a:t>
            </a:r>
          </a:p>
          <a:p>
            <a:pPr marL="342900" indent="-342900">
              <a:buFont typeface="Arial" panose="020B0604020202020204" pitchFamily="34" charset="0"/>
              <a:buChar char="•"/>
            </a:pPr>
            <a:r>
              <a:rPr lang="en-AU" sz="1400" b="1" dirty="0" smtClean="0">
                <a:solidFill>
                  <a:srgbClr val="FF0000"/>
                </a:solidFill>
              </a:rPr>
              <a:t>A drive to take our current </a:t>
            </a:r>
            <a:r>
              <a:rPr lang="en-AU" sz="1400" b="1" dirty="0">
                <a:solidFill>
                  <a:srgbClr val="FF0000"/>
                </a:solidFill>
              </a:rPr>
              <a:t>weaknesses </a:t>
            </a:r>
            <a:r>
              <a:rPr lang="en-AU" sz="1400" b="1" dirty="0" smtClean="0">
                <a:solidFill>
                  <a:srgbClr val="FF0000"/>
                </a:solidFill>
              </a:rPr>
              <a:t>and make them our strengths</a:t>
            </a:r>
          </a:p>
        </p:txBody>
      </p:sp>
    </p:spTree>
    <p:extLst>
      <p:ext uri="{BB962C8B-B14F-4D97-AF65-F5344CB8AC3E}">
        <p14:creationId xmlns:p14="http://schemas.microsoft.com/office/powerpoint/2010/main" val="158727471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US" dirty="0" smtClean="0"/>
              <a:t>MS group at FII: Core principles</a:t>
            </a:r>
            <a:endParaRPr lang="en-US" dirty="0"/>
          </a:p>
        </p:txBody>
      </p:sp>
      <p:sp>
        <p:nvSpPr>
          <p:cNvPr id="8" name="TextBox 8"/>
          <p:cNvSpPr txBox="1">
            <a:spLocks noChangeArrowheads="1"/>
          </p:cNvSpPr>
          <p:nvPr/>
        </p:nvSpPr>
        <p:spPr bwMode="auto">
          <a:xfrm>
            <a:off x="3298057" y="4426798"/>
            <a:ext cx="96887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X</a:t>
            </a:r>
            <a:r>
              <a:rPr lang="en-US" dirty="0" smtClean="0">
                <a:solidFill>
                  <a:schemeClr val="bg1"/>
                </a:solidFill>
                <a:latin typeface="+mn-lt"/>
              </a:rPr>
              <a:t> </a:t>
            </a:r>
            <a:r>
              <a:rPr lang="en-US" sz="1400" dirty="0">
                <a:solidFill>
                  <a:schemeClr val="bg1"/>
                </a:solidFill>
                <a:latin typeface="+mn-lt"/>
              </a:rPr>
              <a:t>Building</a:t>
            </a:r>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18" name="Oval 17"/>
          <p:cNvSpPr/>
          <p:nvPr/>
        </p:nvSpPr>
        <p:spPr bwMode="auto">
          <a:xfrm>
            <a:off x="56668" y="3084476"/>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23" name="TextBox 22"/>
          <p:cNvSpPr txBox="1"/>
          <p:nvPr/>
        </p:nvSpPr>
        <p:spPr>
          <a:xfrm>
            <a:off x="403336" y="3967274"/>
            <a:ext cx="2210638" cy="523220"/>
          </a:xfrm>
          <a:prstGeom prst="rect">
            <a:avLst/>
          </a:prstGeom>
          <a:noFill/>
        </p:spPr>
        <p:txBody>
          <a:bodyPr wrap="square" rtlCol="0">
            <a:spAutoFit/>
          </a:bodyPr>
          <a:lstStyle/>
          <a:p>
            <a:pPr algn="ctr"/>
            <a:r>
              <a:rPr lang="en-AU" sz="1400" b="1" u="sng" dirty="0" smtClean="0"/>
              <a:t>2.) UNIQUE STRENGTHS?</a:t>
            </a:r>
            <a:endParaRPr lang="en-AU" sz="1200" dirty="0"/>
          </a:p>
        </p:txBody>
      </p:sp>
      <p:sp>
        <p:nvSpPr>
          <p:cNvPr id="3" name="TextBox 2"/>
          <p:cNvSpPr txBox="1"/>
          <p:nvPr/>
        </p:nvSpPr>
        <p:spPr>
          <a:xfrm>
            <a:off x="745876" y="4991100"/>
            <a:ext cx="1473200" cy="523220"/>
          </a:xfrm>
          <a:prstGeom prst="rect">
            <a:avLst/>
          </a:prstGeom>
          <a:noFill/>
          <a:ln>
            <a:solidFill>
              <a:srgbClr val="FF0000"/>
            </a:solidFill>
          </a:ln>
        </p:spPr>
        <p:txBody>
          <a:bodyPr wrap="square" rtlCol="0">
            <a:spAutoFit/>
          </a:bodyPr>
          <a:lstStyle/>
          <a:p>
            <a:pPr algn="ctr"/>
            <a:r>
              <a:rPr lang="en-AU" sz="1400" b="1" dirty="0" smtClean="0">
                <a:solidFill>
                  <a:srgbClr val="FF0000"/>
                </a:solidFill>
              </a:rPr>
              <a:t>What are our weaknesses?</a:t>
            </a:r>
            <a:endParaRPr lang="en-AU" sz="1400" b="1" dirty="0">
              <a:solidFill>
                <a:srgbClr val="FF0000"/>
              </a:solidFill>
            </a:endParaRPr>
          </a:p>
        </p:txBody>
      </p:sp>
      <p:sp>
        <p:nvSpPr>
          <p:cNvPr id="4" name="TextBox 3"/>
          <p:cNvSpPr txBox="1"/>
          <p:nvPr/>
        </p:nvSpPr>
        <p:spPr>
          <a:xfrm>
            <a:off x="5204836" y="1125049"/>
            <a:ext cx="3700013" cy="307777"/>
          </a:xfrm>
          <a:prstGeom prst="rect">
            <a:avLst/>
          </a:prstGeom>
          <a:noFill/>
        </p:spPr>
        <p:txBody>
          <a:bodyPr wrap="square" rtlCol="0">
            <a:spAutoFit/>
          </a:bodyPr>
          <a:lstStyle/>
          <a:p>
            <a:pPr marL="342900" indent="-342900">
              <a:buFont typeface="Arial" panose="020B0604020202020204" pitchFamily="34" charset="0"/>
              <a:buChar char="•"/>
            </a:pPr>
            <a:r>
              <a:rPr lang="en-AU" sz="1400" dirty="0" smtClean="0"/>
              <a:t>Weaknesses:</a:t>
            </a:r>
          </a:p>
        </p:txBody>
      </p:sp>
      <p:sp>
        <p:nvSpPr>
          <p:cNvPr id="13" name="TextBox 12"/>
          <p:cNvSpPr txBox="1"/>
          <p:nvPr/>
        </p:nvSpPr>
        <p:spPr>
          <a:xfrm>
            <a:off x="229502" y="1125049"/>
            <a:ext cx="4637919" cy="738664"/>
          </a:xfrm>
          <a:prstGeom prst="rect">
            <a:avLst/>
          </a:prstGeom>
          <a:noFill/>
        </p:spPr>
        <p:txBody>
          <a:bodyPr wrap="square" rtlCol="0">
            <a:spAutoFit/>
          </a:bodyPr>
          <a:lstStyle/>
          <a:p>
            <a:pPr marL="342900" indent="-342900">
              <a:buFont typeface="Arial" panose="020B0604020202020204" pitchFamily="34" charset="0"/>
              <a:buChar char="•"/>
            </a:pPr>
            <a:r>
              <a:rPr lang="en-AU" sz="1400" dirty="0" smtClean="0"/>
              <a:t>STRENGTHS:</a:t>
            </a:r>
          </a:p>
          <a:p>
            <a:pPr marL="342900" indent="-342900">
              <a:buFont typeface="Arial" panose="020B0604020202020204" pitchFamily="34" charset="0"/>
              <a:buChar char="•"/>
            </a:pPr>
            <a:r>
              <a:rPr lang="en-AU" sz="1400" dirty="0" smtClean="0"/>
              <a:t>Enthusiasm</a:t>
            </a:r>
          </a:p>
          <a:p>
            <a:pPr marL="342900" indent="-342900">
              <a:buFont typeface="Arial" panose="020B0604020202020204" pitchFamily="34" charset="0"/>
              <a:buChar char="•"/>
            </a:pPr>
            <a:r>
              <a:rPr lang="en-AU" sz="1400" smtClean="0"/>
              <a:t>MS Imaging</a:t>
            </a:r>
            <a:endParaRPr lang="en-AU" sz="1400" dirty="0" smtClean="0"/>
          </a:p>
        </p:txBody>
      </p:sp>
    </p:spTree>
    <p:extLst>
      <p:ext uri="{BB962C8B-B14F-4D97-AF65-F5344CB8AC3E}">
        <p14:creationId xmlns:p14="http://schemas.microsoft.com/office/powerpoint/2010/main" val="37628629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4" y="270513"/>
            <a:ext cx="8573135" cy="863600"/>
          </a:xfrm>
        </p:spPr>
        <p:txBody>
          <a:bodyPr/>
          <a:lstStyle/>
          <a:p>
            <a:r>
              <a:rPr lang="en-US" dirty="0" smtClean="0"/>
              <a:t>MS at FII: Mission Statement: </a:t>
            </a:r>
            <a:r>
              <a:rPr lang="en-US" sz="1800" dirty="0" smtClean="0"/>
              <a:t>What and Who?</a:t>
            </a:r>
            <a:endParaRPr lang="en-US" sz="4400" dirty="0"/>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3" name="TextBox 2"/>
          <p:cNvSpPr txBox="1"/>
          <p:nvPr/>
        </p:nvSpPr>
        <p:spPr>
          <a:xfrm>
            <a:off x="453063" y="1175659"/>
            <a:ext cx="7144378" cy="1384995"/>
          </a:xfrm>
          <a:prstGeom prst="rect">
            <a:avLst/>
          </a:prstGeom>
          <a:noFill/>
        </p:spPr>
        <p:txBody>
          <a:bodyPr wrap="square" rtlCol="0">
            <a:spAutoFit/>
          </a:bodyPr>
          <a:lstStyle/>
          <a:p>
            <a:pPr marL="342900" indent="-342900">
              <a:buFont typeface="Arial" panose="020B0604020202020204" pitchFamily="34" charset="0"/>
              <a:buChar char="•"/>
            </a:pPr>
            <a:r>
              <a:rPr lang="en-AU" sz="1400" b="1" dirty="0" smtClean="0"/>
              <a:t>Definition: “</a:t>
            </a:r>
            <a:r>
              <a:rPr lang="en-AU" sz="1400" b="1" i="1" dirty="0" smtClean="0"/>
              <a:t>A </a:t>
            </a:r>
            <a:r>
              <a:rPr lang="en-AU" sz="1400" b="1" i="1" u="sng" dirty="0"/>
              <a:t>mission statement </a:t>
            </a:r>
            <a:r>
              <a:rPr lang="en-AU" sz="1400" b="1" i="1" dirty="0"/>
              <a:t>is a short statement of an organization's purpose, identifying the scope of its operations: what kind of product or service it provides, its primary customers or market, and its geographical region of operation</a:t>
            </a:r>
            <a:r>
              <a:rPr lang="en-AU" sz="1400" b="1" i="1" dirty="0" smtClean="0"/>
              <a:t>.”</a:t>
            </a:r>
          </a:p>
          <a:p>
            <a:pPr marL="342900" indent="-342900">
              <a:buFont typeface="Arial" panose="020B0604020202020204" pitchFamily="34" charset="0"/>
              <a:buChar char="•"/>
            </a:pPr>
            <a:endParaRPr lang="en-AU" sz="1400" b="1" i="1" dirty="0"/>
          </a:p>
          <a:p>
            <a:pPr marL="342900" indent="-342900">
              <a:buFont typeface="Arial" panose="020B0604020202020204" pitchFamily="34" charset="0"/>
              <a:buChar char="•"/>
            </a:pPr>
            <a:r>
              <a:rPr lang="en-AU" sz="1400" b="1" dirty="0" smtClean="0"/>
              <a:t>MS at FII Mission:</a:t>
            </a:r>
            <a:endParaRPr lang="en-AU" sz="1400" b="1" dirty="0"/>
          </a:p>
        </p:txBody>
      </p:sp>
    </p:spTree>
    <p:extLst>
      <p:ext uri="{BB962C8B-B14F-4D97-AF65-F5344CB8AC3E}">
        <p14:creationId xmlns:p14="http://schemas.microsoft.com/office/powerpoint/2010/main" val="7375999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453062" y="1175659"/>
            <a:ext cx="8487737" cy="1600438"/>
          </a:xfrm>
          <a:prstGeom prst="rect">
            <a:avLst/>
          </a:prstGeom>
          <a:noFill/>
        </p:spPr>
        <p:txBody>
          <a:bodyPr wrap="square" rtlCol="0">
            <a:spAutoFit/>
          </a:bodyPr>
          <a:lstStyle/>
          <a:p>
            <a:pPr marL="342900" indent="-342900">
              <a:buFont typeface="Arial" panose="020B0604020202020204" pitchFamily="34" charset="0"/>
              <a:buChar char="•"/>
            </a:pPr>
            <a:r>
              <a:rPr lang="en-AU" sz="1400" b="1" dirty="0" smtClean="0"/>
              <a:t>Definition: “</a:t>
            </a:r>
            <a:r>
              <a:rPr lang="en-AU" sz="1400" dirty="0"/>
              <a:t>A mission </a:t>
            </a:r>
            <a:r>
              <a:rPr lang="en-AU" sz="1400" b="1" dirty="0"/>
              <a:t>statement</a:t>
            </a:r>
            <a:r>
              <a:rPr lang="en-AU" sz="1400" dirty="0"/>
              <a:t> is intended to clarify the 'what' and 'who' of a company, while a </a:t>
            </a:r>
            <a:r>
              <a:rPr lang="en-AU" sz="1400" b="1" dirty="0"/>
              <a:t>vision statement</a:t>
            </a:r>
            <a:r>
              <a:rPr lang="en-AU" sz="1400" dirty="0"/>
              <a:t> adds the 'why' and 'how' as well. As a company grows, its objectives and goals may change. Therefore, </a:t>
            </a:r>
            <a:r>
              <a:rPr lang="en-AU" sz="1400" b="1" dirty="0"/>
              <a:t>vision statements</a:t>
            </a:r>
            <a:r>
              <a:rPr lang="en-AU" sz="1400" dirty="0"/>
              <a:t> should be revised as needed to reflect the changing business culture as goals are met</a:t>
            </a:r>
            <a:r>
              <a:rPr lang="en-AU" sz="1400" dirty="0" smtClean="0"/>
              <a:t>.</a:t>
            </a:r>
            <a:r>
              <a:rPr lang="en-AU" sz="1400" b="1" i="1" dirty="0" smtClean="0"/>
              <a:t>”</a:t>
            </a:r>
          </a:p>
          <a:p>
            <a:pPr marL="342900" indent="-342900">
              <a:buFont typeface="Arial" panose="020B0604020202020204" pitchFamily="34" charset="0"/>
              <a:buChar char="•"/>
            </a:pPr>
            <a:endParaRPr lang="en-AU" sz="1400" b="1" i="1" dirty="0"/>
          </a:p>
          <a:p>
            <a:pPr marL="342900" indent="-342900">
              <a:buFont typeface="Arial" panose="020B0604020202020204" pitchFamily="34" charset="0"/>
              <a:buChar char="•"/>
            </a:pPr>
            <a:endParaRPr lang="en-AU" sz="1400" b="1" i="1" dirty="0" smtClean="0"/>
          </a:p>
          <a:p>
            <a:pPr marL="342900" indent="-342900">
              <a:buFont typeface="Arial" panose="020B0604020202020204" pitchFamily="34" charset="0"/>
              <a:buChar char="•"/>
            </a:pPr>
            <a:r>
              <a:rPr lang="en-AU" sz="1400" b="1" dirty="0" smtClean="0"/>
              <a:t>MS at </a:t>
            </a:r>
            <a:r>
              <a:rPr lang="en-AU" sz="1400" b="1" dirty="0" err="1" smtClean="0"/>
              <a:t>Fii</a:t>
            </a:r>
            <a:r>
              <a:rPr lang="en-AU" sz="1400" b="1" dirty="0" smtClean="0"/>
              <a:t> Vision: </a:t>
            </a:r>
            <a:endParaRPr lang="en-AU" sz="1400" b="1" dirty="0"/>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MS at FII: Vision Statement: </a:t>
            </a:r>
            <a:r>
              <a:rPr lang="en-US" sz="2000" dirty="0" smtClean="0"/>
              <a:t>Why and how?</a:t>
            </a:r>
            <a:endParaRPr lang="en-US" dirty="0"/>
          </a:p>
        </p:txBody>
      </p:sp>
    </p:spTree>
    <p:extLst>
      <p:ext uri="{BB962C8B-B14F-4D97-AF65-F5344CB8AC3E}">
        <p14:creationId xmlns:p14="http://schemas.microsoft.com/office/powerpoint/2010/main" val="30157511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938264" y="4456268"/>
            <a:ext cx="7406666" cy="387351"/>
          </a:xfrm>
          <a:prstGeom prst="rect">
            <a:avLst/>
          </a:prstGeom>
          <a:noFill/>
        </p:spPr>
        <p:txBody>
          <a:bodyPr/>
          <a:lstStyle/>
          <a:p>
            <a:pPr eaLnBrk="1" hangingPunct="1"/>
            <a:r>
              <a:rPr lang="en-US" dirty="0" smtClean="0"/>
              <a:t>UniSA MS Group at FII – Mission, Vision and Values</a:t>
            </a:r>
          </a:p>
        </p:txBody>
      </p:sp>
      <p:sp>
        <p:nvSpPr>
          <p:cNvPr id="13315" name="Rectangle 3"/>
          <p:cNvSpPr>
            <a:spLocks noGrp="1" noChangeArrowheads="1"/>
          </p:cNvSpPr>
          <p:nvPr>
            <p:ph type="subTitle" sz="quarter" idx="1"/>
          </p:nvPr>
        </p:nvSpPr>
        <p:spPr>
          <a:xfrm>
            <a:off x="1046300" y="4940455"/>
            <a:ext cx="6019800" cy="385763"/>
          </a:xfrm>
          <a:prstGeom prst="rect">
            <a:avLst/>
          </a:prstGeom>
          <a:noFill/>
        </p:spPr>
        <p:txBody>
          <a:bodyPr/>
          <a:lstStyle/>
          <a:p>
            <a:pPr eaLnBrk="1" hangingPunct="1"/>
            <a:r>
              <a:rPr lang="en-US" dirty="0" smtClean="0"/>
              <a:t>5</a:t>
            </a:r>
            <a:r>
              <a:rPr lang="en-US" baseline="30000" dirty="0" smtClean="0"/>
              <a:t>th</a:t>
            </a:r>
            <a:r>
              <a:rPr lang="en-US" dirty="0" smtClean="0"/>
              <a:t> May 2017</a:t>
            </a:r>
          </a:p>
        </p:txBody>
      </p:sp>
    </p:spTree>
    <p:extLst>
      <p:ext uri="{BB962C8B-B14F-4D97-AF65-F5344CB8AC3E}">
        <p14:creationId xmlns:p14="http://schemas.microsoft.com/office/powerpoint/2010/main" val="16075822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453062" y="1175659"/>
            <a:ext cx="8487737" cy="3046988"/>
          </a:xfrm>
          <a:prstGeom prst="rect">
            <a:avLst/>
          </a:prstGeom>
          <a:noFill/>
        </p:spPr>
        <p:txBody>
          <a:bodyPr wrap="square" rtlCol="0">
            <a:spAutoFit/>
          </a:bodyPr>
          <a:lstStyle/>
          <a:p>
            <a:pPr marL="342900" indent="-342900">
              <a:buFont typeface="Arial" panose="020B0604020202020204" pitchFamily="34" charset="0"/>
              <a:buChar char="•"/>
            </a:pPr>
            <a:r>
              <a:rPr lang="en-AU" sz="1400" b="1" dirty="0" smtClean="0"/>
              <a:t>MS group at FII Values should align with the University’s as best as possible but cover all important aspects of our day-today operations:</a:t>
            </a:r>
          </a:p>
          <a:p>
            <a:pPr marL="342900" indent="-342900">
              <a:buFont typeface="Arial" panose="020B0604020202020204" pitchFamily="34" charset="0"/>
              <a:buChar char="•"/>
            </a:pPr>
            <a:endParaRPr lang="en-AU" sz="1400" b="1" i="1" dirty="0"/>
          </a:p>
          <a:p>
            <a:pPr marL="342900" indent="-342900">
              <a:buFont typeface="+mj-lt"/>
              <a:buAutoNum type="arabicPeriod"/>
            </a:pPr>
            <a:r>
              <a:rPr lang="en-AU" sz="1400" b="1" i="1" dirty="0" smtClean="0"/>
              <a:t>Scholarship</a:t>
            </a:r>
          </a:p>
          <a:p>
            <a:pPr marL="800100" lvl="1" indent="-342900">
              <a:buFont typeface="Wingdings" panose="05000000000000000000" pitchFamily="2" charset="2"/>
              <a:buChar char="§"/>
            </a:pPr>
            <a:r>
              <a:rPr lang="en-AU" sz="1100" dirty="0" smtClean="0"/>
              <a:t>XXX.</a:t>
            </a:r>
          </a:p>
          <a:p>
            <a:pPr marL="342900" indent="-342900">
              <a:buFont typeface="+mj-lt"/>
              <a:buAutoNum type="arabicPeriod"/>
            </a:pPr>
            <a:r>
              <a:rPr lang="en-AU" sz="1400" b="1" i="1" dirty="0" smtClean="0"/>
              <a:t>Engagement</a:t>
            </a:r>
          </a:p>
          <a:p>
            <a:pPr marL="800100" lvl="1" indent="-342900">
              <a:buFont typeface="Wingdings" panose="05000000000000000000" pitchFamily="2" charset="2"/>
              <a:buChar char="§"/>
            </a:pPr>
            <a:r>
              <a:rPr lang="en-AU" sz="1100" dirty="0" smtClean="0"/>
              <a:t>XXX. </a:t>
            </a:r>
          </a:p>
          <a:p>
            <a:pPr marL="342900" indent="-342900">
              <a:buFont typeface="+mj-lt"/>
              <a:buAutoNum type="arabicPeriod"/>
            </a:pPr>
            <a:r>
              <a:rPr lang="en-AU" sz="1400" b="1" i="1" dirty="0" smtClean="0"/>
              <a:t>Social Justice</a:t>
            </a:r>
          </a:p>
          <a:p>
            <a:pPr marL="800100" lvl="1" indent="-342900">
              <a:buFont typeface="Wingdings" panose="05000000000000000000" pitchFamily="2" charset="2"/>
              <a:buChar char="§"/>
            </a:pPr>
            <a:r>
              <a:rPr lang="en-AU" sz="1100" dirty="0" smtClean="0"/>
              <a:t>XXX.</a:t>
            </a:r>
            <a:endParaRPr lang="en-AU" sz="1100" b="1" i="1" dirty="0" smtClean="0"/>
          </a:p>
          <a:p>
            <a:pPr marL="342900" indent="-342900">
              <a:buFont typeface="+mj-lt"/>
              <a:buAutoNum type="arabicPeriod"/>
            </a:pPr>
            <a:r>
              <a:rPr lang="en-AU" sz="1400" b="1" i="1" dirty="0" smtClean="0"/>
              <a:t>Sustainability</a:t>
            </a:r>
          </a:p>
          <a:p>
            <a:pPr marL="800100" lvl="1" indent="-342900">
              <a:buFont typeface="Wingdings" panose="05000000000000000000" pitchFamily="2" charset="2"/>
              <a:buChar char="§"/>
            </a:pPr>
            <a:r>
              <a:rPr lang="en-AU" sz="1100" dirty="0" smtClean="0"/>
              <a:t>XXX.</a:t>
            </a:r>
          </a:p>
          <a:p>
            <a:pPr marL="342900" indent="-342900">
              <a:buFont typeface="+mj-lt"/>
              <a:buAutoNum type="arabicPeriod"/>
            </a:pPr>
            <a:r>
              <a:rPr lang="en-AU" sz="1400" b="1" i="1" dirty="0" smtClean="0"/>
              <a:t>Innovation</a:t>
            </a:r>
          </a:p>
          <a:p>
            <a:pPr marL="800100" lvl="1" indent="-342900">
              <a:buFont typeface="Wingdings" panose="05000000000000000000" pitchFamily="2" charset="2"/>
              <a:buChar char="§"/>
            </a:pPr>
            <a:r>
              <a:rPr lang="en-AU" sz="1100" dirty="0" smtClean="0"/>
              <a:t>XXX.</a:t>
            </a:r>
          </a:p>
          <a:p>
            <a:pPr marL="342900" indent="-342900">
              <a:buFont typeface="+mj-lt"/>
              <a:buAutoNum type="arabicPeriod"/>
            </a:pPr>
            <a:r>
              <a:rPr lang="en-AU" sz="1400" b="1" i="1" dirty="0" smtClean="0"/>
              <a:t>Openness</a:t>
            </a:r>
          </a:p>
          <a:p>
            <a:pPr marL="800100" lvl="1" indent="-342900">
              <a:buFont typeface="Wingdings" panose="05000000000000000000" pitchFamily="2" charset="2"/>
              <a:buChar char="§"/>
            </a:pPr>
            <a:r>
              <a:rPr lang="en-AU" sz="1100" dirty="0" smtClean="0"/>
              <a:t>XXX.</a:t>
            </a:r>
            <a:endParaRPr lang="en-AU" sz="1100" dirty="0"/>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MS at FII: Core Values/Attributes?</a:t>
            </a:r>
            <a:endParaRPr lang="en-US"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rot="327565">
            <a:off x="6392899" y="1735865"/>
            <a:ext cx="2429178" cy="2418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09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endParaRPr lang="en-US" dirty="0"/>
          </a:p>
        </p:txBody>
      </p:sp>
    </p:spTree>
    <p:extLst>
      <p:ext uri="{BB962C8B-B14F-4D97-AF65-F5344CB8AC3E}">
        <p14:creationId xmlns:p14="http://schemas.microsoft.com/office/powerpoint/2010/main" val="16564780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453062" y="1175659"/>
            <a:ext cx="8487737" cy="738664"/>
          </a:xfrm>
          <a:prstGeom prst="rect">
            <a:avLst/>
          </a:prstGeom>
          <a:noFill/>
        </p:spPr>
        <p:txBody>
          <a:bodyPr wrap="square" rtlCol="0">
            <a:spAutoFit/>
          </a:bodyPr>
          <a:lstStyle/>
          <a:p>
            <a:pPr marL="342900" indent="-342900">
              <a:buFont typeface="Arial" panose="020B0604020202020204" pitchFamily="34" charset="0"/>
              <a:buChar char="•"/>
            </a:pPr>
            <a:r>
              <a:rPr lang="en-AU" sz="1400" b="1" dirty="0" smtClean="0"/>
              <a:t>MS group Resources:</a:t>
            </a:r>
          </a:p>
          <a:p>
            <a:pPr marL="800100" lvl="1" indent="-342900">
              <a:buFont typeface="Wingdings" panose="05000000000000000000" pitchFamily="2" charset="2"/>
              <a:buChar char="§"/>
            </a:pPr>
            <a:r>
              <a:rPr lang="en-AU" sz="1400" b="1" dirty="0" smtClean="0"/>
              <a:t>Project Definition Template:</a:t>
            </a:r>
          </a:p>
          <a:p>
            <a:pPr marL="342900" indent="-342900">
              <a:buFont typeface="Arial" panose="020B0604020202020204" pitchFamily="34" charset="0"/>
              <a:buChar char="•"/>
            </a:pPr>
            <a:endParaRPr lang="en-AU" sz="1400" b="1" i="1" dirty="0"/>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MS at FII: Resources</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4014364431"/>
              </p:ext>
            </p:extLst>
          </p:nvPr>
        </p:nvGraphicFramePr>
        <p:xfrm>
          <a:off x="4171950" y="801688"/>
          <a:ext cx="3848100" cy="5476875"/>
        </p:xfrm>
        <a:graphic>
          <a:graphicData uri="http://schemas.openxmlformats.org/presentationml/2006/ole">
            <mc:AlternateContent xmlns:mc="http://schemas.openxmlformats.org/markup-compatibility/2006">
              <mc:Choice xmlns:v="urn:schemas-microsoft-com:vml" Requires="v">
                <p:oleObj spid="_x0000_s1056" name="Document" r:id="rId4" imgW="4958839" imgH="7054666" progId="Word.Document.12">
                  <p:embed/>
                </p:oleObj>
              </mc:Choice>
              <mc:Fallback>
                <p:oleObj name="Document" r:id="rId4" imgW="4958839" imgH="7054666" progId="Word.Document.12">
                  <p:embed/>
                  <p:pic>
                    <p:nvPicPr>
                      <p:cNvPr id="0" name=""/>
                      <p:cNvPicPr/>
                      <p:nvPr/>
                    </p:nvPicPr>
                    <p:blipFill>
                      <a:blip r:embed="rId5"/>
                      <a:stretch>
                        <a:fillRect/>
                      </a:stretch>
                    </p:blipFill>
                    <p:spPr>
                      <a:xfrm>
                        <a:off x="4171950" y="801688"/>
                        <a:ext cx="3848100" cy="5476875"/>
                      </a:xfrm>
                      <a:prstGeom prst="rect">
                        <a:avLst/>
                      </a:prstGeom>
                    </p:spPr>
                  </p:pic>
                </p:oleObj>
              </mc:Fallback>
            </mc:AlternateContent>
          </a:graphicData>
        </a:graphic>
      </p:graphicFrame>
    </p:spTree>
    <p:extLst>
      <p:ext uri="{BB962C8B-B14F-4D97-AF65-F5344CB8AC3E}">
        <p14:creationId xmlns:p14="http://schemas.microsoft.com/office/powerpoint/2010/main" val="24090621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AU" dirty="0" smtClean="0"/>
              <a:t>Summary</a:t>
            </a:r>
            <a:endParaRPr lang="en-US" dirty="0"/>
          </a:p>
        </p:txBody>
      </p:sp>
      <p:sp>
        <p:nvSpPr>
          <p:cNvPr id="3" name="Text Placeholder 2"/>
          <p:cNvSpPr>
            <a:spLocks noGrp="1"/>
          </p:cNvSpPr>
          <p:nvPr>
            <p:ph type="body" sz="quarter" idx="12"/>
          </p:nvPr>
        </p:nvSpPr>
        <p:spPr>
          <a:xfrm>
            <a:off x="132129" y="1120022"/>
            <a:ext cx="8467861" cy="2870671"/>
          </a:xfrm>
        </p:spPr>
        <p:txBody>
          <a:bodyPr/>
          <a:lstStyle/>
          <a:p>
            <a:pPr>
              <a:lnSpc>
                <a:spcPct val="100000"/>
              </a:lnSpc>
            </a:pPr>
            <a:r>
              <a:rPr lang="en-AU" sz="2000" b="1" dirty="0" smtClean="0"/>
              <a:t>PURPOSE:</a:t>
            </a:r>
          </a:p>
          <a:p>
            <a:pPr lvl="1"/>
            <a:r>
              <a:rPr lang="en-AU" sz="1600" b="1" dirty="0" smtClean="0"/>
              <a:t>As a group, to define objectives, standards and expectations that anyone who works in the group (staff, students, visiting collaborators etc.) adheres to</a:t>
            </a:r>
          </a:p>
          <a:p>
            <a:pPr lvl="1"/>
            <a:r>
              <a:rPr lang="en-AU" sz="1600" b="1" dirty="0" smtClean="0"/>
              <a:t>This is the first </a:t>
            </a:r>
            <a:r>
              <a:rPr lang="en-AU" sz="1600" b="1" u="sng" dirty="0" smtClean="0"/>
              <a:t>interactive</a:t>
            </a:r>
            <a:r>
              <a:rPr lang="en-AU" sz="1600" b="1" dirty="0" smtClean="0"/>
              <a:t> meeting to define expectations and align processes (GLP, GSP, work behaviour, alignment with University and Future Industries Institute [FII] expectations) for the MS group here at FII</a:t>
            </a:r>
            <a:endParaRPr lang="en-AU" sz="2000" b="1" dirty="0"/>
          </a:p>
          <a:p>
            <a:pPr>
              <a:lnSpc>
                <a:spcPct val="100000"/>
              </a:lnSpc>
            </a:pPr>
            <a:endParaRPr lang="en-AU" sz="2000" b="1" dirty="0" smtClean="0"/>
          </a:p>
          <a:p>
            <a:pPr>
              <a:lnSpc>
                <a:spcPct val="100000"/>
              </a:lnSpc>
            </a:pPr>
            <a:endParaRPr lang="en-AU" sz="2000" b="1" dirty="0" smtClean="0"/>
          </a:p>
          <a:p>
            <a:pPr>
              <a:lnSpc>
                <a:spcPct val="100000"/>
              </a:lnSpc>
            </a:pPr>
            <a:r>
              <a:rPr lang="en-AU" sz="2000" b="1" dirty="0" smtClean="0"/>
              <a:t>Outline of today’s presentation:</a:t>
            </a:r>
            <a:endParaRPr lang="en-AU" sz="2000" b="1" dirty="0"/>
          </a:p>
          <a:p>
            <a:pPr lvl="1"/>
            <a:r>
              <a:rPr lang="en-AU" sz="1600" b="1" dirty="0" smtClean="0"/>
              <a:t>Structure for 2017</a:t>
            </a:r>
          </a:p>
          <a:p>
            <a:pPr lvl="1"/>
            <a:r>
              <a:rPr lang="en-AU" sz="1600" b="1" dirty="0" smtClean="0"/>
              <a:t>Mission Statement</a:t>
            </a:r>
          </a:p>
          <a:p>
            <a:pPr lvl="1"/>
            <a:r>
              <a:rPr lang="en-AU" sz="1600" b="1" dirty="0" smtClean="0"/>
              <a:t>Vision Statement</a:t>
            </a:r>
          </a:p>
          <a:p>
            <a:pPr lvl="1"/>
            <a:r>
              <a:rPr lang="en-AU" sz="1600" b="1" dirty="0" smtClean="0"/>
              <a:t>Core values</a:t>
            </a:r>
            <a:endParaRPr lang="en-AU" sz="1600" b="1" dirty="0"/>
          </a:p>
          <a:p>
            <a:pPr marL="0" indent="0">
              <a:lnSpc>
                <a:spcPct val="100000"/>
              </a:lnSpc>
              <a:buNone/>
            </a:pPr>
            <a:r>
              <a:rPr lang="en-US" sz="2000" b="1" dirty="0" smtClean="0"/>
              <a:t/>
            </a:r>
            <a:br>
              <a:rPr lang="en-US" sz="2000" b="1" dirty="0" smtClean="0"/>
            </a:br>
            <a:endParaRPr lang="en-US" sz="2000" b="1" dirty="0" smtClean="0"/>
          </a:p>
        </p:txBody>
      </p:sp>
      <p:sp>
        <p:nvSpPr>
          <p:cNvPr id="8" name="TextBox 8"/>
          <p:cNvSpPr txBox="1">
            <a:spLocks noChangeArrowheads="1"/>
          </p:cNvSpPr>
          <p:nvPr/>
        </p:nvSpPr>
        <p:spPr bwMode="auto">
          <a:xfrm>
            <a:off x="4964813" y="4426798"/>
            <a:ext cx="96887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X</a:t>
            </a:r>
            <a:r>
              <a:rPr lang="en-US" dirty="0" smtClean="0">
                <a:solidFill>
                  <a:schemeClr val="bg1"/>
                </a:solidFill>
                <a:latin typeface="+mn-lt"/>
              </a:rPr>
              <a:t> </a:t>
            </a:r>
            <a:r>
              <a:rPr lang="en-US" sz="1400" dirty="0">
                <a:solidFill>
                  <a:schemeClr val="bg1"/>
                </a:solidFill>
                <a:latin typeface="+mn-lt"/>
              </a:rPr>
              <a:t>Building</a:t>
            </a:r>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Tree>
    <p:extLst>
      <p:ext uri="{BB962C8B-B14F-4D97-AF65-F5344CB8AC3E}">
        <p14:creationId xmlns:p14="http://schemas.microsoft.com/office/powerpoint/2010/main" val="4454215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US" dirty="0" smtClean="0"/>
              <a:t>Future Industries Institute (FII)</a:t>
            </a:r>
            <a:endParaRPr lang="en-US" dirty="0"/>
          </a:p>
        </p:txBody>
      </p:sp>
      <p:sp>
        <p:nvSpPr>
          <p:cNvPr id="3" name="Text Placeholder 2"/>
          <p:cNvSpPr>
            <a:spLocks noGrp="1"/>
          </p:cNvSpPr>
          <p:nvPr>
            <p:ph type="body" sz="quarter" idx="12"/>
          </p:nvPr>
        </p:nvSpPr>
        <p:spPr>
          <a:xfrm>
            <a:off x="125100" y="977907"/>
            <a:ext cx="5030001" cy="4567599"/>
          </a:xfrm>
        </p:spPr>
        <p:txBody>
          <a:bodyPr/>
          <a:lstStyle/>
          <a:p>
            <a:pPr>
              <a:lnSpc>
                <a:spcPct val="110000"/>
              </a:lnSpc>
              <a:spcAft>
                <a:spcPts val="1200"/>
              </a:spcAft>
            </a:pPr>
            <a:r>
              <a:rPr lang="en-US" sz="2000" b="1" dirty="0" smtClean="0"/>
              <a:t>UniSA’s largest investment in research</a:t>
            </a:r>
            <a:r>
              <a:rPr lang="en-US" sz="2000" b="1" dirty="0"/>
              <a:t/>
            </a:r>
            <a:br>
              <a:rPr lang="en-US" sz="2000" b="1" dirty="0"/>
            </a:br>
            <a:r>
              <a:rPr lang="en-US" sz="2000" dirty="0" smtClean="0"/>
              <a:t>&gt; 200 </a:t>
            </a:r>
            <a:r>
              <a:rPr lang="en-US" sz="2000" dirty="0"/>
              <a:t>research staff </a:t>
            </a:r>
            <a:r>
              <a:rPr lang="en-US" sz="2000" dirty="0" smtClean="0"/>
              <a:t>and students</a:t>
            </a:r>
            <a:br>
              <a:rPr lang="en-US" sz="2000" dirty="0" smtClean="0"/>
            </a:br>
            <a:r>
              <a:rPr lang="en-US" sz="2000" dirty="0" smtClean="0"/>
              <a:t>&gt; $70M research infrastructure</a:t>
            </a:r>
            <a:r>
              <a:rPr lang="en-US" sz="2200" dirty="0" smtClean="0"/>
              <a:t/>
            </a:r>
            <a:br>
              <a:rPr lang="en-US" sz="2200" dirty="0" smtClean="0"/>
            </a:br>
            <a:endParaRPr lang="en-US" sz="2200" dirty="0"/>
          </a:p>
          <a:p>
            <a:pPr>
              <a:lnSpc>
                <a:spcPct val="110000"/>
              </a:lnSpc>
              <a:spcAft>
                <a:spcPts val="1200"/>
              </a:spcAft>
            </a:pPr>
            <a:r>
              <a:rPr lang="en-US" sz="2000" b="1" dirty="0" smtClean="0">
                <a:solidFill>
                  <a:prstClr val="black"/>
                </a:solidFill>
                <a:latin typeface="Arial" panose="020B0604020202020204" pitchFamily="34" charset="0"/>
                <a:cs typeface="Arial" panose="020B0604020202020204" pitchFamily="34" charset="0"/>
              </a:rPr>
              <a:t>The </a:t>
            </a:r>
            <a:r>
              <a:rPr lang="en-US" sz="2000" b="1" dirty="0">
                <a:solidFill>
                  <a:prstClr val="black"/>
                </a:solidFill>
                <a:latin typeface="Arial" panose="020B0604020202020204" pitchFamily="34" charset="0"/>
                <a:cs typeface="Arial" panose="020B0604020202020204" pitchFamily="34" charset="0"/>
              </a:rPr>
              <a:t>mission of FII is the creation </a:t>
            </a:r>
            <a:r>
              <a:rPr lang="en-US" sz="2000" b="1" dirty="0" smtClean="0">
                <a:solidFill>
                  <a:prstClr val="black"/>
                </a:solidFill>
                <a:latin typeface="Arial" panose="020B0604020202020204" pitchFamily="34" charset="0"/>
                <a:cs typeface="Arial" panose="020B0604020202020204" pitchFamily="34" charset="0"/>
              </a:rPr>
              <a:t/>
            </a:r>
            <a:br>
              <a:rPr lang="en-US" sz="2000" b="1" dirty="0" smtClean="0">
                <a:solidFill>
                  <a:prstClr val="black"/>
                </a:solidFill>
                <a:latin typeface="Arial" panose="020B0604020202020204" pitchFamily="34" charset="0"/>
                <a:cs typeface="Arial" panose="020B0604020202020204" pitchFamily="34" charset="0"/>
              </a:rPr>
            </a:br>
            <a:r>
              <a:rPr lang="en-US" sz="2000" b="1" dirty="0" smtClean="0">
                <a:solidFill>
                  <a:prstClr val="black"/>
                </a:solidFill>
                <a:latin typeface="Arial" panose="020B0604020202020204" pitchFamily="34" charset="0"/>
                <a:cs typeface="Arial" panose="020B0604020202020204" pitchFamily="34" charset="0"/>
              </a:rPr>
              <a:t>of </a:t>
            </a:r>
            <a:r>
              <a:rPr lang="en-US" sz="2000" b="1" dirty="0">
                <a:solidFill>
                  <a:prstClr val="black"/>
                </a:solidFill>
                <a:latin typeface="Arial" panose="020B0604020202020204" pitchFamily="34" charset="0"/>
                <a:cs typeface="Arial" panose="020B0604020202020204" pitchFamily="34" charset="0"/>
              </a:rPr>
              <a:t>new industries through </a:t>
            </a:r>
            <a:r>
              <a:rPr lang="en-US" sz="2000" b="1" dirty="0" smtClean="0">
                <a:solidFill>
                  <a:prstClr val="black"/>
                </a:solidFill>
                <a:latin typeface="Arial" panose="020B0604020202020204" pitchFamily="34" charset="0"/>
                <a:cs typeface="Arial" panose="020B0604020202020204" pitchFamily="34" charset="0"/>
              </a:rPr>
              <a:t/>
            </a:r>
            <a:br>
              <a:rPr lang="en-US" sz="2000" b="1" dirty="0" smtClean="0">
                <a:solidFill>
                  <a:prstClr val="black"/>
                </a:solidFill>
                <a:latin typeface="Arial" panose="020B0604020202020204" pitchFamily="34" charset="0"/>
                <a:cs typeface="Arial" panose="020B0604020202020204" pitchFamily="34" charset="0"/>
              </a:rPr>
            </a:br>
            <a:r>
              <a:rPr lang="en-US" sz="2000" b="1" dirty="0" smtClean="0">
                <a:solidFill>
                  <a:prstClr val="black"/>
                </a:solidFill>
                <a:latin typeface="Arial" panose="020B0604020202020204" pitchFamily="34" charset="0"/>
                <a:cs typeface="Arial" panose="020B0604020202020204" pitchFamily="34" charset="0"/>
              </a:rPr>
              <a:t>discovery </a:t>
            </a:r>
            <a:r>
              <a:rPr lang="en-US" sz="2000" b="1" dirty="0">
                <a:solidFill>
                  <a:prstClr val="black"/>
                </a:solidFill>
                <a:latin typeface="Arial" panose="020B0604020202020204" pitchFamily="34" charset="0"/>
                <a:cs typeface="Arial" panose="020B0604020202020204" pitchFamily="34" charset="0"/>
              </a:rPr>
              <a:t>and collaboration: </a:t>
            </a:r>
            <a:endParaRPr lang="en-US" sz="2000" b="1" dirty="0" smtClean="0">
              <a:solidFill>
                <a:prstClr val="black"/>
              </a:solidFill>
              <a:latin typeface="Arial" panose="020B0604020202020204" pitchFamily="34" charset="0"/>
              <a:cs typeface="Arial" panose="020B0604020202020204" pitchFamily="34" charset="0"/>
            </a:endParaRPr>
          </a:p>
          <a:p>
            <a:pPr>
              <a:lnSpc>
                <a:spcPct val="110000"/>
              </a:lnSpc>
              <a:spcAft>
                <a:spcPts val="1200"/>
              </a:spcAft>
            </a:pPr>
            <a:r>
              <a:rPr lang="en-US" sz="2000" b="1" i="1" dirty="0" smtClean="0">
                <a:solidFill>
                  <a:prstClr val="black"/>
                </a:solidFill>
                <a:latin typeface="Arial" panose="020B0604020202020204" pitchFamily="34" charset="0"/>
                <a:cs typeface="Arial" panose="020B0604020202020204" pitchFamily="34" charset="0"/>
              </a:rPr>
              <a:t>“to </a:t>
            </a:r>
            <a:r>
              <a:rPr lang="en-US" sz="2000" b="1" i="1" dirty="0">
                <a:solidFill>
                  <a:prstClr val="black"/>
                </a:solidFill>
                <a:latin typeface="Arial" panose="020B0604020202020204" pitchFamily="34" charset="0"/>
                <a:cs typeface="Arial" panose="020B0604020202020204" pitchFamily="34" charset="0"/>
              </a:rPr>
              <a:t>transform the industries of today</a:t>
            </a:r>
            <a:r>
              <a:rPr lang="en-US" sz="2000" b="1" dirty="0">
                <a:solidFill>
                  <a:prstClr val="black"/>
                </a:solidFill>
                <a:latin typeface="Arial" panose="020B0604020202020204" pitchFamily="34" charset="0"/>
                <a:cs typeface="Arial" panose="020B0604020202020204" pitchFamily="34" charset="0"/>
              </a:rPr>
              <a:t> </a:t>
            </a:r>
            <a:r>
              <a:rPr lang="en-US" sz="2000" b="1" dirty="0" smtClean="0">
                <a:solidFill>
                  <a:prstClr val="black"/>
                </a:solidFill>
                <a:latin typeface="Arial" panose="020B0604020202020204" pitchFamily="34" charset="0"/>
                <a:cs typeface="Arial" panose="020B0604020202020204" pitchFamily="34" charset="0"/>
              </a:rPr>
              <a:t/>
            </a:r>
            <a:br>
              <a:rPr lang="en-US" sz="2000" b="1" dirty="0" smtClean="0">
                <a:solidFill>
                  <a:prstClr val="black"/>
                </a:solidFill>
                <a:latin typeface="Arial" panose="020B0604020202020204" pitchFamily="34" charset="0"/>
                <a:cs typeface="Arial" panose="020B0604020202020204" pitchFamily="34" charset="0"/>
              </a:rPr>
            </a:br>
            <a:r>
              <a:rPr lang="en-US" sz="2000" b="1" dirty="0" smtClean="0">
                <a:solidFill>
                  <a:prstClr val="black"/>
                </a:solidFill>
                <a:latin typeface="Arial" panose="020B0604020202020204" pitchFamily="34" charset="0"/>
                <a:cs typeface="Arial" panose="020B0604020202020204" pitchFamily="34" charset="0"/>
              </a:rPr>
              <a:t>by </a:t>
            </a:r>
            <a:r>
              <a:rPr lang="en-US" sz="2000" b="1" dirty="0">
                <a:solidFill>
                  <a:prstClr val="black"/>
                </a:solidFill>
                <a:latin typeface="Arial" panose="020B0604020202020204" pitchFamily="34" charset="0"/>
                <a:cs typeface="Arial" panose="020B0604020202020204" pitchFamily="34" charset="0"/>
              </a:rPr>
              <a:t>supporting them to embrace </a:t>
            </a:r>
            <a:r>
              <a:rPr lang="en-US" sz="2000" b="1" dirty="0" smtClean="0">
                <a:solidFill>
                  <a:prstClr val="black"/>
                </a:solidFill>
                <a:latin typeface="Arial" panose="020B0604020202020204" pitchFamily="34" charset="0"/>
                <a:cs typeface="Arial" panose="020B0604020202020204" pitchFamily="34" charset="0"/>
              </a:rPr>
              <a:t/>
            </a:r>
            <a:br>
              <a:rPr lang="en-US" sz="2000" b="1" dirty="0" smtClean="0">
                <a:solidFill>
                  <a:prstClr val="black"/>
                </a:solidFill>
                <a:latin typeface="Arial" panose="020B0604020202020204" pitchFamily="34" charset="0"/>
                <a:cs typeface="Arial" panose="020B0604020202020204" pitchFamily="34" charset="0"/>
              </a:rPr>
            </a:br>
            <a:r>
              <a:rPr lang="en-US" sz="2000" b="1" dirty="0" smtClean="0">
                <a:solidFill>
                  <a:prstClr val="black"/>
                </a:solidFill>
                <a:latin typeface="Arial" panose="020B0604020202020204" pitchFamily="34" charset="0"/>
                <a:cs typeface="Arial" panose="020B0604020202020204" pitchFamily="34" charset="0"/>
              </a:rPr>
              <a:t>the </a:t>
            </a:r>
            <a:r>
              <a:rPr lang="en-US" sz="2000" b="1" dirty="0">
                <a:solidFill>
                  <a:prstClr val="black"/>
                </a:solidFill>
                <a:latin typeface="Arial" panose="020B0604020202020204" pitchFamily="34" charset="0"/>
                <a:cs typeface="Arial" panose="020B0604020202020204" pitchFamily="34" charset="0"/>
              </a:rPr>
              <a:t>disruptive </a:t>
            </a:r>
            <a:r>
              <a:rPr lang="en-US" sz="2000" b="1" dirty="0" smtClean="0">
                <a:solidFill>
                  <a:prstClr val="black"/>
                </a:solidFill>
                <a:latin typeface="Arial" panose="020B0604020202020204" pitchFamily="34" charset="0"/>
                <a:cs typeface="Arial" panose="020B0604020202020204" pitchFamily="34" charset="0"/>
              </a:rPr>
              <a:t>technologies</a:t>
            </a:r>
            <a:br>
              <a:rPr lang="en-US" sz="2000" b="1" dirty="0" smtClean="0">
                <a:solidFill>
                  <a:prstClr val="black"/>
                </a:solidFill>
                <a:latin typeface="Arial" panose="020B0604020202020204" pitchFamily="34" charset="0"/>
                <a:cs typeface="Arial" panose="020B0604020202020204" pitchFamily="34" charset="0"/>
              </a:rPr>
            </a:br>
            <a:r>
              <a:rPr lang="en-US" sz="2000" b="1" i="1" dirty="0" smtClean="0">
                <a:solidFill>
                  <a:prstClr val="black"/>
                </a:solidFill>
                <a:latin typeface="Arial" panose="020B0604020202020204" pitchFamily="34" charset="0"/>
                <a:cs typeface="Arial" panose="020B0604020202020204" pitchFamily="34" charset="0"/>
              </a:rPr>
              <a:t>that </a:t>
            </a:r>
            <a:r>
              <a:rPr lang="en-US" sz="2000" b="1" i="1" dirty="0">
                <a:solidFill>
                  <a:prstClr val="black"/>
                </a:solidFill>
                <a:latin typeface="Arial" panose="020B0604020202020204" pitchFamily="34" charset="0"/>
                <a:cs typeface="Arial" panose="020B0604020202020204" pitchFamily="34" charset="0"/>
              </a:rPr>
              <a:t>will create the industries </a:t>
            </a:r>
            <a:r>
              <a:rPr lang="en-US" sz="2000" b="1" i="1" dirty="0" smtClean="0">
                <a:solidFill>
                  <a:prstClr val="black"/>
                </a:solidFill>
                <a:latin typeface="Arial" panose="020B0604020202020204" pitchFamily="34" charset="0"/>
                <a:cs typeface="Arial" panose="020B0604020202020204" pitchFamily="34" charset="0"/>
              </a:rPr>
              <a:t/>
            </a:r>
            <a:br>
              <a:rPr lang="en-US" sz="2000" b="1" i="1" dirty="0" smtClean="0">
                <a:solidFill>
                  <a:prstClr val="black"/>
                </a:solidFill>
                <a:latin typeface="Arial" panose="020B0604020202020204" pitchFamily="34" charset="0"/>
                <a:cs typeface="Arial" panose="020B0604020202020204" pitchFamily="34" charset="0"/>
              </a:rPr>
            </a:br>
            <a:r>
              <a:rPr lang="en-US" sz="2000" b="1" i="1" dirty="0" smtClean="0">
                <a:solidFill>
                  <a:prstClr val="black"/>
                </a:solidFill>
                <a:latin typeface="Arial" panose="020B0604020202020204" pitchFamily="34" charset="0"/>
                <a:cs typeface="Arial" panose="020B0604020202020204" pitchFamily="34" charset="0"/>
              </a:rPr>
              <a:t>of </a:t>
            </a:r>
            <a:r>
              <a:rPr lang="en-US" sz="2000" b="1" i="1" dirty="0">
                <a:solidFill>
                  <a:prstClr val="black"/>
                </a:solidFill>
                <a:latin typeface="Arial" panose="020B0604020202020204" pitchFamily="34" charset="0"/>
                <a:cs typeface="Arial" panose="020B0604020202020204" pitchFamily="34" charset="0"/>
              </a:rPr>
              <a:t>the </a:t>
            </a:r>
            <a:r>
              <a:rPr lang="en-US" sz="2000" b="1" i="1" dirty="0" smtClean="0">
                <a:solidFill>
                  <a:prstClr val="black"/>
                </a:solidFill>
                <a:latin typeface="Arial" panose="020B0604020202020204" pitchFamily="34" charset="0"/>
                <a:cs typeface="Arial" panose="020B0604020202020204" pitchFamily="34" charset="0"/>
              </a:rPr>
              <a:t>future” </a:t>
            </a:r>
            <a:endParaRPr lang="en-US" sz="2000" b="1" i="1" dirty="0">
              <a:solidFill>
                <a:prstClr val="black"/>
              </a:solidFill>
              <a:latin typeface="Arial" panose="020B0604020202020204" pitchFamily="34" charset="0"/>
              <a:cs typeface="Arial" panose="020B0604020202020204" pitchFamily="34" charset="0"/>
            </a:endParaRPr>
          </a:p>
          <a:p>
            <a:pPr>
              <a:lnSpc>
                <a:spcPct val="100000"/>
              </a:lnSpc>
              <a:spcAft>
                <a:spcPts val="1200"/>
              </a:spcAft>
            </a:pPr>
            <a:endParaRPr lang="en-AU" sz="2200" b="1" dirty="0" smtClean="0"/>
          </a:p>
        </p:txBody>
      </p:sp>
      <p:sp>
        <p:nvSpPr>
          <p:cNvPr id="5" name="TextBox 8"/>
          <p:cNvSpPr txBox="1">
            <a:spLocks noChangeArrowheads="1"/>
          </p:cNvSpPr>
          <p:nvPr/>
        </p:nvSpPr>
        <p:spPr bwMode="auto">
          <a:xfrm>
            <a:off x="5164261" y="2835544"/>
            <a:ext cx="98169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V </a:t>
            </a:r>
            <a:r>
              <a:rPr lang="en-US" sz="1400" dirty="0">
                <a:solidFill>
                  <a:schemeClr val="bg1"/>
                </a:solidFill>
                <a:latin typeface="+mn-lt"/>
              </a:rPr>
              <a:t>Building</a:t>
            </a:r>
          </a:p>
        </p:txBody>
      </p:sp>
      <p:pic>
        <p:nvPicPr>
          <p:cNvPr id="7" name="Picture 6" descr="http://w3.unisa.edu.au/facilities/homepage/mm0.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164255" y="2707437"/>
            <a:ext cx="2810318" cy="1870871"/>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pic>
        <p:nvPicPr>
          <p:cNvPr id="13" name="Picture 12"/>
          <p:cNvPicPr>
            <a:picLocks noChangeAspect="1"/>
          </p:cNvPicPr>
          <p:nvPr/>
        </p:nvPicPr>
        <p:blipFill>
          <a:blip r:embed="rId3"/>
          <a:stretch>
            <a:fillRect/>
          </a:stretch>
        </p:blipFill>
        <p:spPr>
          <a:xfrm>
            <a:off x="5681055" y="977907"/>
            <a:ext cx="3275880" cy="2165412"/>
          </a:xfrm>
          <a:prstGeom prst="rect">
            <a:avLst/>
          </a:prstGeom>
        </p:spPr>
      </p:pic>
      <p:pic>
        <p:nvPicPr>
          <p:cNvPr id="6" name="Picture 5"/>
          <p:cNvPicPr>
            <a:picLocks noChangeAspect="1"/>
          </p:cNvPicPr>
          <p:nvPr/>
        </p:nvPicPr>
        <p:blipFill>
          <a:blip r:embed="rId4"/>
          <a:stretch>
            <a:fillRect/>
          </a:stretch>
        </p:blipFill>
        <p:spPr>
          <a:xfrm>
            <a:off x="4839138" y="4462863"/>
            <a:ext cx="4048280" cy="1445815"/>
          </a:xfrm>
          <a:prstGeom prst="rect">
            <a:avLst/>
          </a:prstGeom>
        </p:spPr>
      </p:pic>
    </p:spTree>
    <p:extLst>
      <p:ext uri="{BB962C8B-B14F-4D97-AF65-F5344CB8AC3E}">
        <p14:creationId xmlns:p14="http://schemas.microsoft.com/office/powerpoint/2010/main" val="31236563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US" dirty="0" smtClean="0"/>
              <a:t>FIA:</a:t>
            </a:r>
            <a:endParaRPr lang="en-US" dirty="0"/>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Rectangle 7"/>
          <p:cNvSpPr/>
          <p:nvPr/>
        </p:nvSpPr>
        <p:spPr>
          <a:xfrm>
            <a:off x="132125" y="1338414"/>
            <a:ext cx="8442902" cy="3785652"/>
          </a:xfrm>
          <a:prstGeom prst="rect">
            <a:avLst/>
          </a:prstGeom>
        </p:spPr>
        <p:txBody>
          <a:bodyPr wrap="square">
            <a:spAutoFit/>
          </a:bodyPr>
          <a:lstStyle/>
          <a:p>
            <a:pPr marL="342900" indent="-342900">
              <a:lnSpc>
                <a:spcPct val="100000"/>
              </a:lnSpc>
              <a:buFont typeface="Arial"/>
              <a:buChar char="•"/>
            </a:pPr>
            <a:r>
              <a:rPr lang="en-US" sz="2000" b="1" dirty="0"/>
              <a:t>FIA will deliver an innovative model for effective and sustainable research collaboration between universities and business that </a:t>
            </a:r>
            <a:r>
              <a:rPr lang="en-US" sz="2000" b="1" dirty="0" smtClean="0"/>
              <a:t>will</a:t>
            </a:r>
            <a:endParaRPr lang="en-US" sz="2000" b="1" dirty="0"/>
          </a:p>
          <a:p>
            <a:pPr marL="969963" lvl="1" indent="-346075">
              <a:buFont typeface="Courier New"/>
              <a:buChar char="o"/>
            </a:pPr>
            <a:r>
              <a:rPr lang="en-US" sz="1800" dirty="0"/>
              <a:t>Create jobs and drive economic growth within South Australia</a:t>
            </a:r>
          </a:p>
          <a:p>
            <a:pPr marL="969963" lvl="1" indent="-346075">
              <a:buFont typeface="Courier New"/>
              <a:buChar char="o"/>
            </a:pPr>
            <a:r>
              <a:rPr lang="en-US" sz="1800" dirty="0"/>
              <a:t>Use academic expertise and research infrastructure to address challenges faced by industry partners</a:t>
            </a:r>
          </a:p>
          <a:p>
            <a:pPr marL="969963" lvl="1" indent="-346075">
              <a:buFont typeface="Courier New"/>
              <a:buChar char="o"/>
            </a:pPr>
            <a:r>
              <a:rPr lang="en-US" sz="1800" dirty="0"/>
              <a:t>Build research and development </a:t>
            </a:r>
            <a:r>
              <a:rPr lang="en-US" sz="1800" dirty="0" smtClean="0"/>
              <a:t>capacity </a:t>
            </a:r>
            <a:r>
              <a:rPr lang="en-US" sz="1800" dirty="0"/>
              <a:t>in business</a:t>
            </a:r>
          </a:p>
          <a:p>
            <a:pPr marL="969963" lvl="1" indent="-346075">
              <a:buFont typeface="Courier New"/>
              <a:buChar char="o"/>
            </a:pPr>
            <a:r>
              <a:rPr lang="en-US" sz="1800" dirty="0"/>
              <a:t>Develop entrepreneurial and business capacity in university researchers</a:t>
            </a:r>
          </a:p>
          <a:p>
            <a:pPr marL="969963" lvl="1" indent="-346075">
              <a:buFont typeface="Courier New"/>
              <a:buChar char="o"/>
            </a:pPr>
            <a:r>
              <a:rPr lang="en-US" sz="1800" dirty="0"/>
              <a:t>Enable co-creation, co-location and sharing of resources between business and the </a:t>
            </a:r>
            <a:r>
              <a:rPr lang="en-US" sz="1800" dirty="0" smtClean="0"/>
              <a:t>University</a:t>
            </a:r>
            <a:endParaRPr lang="en-US" sz="1800" dirty="0"/>
          </a:p>
          <a:p>
            <a:pPr marL="969963" lvl="1" indent="-346075">
              <a:buFont typeface="Courier New"/>
              <a:buChar char="o"/>
            </a:pPr>
            <a:r>
              <a:rPr lang="en-US" sz="1800" dirty="0"/>
              <a:t>Be implemented at a sufficient scale that long-term cultural change </a:t>
            </a:r>
            <a:r>
              <a:rPr lang="en-US" sz="1800" dirty="0" smtClean="0"/>
              <a:t>is </a:t>
            </a:r>
            <a:r>
              <a:rPr lang="en-US" sz="1800" dirty="0"/>
              <a:t>achieved</a:t>
            </a:r>
          </a:p>
        </p:txBody>
      </p:sp>
    </p:spTree>
    <p:extLst>
      <p:ext uri="{BB962C8B-B14F-4D97-AF65-F5344CB8AC3E}">
        <p14:creationId xmlns:p14="http://schemas.microsoft.com/office/powerpoint/2010/main" val="1847566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dirty="0"/>
              <a:t>FIA Infrastructure Access Scheme</a:t>
            </a:r>
          </a:p>
        </p:txBody>
      </p:sp>
      <p:sp>
        <p:nvSpPr>
          <p:cNvPr id="3" name="Text Placeholder 2"/>
          <p:cNvSpPr>
            <a:spLocks noGrp="1"/>
          </p:cNvSpPr>
          <p:nvPr>
            <p:ph type="body" sz="quarter" idx="12"/>
          </p:nvPr>
        </p:nvSpPr>
        <p:spPr>
          <a:xfrm>
            <a:off x="4734046" y="2006600"/>
            <a:ext cx="4088227" cy="3479800"/>
          </a:xfrm>
        </p:spPr>
        <p:txBody>
          <a:bodyPr/>
          <a:lstStyle/>
          <a:p>
            <a:r>
              <a:rPr lang="en-AU" dirty="0"/>
              <a:t>Open for business now</a:t>
            </a:r>
          </a:p>
          <a:p>
            <a:r>
              <a:rPr lang="en-AU" dirty="0" smtClean="0"/>
              <a:t>Companies </a:t>
            </a:r>
            <a:r>
              <a:rPr lang="en-AU" dirty="0"/>
              <a:t>can </a:t>
            </a:r>
            <a:r>
              <a:rPr lang="en-AU" dirty="0" smtClean="0"/>
              <a:t>access equipment</a:t>
            </a:r>
            <a:r>
              <a:rPr lang="en-AU" dirty="0"/>
              <a:t>, laboratory space and research infrastructure valued at over $60 million</a:t>
            </a:r>
          </a:p>
          <a:p>
            <a:r>
              <a:rPr lang="en-AU" dirty="0" smtClean="0"/>
              <a:t>No </a:t>
            </a:r>
            <a:r>
              <a:rPr lang="en-AU" dirty="0"/>
              <a:t>direct cost to industry</a:t>
            </a:r>
          </a:p>
          <a:p>
            <a:r>
              <a:rPr lang="en-AU" dirty="0" smtClean="0"/>
              <a:t>Access </a:t>
            </a:r>
            <a:r>
              <a:rPr lang="en-AU" dirty="0"/>
              <a:t>includes advice, training and analysis from dedicated technical staff</a:t>
            </a:r>
          </a:p>
        </p:txBody>
      </p:sp>
      <p:pic>
        <p:nvPicPr>
          <p:cNvPr id="4" name="Picture 3"/>
          <p:cNvPicPr>
            <a:picLocks noChangeAspect="1"/>
          </p:cNvPicPr>
          <p:nvPr/>
        </p:nvPicPr>
        <p:blipFill>
          <a:blip r:embed="rId2"/>
          <a:stretch>
            <a:fillRect/>
          </a:stretch>
        </p:blipFill>
        <p:spPr>
          <a:xfrm>
            <a:off x="875456" y="1752600"/>
            <a:ext cx="3295650" cy="3352800"/>
          </a:xfrm>
          <a:prstGeom prst="rect">
            <a:avLst/>
          </a:prstGeom>
        </p:spPr>
      </p:pic>
    </p:spTree>
    <p:extLst>
      <p:ext uri="{BB962C8B-B14F-4D97-AF65-F5344CB8AC3E}">
        <p14:creationId xmlns:p14="http://schemas.microsoft.com/office/powerpoint/2010/main" val="30528341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dirty="0"/>
              <a:t>FIA R&amp;D Voucher Scheme</a:t>
            </a:r>
          </a:p>
        </p:txBody>
      </p:sp>
      <p:sp>
        <p:nvSpPr>
          <p:cNvPr id="6" name="Text Placeholder 2"/>
          <p:cNvSpPr>
            <a:spLocks noGrp="1"/>
          </p:cNvSpPr>
          <p:nvPr>
            <p:ph type="body" sz="quarter" idx="12"/>
          </p:nvPr>
        </p:nvSpPr>
        <p:spPr>
          <a:xfrm>
            <a:off x="4734046" y="2006600"/>
            <a:ext cx="4088227" cy="3479800"/>
          </a:xfrm>
        </p:spPr>
        <p:txBody>
          <a:bodyPr/>
          <a:lstStyle/>
          <a:p>
            <a:r>
              <a:rPr lang="en-AU" dirty="0"/>
              <a:t>Open for business now</a:t>
            </a:r>
          </a:p>
          <a:p>
            <a:r>
              <a:rPr lang="en-AU" dirty="0"/>
              <a:t>Funding of up to $100,000 for projects up to 12 months duration</a:t>
            </a:r>
          </a:p>
          <a:p>
            <a:r>
              <a:rPr lang="en-AU" dirty="0"/>
              <a:t>To address priority industry challenges and/or rapidly develop and test potential product ideas or enhancements</a:t>
            </a:r>
          </a:p>
          <a:p>
            <a:r>
              <a:rPr lang="en-AU" dirty="0"/>
              <a:t>Prioritising benefits and impact for industry and South Australia</a:t>
            </a:r>
          </a:p>
        </p:txBody>
      </p:sp>
      <p:pic>
        <p:nvPicPr>
          <p:cNvPr id="7" name="Picture 6"/>
          <p:cNvPicPr>
            <a:picLocks noChangeAspect="1"/>
          </p:cNvPicPr>
          <p:nvPr/>
        </p:nvPicPr>
        <p:blipFill>
          <a:blip r:embed="rId2"/>
          <a:stretch>
            <a:fillRect/>
          </a:stretch>
        </p:blipFill>
        <p:spPr>
          <a:xfrm>
            <a:off x="786235" y="1762125"/>
            <a:ext cx="3219450" cy="3333750"/>
          </a:xfrm>
          <a:prstGeom prst="rect">
            <a:avLst/>
          </a:prstGeom>
        </p:spPr>
      </p:pic>
    </p:spTree>
    <p:extLst>
      <p:ext uri="{BB962C8B-B14F-4D97-AF65-F5344CB8AC3E}">
        <p14:creationId xmlns:p14="http://schemas.microsoft.com/office/powerpoint/2010/main" val="26143400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dirty="0"/>
              <a:t>FIA Mobility Scheme</a:t>
            </a:r>
          </a:p>
        </p:txBody>
      </p:sp>
      <p:sp>
        <p:nvSpPr>
          <p:cNvPr id="6" name="Text Placeholder 2"/>
          <p:cNvSpPr>
            <a:spLocks noGrp="1"/>
          </p:cNvSpPr>
          <p:nvPr>
            <p:ph type="body" sz="quarter" idx="12"/>
          </p:nvPr>
        </p:nvSpPr>
        <p:spPr>
          <a:xfrm>
            <a:off x="4734046" y="2006600"/>
            <a:ext cx="4088227" cy="3479800"/>
          </a:xfrm>
        </p:spPr>
        <p:txBody>
          <a:bodyPr/>
          <a:lstStyle/>
          <a:p>
            <a:r>
              <a:rPr lang="en-AU" dirty="0" smtClean="0"/>
              <a:t>Open </a:t>
            </a:r>
            <a:r>
              <a:rPr lang="en-AU" dirty="0"/>
              <a:t>for business mid-year 2017</a:t>
            </a:r>
          </a:p>
          <a:p>
            <a:r>
              <a:rPr lang="en-AU" dirty="0" smtClean="0"/>
              <a:t>Funding </a:t>
            </a:r>
            <a:r>
              <a:rPr lang="en-AU" dirty="0"/>
              <a:t>placements for up to 12 months</a:t>
            </a:r>
          </a:p>
          <a:p>
            <a:r>
              <a:rPr lang="en-AU" dirty="0" smtClean="0"/>
              <a:t>Researchers </a:t>
            </a:r>
            <a:r>
              <a:rPr lang="en-AU" dirty="0"/>
              <a:t>to work within business, or industry partners to work within FII</a:t>
            </a:r>
          </a:p>
          <a:p>
            <a:r>
              <a:rPr lang="en-AU" dirty="0" smtClean="0"/>
              <a:t>Facilitating </a:t>
            </a:r>
            <a:r>
              <a:rPr lang="en-AU" dirty="0"/>
              <a:t>the transfer of expertise, training and skills</a:t>
            </a:r>
          </a:p>
        </p:txBody>
      </p:sp>
      <p:pic>
        <p:nvPicPr>
          <p:cNvPr id="3" name="Picture 2"/>
          <p:cNvPicPr>
            <a:picLocks noChangeAspect="1"/>
          </p:cNvPicPr>
          <p:nvPr/>
        </p:nvPicPr>
        <p:blipFill>
          <a:blip r:embed="rId2"/>
          <a:stretch>
            <a:fillRect/>
          </a:stretch>
        </p:blipFill>
        <p:spPr>
          <a:xfrm>
            <a:off x="861108" y="1728787"/>
            <a:ext cx="3162300" cy="3400425"/>
          </a:xfrm>
          <a:prstGeom prst="rect">
            <a:avLst/>
          </a:prstGeom>
        </p:spPr>
      </p:pic>
    </p:spTree>
    <p:extLst>
      <p:ext uri="{BB962C8B-B14F-4D97-AF65-F5344CB8AC3E}">
        <p14:creationId xmlns:p14="http://schemas.microsoft.com/office/powerpoint/2010/main" val="5374816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415380" cy="863600"/>
          </a:xfrm>
        </p:spPr>
        <p:txBody>
          <a:bodyPr/>
          <a:lstStyle/>
          <a:p>
            <a:r>
              <a:rPr lang="en-AU" dirty="0" smtClean="0"/>
              <a:t>MS group at FII Structure: 2017</a:t>
            </a:r>
            <a:endParaRPr lang="en-US" dirty="0"/>
          </a:p>
        </p:txBody>
      </p:sp>
      <p:sp>
        <p:nvSpPr>
          <p:cNvPr id="4" name="TextBox 3"/>
          <p:cNvSpPr txBox="1"/>
          <p:nvPr/>
        </p:nvSpPr>
        <p:spPr>
          <a:xfrm>
            <a:off x="4420133" y="1041185"/>
            <a:ext cx="2932670" cy="830997"/>
          </a:xfrm>
          <a:prstGeom prst="rect">
            <a:avLst/>
          </a:prstGeom>
          <a:solidFill>
            <a:schemeClr val="accent1">
              <a:lumMod val="75000"/>
            </a:schemeClr>
          </a:solidFill>
          <a:ln>
            <a:solidFill>
              <a:schemeClr val="tx1"/>
            </a:solidFill>
          </a:ln>
        </p:spPr>
        <p:txBody>
          <a:bodyPr wrap="square" rtlCol="0">
            <a:spAutoFit/>
          </a:bodyPr>
          <a:lstStyle/>
          <a:p>
            <a:r>
              <a:rPr lang="en-AU" sz="2000" b="1" dirty="0" smtClean="0"/>
              <a:t>Peter Hoffmann</a:t>
            </a:r>
          </a:p>
          <a:p>
            <a:r>
              <a:rPr lang="en-AU" sz="1400" b="1" i="1" dirty="0"/>
              <a:t>Strand Leader BENM, Lloyd </a:t>
            </a:r>
            <a:r>
              <a:rPr lang="en-AU" sz="1400" b="1" i="1" dirty="0" err="1"/>
              <a:t>Sansom</a:t>
            </a:r>
            <a:r>
              <a:rPr lang="en-AU" sz="1400" b="1" i="1" dirty="0"/>
              <a:t> </a:t>
            </a:r>
            <a:r>
              <a:rPr lang="en-AU" sz="1400" b="1" i="1" dirty="0" smtClean="0"/>
              <a:t>Chair</a:t>
            </a:r>
            <a:endParaRPr lang="en-AU" sz="1400" b="1" i="1" dirty="0"/>
          </a:p>
        </p:txBody>
      </p:sp>
      <p:sp>
        <p:nvSpPr>
          <p:cNvPr id="5" name="TextBox 4"/>
          <p:cNvSpPr txBox="1"/>
          <p:nvPr/>
        </p:nvSpPr>
        <p:spPr>
          <a:xfrm>
            <a:off x="4305598" y="2335077"/>
            <a:ext cx="2899720" cy="615553"/>
          </a:xfrm>
          <a:prstGeom prst="rect">
            <a:avLst/>
          </a:prstGeom>
          <a:solidFill>
            <a:schemeClr val="accent1">
              <a:lumMod val="75000"/>
            </a:schemeClr>
          </a:solidFill>
          <a:ln>
            <a:solidFill>
              <a:schemeClr val="tx1"/>
            </a:solidFill>
          </a:ln>
        </p:spPr>
        <p:txBody>
          <a:bodyPr wrap="square" rtlCol="0">
            <a:spAutoFit/>
          </a:bodyPr>
          <a:lstStyle/>
          <a:p>
            <a:pPr algn="ctr"/>
            <a:r>
              <a:rPr lang="en-AU" sz="2000" b="1" dirty="0" smtClean="0"/>
              <a:t>Mark Condina</a:t>
            </a:r>
          </a:p>
          <a:p>
            <a:pPr algn="ctr"/>
            <a:r>
              <a:rPr lang="en-AU" sz="1400" b="1" i="1" dirty="0" smtClean="0"/>
              <a:t>Senior Research Fellow</a:t>
            </a:r>
          </a:p>
        </p:txBody>
      </p:sp>
      <p:sp>
        <p:nvSpPr>
          <p:cNvPr id="6" name="TextBox 5"/>
          <p:cNvSpPr txBox="1"/>
          <p:nvPr/>
        </p:nvSpPr>
        <p:spPr>
          <a:xfrm>
            <a:off x="3229244" y="3566090"/>
            <a:ext cx="2543646" cy="615553"/>
          </a:xfrm>
          <a:prstGeom prst="rect">
            <a:avLst/>
          </a:prstGeom>
          <a:solidFill>
            <a:schemeClr val="accent1">
              <a:lumMod val="75000"/>
            </a:schemeClr>
          </a:solidFill>
          <a:ln>
            <a:solidFill>
              <a:schemeClr val="tx1"/>
            </a:solidFill>
          </a:ln>
        </p:spPr>
        <p:txBody>
          <a:bodyPr wrap="square" rtlCol="0">
            <a:spAutoFit/>
          </a:bodyPr>
          <a:lstStyle/>
          <a:p>
            <a:pPr algn="ctr"/>
            <a:r>
              <a:rPr lang="en-AU" sz="2000" b="1" dirty="0" err="1" smtClean="0"/>
              <a:t>Lyron</a:t>
            </a:r>
            <a:r>
              <a:rPr lang="en-AU" sz="2000" b="1" dirty="0" smtClean="0"/>
              <a:t> </a:t>
            </a:r>
            <a:r>
              <a:rPr lang="en-AU" sz="2000" b="1" dirty="0" err="1" smtClean="0"/>
              <a:t>Winderbaum</a:t>
            </a:r>
            <a:endParaRPr lang="en-AU" sz="2000" b="1" dirty="0" smtClean="0"/>
          </a:p>
          <a:p>
            <a:pPr algn="ctr"/>
            <a:r>
              <a:rPr lang="en-AU" sz="1400" b="1" i="1" dirty="0" smtClean="0"/>
              <a:t>Post-Doc</a:t>
            </a:r>
          </a:p>
        </p:txBody>
      </p:sp>
      <p:sp>
        <p:nvSpPr>
          <p:cNvPr id="7" name="TextBox 6"/>
          <p:cNvSpPr txBox="1"/>
          <p:nvPr/>
        </p:nvSpPr>
        <p:spPr>
          <a:xfrm>
            <a:off x="260081" y="3565663"/>
            <a:ext cx="2543646" cy="615553"/>
          </a:xfrm>
          <a:prstGeom prst="rect">
            <a:avLst/>
          </a:prstGeom>
          <a:solidFill>
            <a:schemeClr val="accent1">
              <a:lumMod val="75000"/>
            </a:schemeClr>
          </a:solidFill>
          <a:ln>
            <a:solidFill>
              <a:schemeClr val="tx1"/>
            </a:solidFill>
          </a:ln>
        </p:spPr>
        <p:txBody>
          <a:bodyPr wrap="square" rtlCol="0">
            <a:spAutoFit/>
          </a:bodyPr>
          <a:lstStyle/>
          <a:p>
            <a:pPr algn="ctr"/>
            <a:r>
              <a:rPr lang="en-AU" sz="2000" b="1" dirty="0" smtClean="0"/>
              <a:t>Silvana Napoli</a:t>
            </a:r>
          </a:p>
          <a:p>
            <a:pPr algn="ctr"/>
            <a:r>
              <a:rPr lang="en-AU" sz="1400" b="1" i="1" dirty="0" smtClean="0"/>
              <a:t>RA</a:t>
            </a:r>
          </a:p>
        </p:txBody>
      </p:sp>
      <p:sp>
        <p:nvSpPr>
          <p:cNvPr id="8" name="TextBox 7"/>
          <p:cNvSpPr txBox="1"/>
          <p:nvPr/>
        </p:nvSpPr>
        <p:spPr>
          <a:xfrm>
            <a:off x="6479992" y="3555324"/>
            <a:ext cx="2543646" cy="400110"/>
          </a:xfrm>
          <a:prstGeom prst="rect">
            <a:avLst/>
          </a:prstGeom>
          <a:solidFill>
            <a:schemeClr val="accent1">
              <a:lumMod val="75000"/>
            </a:schemeClr>
          </a:solidFill>
          <a:ln>
            <a:solidFill>
              <a:schemeClr val="tx1"/>
            </a:solidFill>
          </a:ln>
        </p:spPr>
        <p:txBody>
          <a:bodyPr wrap="square" rtlCol="0">
            <a:spAutoFit/>
          </a:bodyPr>
          <a:lstStyle/>
          <a:p>
            <a:pPr algn="ctr"/>
            <a:r>
              <a:rPr lang="en-AU" sz="2000" b="1" dirty="0" smtClean="0"/>
              <a:t>Post-Doc (TBD)</a:t>
            </a:r>
          </a:p>
        </p:txBody>
      </p:sp>
      <p:sp>
        <p:nvSpPr>
          <p:cNvPr id="10" name="TextBox 9"/>
          <p:cNvSpPr txBox="1"/>
          <p:nvPr/>
        </p:nvSpPr>
        <p:spPr>
          <a:xfrm>
            <a:off x="3017698" y="5229363"/>
            <a:ext cx="2543646" cy="615553"/>
          </a:xfrm>
          <a:prstGeom prst="rect">
            <a:avLst/>
          </a:prstGeom>
          <a:solidFill>
            <a:schemeClr val="accent1">
              <a:lumMod val="75000"/>
            </a:schemeClr>
          </a:solidFill>
          <a:ln>
            <a:solidFill>
              <a:schemeClr val="tx1"/>
            </a:solidFill>
          </a:ln>
        </p:spPr>
        <p:txBody>
          <a:bodyPr wrap="square" rtlCol="0">
            <a:spAutoFit/>
          </a:bodyPr>
          <a:lstStyle/>
          <a:p>
            <a:pPr algn="ctr"/>
            <a:r>
              <a:rPr lang="en-AU" sz="2000" b="1" dirty="0" smtClean="0"/>
              <a:t>Brooke </a:t>
            </a:r>
            <a:r>
              <a:rPr lang="en-AU" sz="2000" b="1" dirty="0" err="1" smtClean="0"/>
              <a:t>Dilmetz</a:t>
            </a:r>
            <a:endParaRPr lang="en-AU" sz="2000" b="1" dirty="0" smtClean="0"/>
          </a:p>
          <a:p>
            <a:pPr algn="ctr"/>
            <a:r>
              <a:rPr lang="en-AU" sz="1400" b="1" i="1" dirty="0" smtClean="0"/>
              <a:t>Honours Student, Part-time</a:t>
            </a:r>
          </a:p>
        </p:txBody>
      </p:sp>
      <p:sp>
        <p:nvSpPr>
          <p:cNvPr id="11" name="TextBox 10"/>
          <p:cNvSpPr txBox="1"/>
          <p:nvPr/>
        </p:nvSpPr>
        <p:spPr>
          <a:xfrm>
            <a:off x="333417" y="5226325"/>
            <a:ext cx="2543646" cy="615553"/>
          </a:xfrm>
          <a:prstGeom prst="rect">
            <a:avLst/>
          </a:prstGeom>
          <a:solidFill>
            <a:schemeClr val="accent1">
              <a:lumMod val="75000"/>
            </a:schemeClr>
          </a:solidFill>
          <a:ln>
            <a:solidFill>
              <a:schemeClr val="tx1"/>
            </a:solidFill>
          </a:ln>
        </p:spPr>
        <p:txBody>
          <a:bodyPr wrap="square" rtlCol="0">
            <a:spAutoFit/>
          </a:bodyPr>
          <a:lstStyle/>
          <a:p>
            <a:pPr algn="ctr"/>
            <a:r>
              <a:rPr lang="en-AU" sz="2000" b="1" dirty="0" smtClean="0"/>
              <a:t>Angelina Sarris</a:t>
            </a:r>
          </a:p>
          <a:p>
            <a:pPr algn="ctr"/>
            <a:r>
              <a:rPr lang="en-AU" sz="1400" b="1" i="1" dirty="0" smtClean="0"/>
              <a:t>Student – work experience</a:t>
            </a:r>
          </a:p>
        </p:txBody>
      </p:sp>
      <p:sp>
        <p:nvSpPr>
          <p:cNvPr id="12" name="TextBox 11"/>
          <p:cNvSpPr txBox="1"/>
          <p:nvPr/>
        </p:nvSpPr>
        <p:spPr>
          <a:xfrm>
            <a:off x="291536" y="2425695"/>
            <a:ext cx="3772921" cy="615553"/>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AU" sz="2000" b="1" dirty="0" smtClean="0"/>
              <a:t>Johan Gustafsson</a:t>
            </a:r>
          </a:p>
          <a:p>
            <a:pPr algn="ctr"/>
            <a:r>
              <a:rPr lang="en-AU" sz="1400" b="1" i="1" dirty="0"/>
              <a:t>Research Associate (Mass Spectrometry)</a:t>
            </a:r>
            <a:endParaRPr lang="en-AU" sz="1400" b="1" i="1" dirty="0" smtClean="0"/>
          </a:p>
        </p:txBody>
      </p:sp>
      <p:sp>
        <p:nvSpPr>
          <p:cNvPr id="13" name="TextBox 12"/>
          <p:cNvSpPr txBox="1"/>
          <p:nvPr/>
        </p:nvSpPr>
        <p:spPr>
          <a:xfrm>
            <a:off x="859945" y="1074137"/>
            <a:ext cx="2932670" cy="615553"/>
          </a:xfrm>
          <a:prstGeom prst="rect">
            <a:avLst/>
          </a:prstGeom>
          <a:solidFill>
            <a:schemeClr val="accent2">
              <a:lumMod val="40000"/>
              <a:lumOff val="60000"/>
            </a:schemeClr>
          </a:solidFill>
          <a:ln>
            <a:solidFill>
              <a:schemeClr val="tx1"/>
            </a:solidFill>
          </a:ln>
        </p:spPr>
        <p:txBody>
          <a:bodyPr wrap="square" rtlCol="0">
            <a:spAutoFit/>
          </a:bodyPr>
          <a:lstStyle/>
          <a:p>
            <a:r>
              <a:rPr lang="en-AU" sz="2000" b="1" dirty="0"/>
              <a:t>Benjamin Thierry </a:t>
            </a:r>
            <a:endParaRPr lang="en-AU" sz="2000" b="1" dirty="0" smtClean="0"/>
          </a:p>
          <a:p>
            <a:r>
              <a:rPr lang="en-AU" sz="1400" b="1" i="1" dirty="0"/>
              <a:t>Professor in Bioengineering</a:t>
            </a:r>
          </a:p>
        </p:txBody>
      </p:sp>
      <p:cxnSp>
        <p:nvCxnSpPr>
          <p:cNvPr id="17" name="Straight Arrow Connector 16"/>
          <p:cNvCxnSpPr>
            <a:stCxn id="13" idx="2"/>
          </p:cNvCxnSpPr>
          <p:nvPr/>
        </p:nvCxnSpPr>
        <p:spPr bwMode="auto">
          <a:xfrm flipH="1">
            <a:off x="2326275" y="1689690"/>
            <a:ext cx="5" cy="7360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Elbow Connector 20"/>
          <p:cNvCxnSpPr>
            <a:stCxn id="4" idx="2"/>
            <a:endCxn id="5" idx="0"/>
          </p:cNvCxnSpPr>
          <p:nvPr/>
        </p:nvCxnSpPr>
        <p:spPr bwMode="auto">
          <a:xfrm rot="5400000">
            <a:off x="5589516" y="2038124"/>
            <a:ext cx="462895" cy="131010"/>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7" name="Elbow Connector 26"/>
          <p:cNvCxnSpPr/>
          <p:nvPr/>
        </p:nvCxnSpPr>
        <p:spPr bwMode="auto">
          <a:xfrm rot="16200000" flipH="1">
            <a:off x="6365109" y="2530568"/>
            <a:ext cx="604694" cy="1444817"/>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9" name="Elbow Connector 28"/>
          <p:cNvCxnSpPr/>
          <p:nvPr/>
        </p:nvCxnSpPr>
        <p:spPr bwMode="auto">
          <a:xfrm rot="5400000">
            <a:off x="3806469" y="3081258"/>
            <a:ext cx="2278733" cy="2017477"/>
          </a:xfrm>
          <a:prstGeom prst="bentConnector3">
            <a:avLst>
              <a:gd name="adj1" fmla="val 82325"/>
            </a:avLst>
          </a:prstGeom>
          <a:solidFill>
            <a:schemeClr val="accent1"/>
          </a:solidFill>
          <a:ln w="9525" cap="flat" cmpd="sng" algn="ctr">
            <a:solidFill>
              <a:schemeClr val="tx1"/>
            </a:solidFill>
            <a:prstDash val="solid"/>
            <a:round/>
            <a:headEnd type="none" w="med" len="med"/>
            <a:tailEnd type="triangle"/>
          </a:ln>
          <a:effectLst/>
        </p:spPr>
      </p:cxnSp>
      <p:cxnSp>
        <p:nvCxnSpPr>
          <p:cNvPr id="32" name="Elbow Connector 31"/>
          <p:cNvCxnSpPr/>
          <p:nvPr/>
        </p:nvCxnSpPr>
        <p:spPr bwMode="auto">
          <a:xfrm rot="5400000">
            <a:off x="3259510" y="870599"/>
            <a:ext cx="615033" cy="4775094"/>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35" name="Elbow Connector 34"/>
          <p:cNvCxnSpPr/>
          <p:nvPr/>
        </p:nvCxnSpPr>
        <p:spPr bwMode="auto">
          <a:xfrm rot="5400000">
            <a:off x="2465847" y="1737598"/>
            <a:ext cx="2275695" cy="4701758"/>
          </a:xfrm>
          <a:prstGeom prst="bentConnector3">
            <a:avLst>
              <a:gd name="adj1" fmla="val 82368"/>
            </a:avLst>
          </a:prstGeom>
          <a:solidFill>
            <a:schemeClr val="accent1"/>
          </a:solidFill>
          <a:ln w="9525" cap="flat" cmpd="sng" algn="ctr">
            <a:solidFill>
              <a:schemeClr val="tx1"/>
            </a:solidFill>
            <a:prstDash val="solid"/>
            <a:round/>
            <a:headEnd type="none" w="med" len="med"/>
            <a:tailEnd type="triangle"/>
          </a:ln>
          <a:effectLst/>
        </p:spPr>
      </p:cxnSp>
      <p:sp>
        <p:nvSpPr>
          <p:cNvPr id="58" name="TextBox 57"/>
          <p:cNvSpPr txBox="1"/>
          <p:nvPr/>
        </p:nvSpPr>
        <p:spPr>
          <a:xfrm>
            <a:off x="6485035" y="4291543"/>
            <a:ext cx="2543646" cy="1569660"/>
          </a:xfrm>
          <a:prstGeom prst="rect">
            <a:avLst/>
          </a:prstGeom>
          <a:solidFill>
            <a:schemeClr val="accent1">
              <a:lumMod val="75000"/>
            </a:schemeClr>
          </a:solidFill>
          <a:ln>
            <a:solidFill>
              <a:schemeClr val="tx1"/>
            </a:solidFill>
          </a:ln>
        </p:spPr>
        <p:txBody>
          <a:bodyPr wrap="square" rtlCol="0">
            <a:spAutoFit/>
          </a:bodyPr>
          <a:lstStyle/>
          <a:p>
            <a:pPr algn="ctr"/>
            <a:r>
              <a:rPr lang="en-AU" sz="2000" b="1" dirty="0" smtClean="0"/>
              <a:t>Adelaide University Students</a:t>
            </a:r>
          </a:p>
          <a:p>
            <a:pPr algn="ctr"/>
            <a:r>
              <a:rPr lang="en-AU" sz="1400" b="1" dirty="0" smtClean="0"/>
              <a:t>Matt Briggs</a:t>
            </a:r>
          </a:p>
          <a:p>
            <a:pPr algn="ctr"/>
            <a:r>
              <a:rPr lang="en-AU" sz="1400" b="1" dirty="0" smtClean="0"/>
              <a:t>Mitchell Acland</a:t>
            </a:r>
          </a:p>
          <a:p>
            <a:pPr algn="ctr"/>
            <a:r>
              <a:rPr lang="en-AU" sz="1400" b="1" dirty="0" smtClean="0"/>
              <a:t>Parul Mittal</a:t>
            </a:r>
          </a:p>
          <a:p>
            <a:pPr algn="ctr"/>
            <a:r>
              <a:rPr lang="en-AU" sz="1400" b="1" dirty="0" smtClean="0"/>
              <a:t>Noor Alia </a:t>
            </a:r>
            <a:r>
              <a:rPr lang="en-AU" sz="1400" b="1" dirty="0" err="1" smtClean="0"/>
              <a:t>Lokman</a:t>
            </a:r>
            <a:endParaRPr lang="en-AU" sz="1200" b="1" dirty="0" smtClean="0"/>
          </a:p>
        </p:txBody>
      </p:sp>
      <p:cxnSp>
        <p:nvCxnSpPr>
          <p:cNvPr id="63" name="Elbow Connector 62"/>
          <p:cNvCxnSpPr>
            <a:stCxn id="6" idx="2"/>
            <a:endCxn id="58" idx="1"/>
          </p:cNvCxnSpPr>
          <p:nvPr/>
        </p:nvCxnSpPr>
        <p:spPr bwMode="auto">
          <a:xfrm rot="16200000" flipH="1">
            <a:off x="5045686" y="3637024"/>
            <a:ext cx="894730" cy="1983968"/>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67" name="Straight Connector 66"/>
          <p:cNvCxnSpPr/>
          <p:nvPr/>
        </p:nvCxnSpPr>
        <p:spPr bwMode="auto">
          <a:xfrm>
            <a:off x="5952067" y="2963333"/>
            <a:ext cx="0" cy="212513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Elbow Connector 68"/>
          <p:cNvCxnSpPr/>
          <p:nvPr/>
        </p:nvCxnSpPr>
        <p:spPr bwMode="auto">
          <a:xfrm rot="5400000">
            <a:off x="5011033" y="2631165"/>
            <a:ext cx="615460" cy="1254391"/>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9" name="Elbow Connector 8"/>
          <p:cNvCxnSpPr/>
          <p:nvPr/>
        </p:nvCxnSpPr>
        <p:spPr bwMode="auto">
          <a:xfrm rot="5400000">
            <a:off x="3512617" y="4599730"/>
            <a:ext cx="1047720" cy="211546"/>
          </a:xfrm>
          <a:prstGeom prst="bentConnector3">
            <a:avLst>
              <a:gd name="adj1" fmla="val 63257"/>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a:stCxn id="6" idx="1"/>
            <a:endCxn id="7" idx="3"/>
          </p:cNvCxnSpPr>
          <p:nvPr/>
        </p:nvCxnSpPr>
        <p:spPr bwMode="auto">
          <a:xfrm flipH="1" flipV="1">
            <a:off x="2803727" y="3873440"/>
            <a:ext cx="425517" cy="4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54419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theme/theme1.xml><?xml version="1.0" encoding="utf-8"?>
<a:theme xmlns:a="http://schemas.openxmlformats.org/drawingml/2006/main" name="PPT template 16-9_UniSA Corporate - Bar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 template 16-9_UniSA Corporate - Bar footer" id="{9F5AD3D8-F754-44A4-AC4D-A815DC4E54A1}" vid="{25813748-2585-4D6F-8CAF-E563CA521B3F}"/>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template_UniSA Corporate - Bar footer</Template>
  <TotalTime>2508</TotalTime>
  <Words>1631</Words>
  <Application>Microsoft Office PowerPoint</Application>
  <PresentationFormat>On-screen Show (4:3)</PresentationFormat>
  <Paragraphs>203</Paragraphs>
  <Slides>22</Slides>
  <Notes>17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9" baseType="lpstr">
      <vt:lpstr>ＭＳ Ｐゴシック</vt:lpstr>
      <vt:lpstr>Arial</vt:lpstr>
      <vt:lpstr>Courier New</vt:lpstr>
      <vt:lpstr>Wingdings</vt:lpstr>
      <vt:lpstr>PPT template 16-9_UniSA Corporate - Bar footer</vt:lpstr>
      <vt:lpstr>Blank Presentation</vt:lpstr>
      <vt:lpstr>Document</vt:lpstr>
      <vt:lpstr>PowerPoint Presentation</vt:lpstr>
      <vt:lpstr>UniSA MS Group at FII – Mission, Vision and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UniSA MS Group at FII – Mission, Vision and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Pip Heinrich</dc:creator>
  <cp:lastModifiedBy>Mark Condina</cp:lastModifiedBy>
  <cp:revision>160</cp:revision>
  <cp:lastPrinted>2017-02-16T22:19:32Z</cp:lastPrinted>
  <dcterms:created xsi:type="dcterms:W3CDTF">2016-04-05T00:00:15Z</dcterms:created>
  <dcterms:modified xsi:type="dcterms:W3CDTF">2017-05-05T05:26:21Z</dcterms:modified>
</cp:coreProperties>
</file>