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9"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60"/>
  </p:normalViewPr>
  <p:slideViewPr>
    <p:cSldViewPr snapToGrid="0">
      <p:cViewPr varScale="1">
        <p:scale>
          <a:sx n="79" d="100"/>
          <a:sy n="79"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AF77-A9C1-4F9D-BBF0-D50A5E9F4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03F6F1-D8AA-0411-18E6-CE8450153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D74CD0-BD66-0C36-AC5E-D4ED72E09AC2}"/>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5" name="Footer Placeholder 4">
            <a:extLst>
              <a:ext uri="{FF2B5EF4-FFF2-40B4-BE49-F238E27FC236}">
                <a16:creationId xmlns:a16="http://schemas.microsoft.com/office/drawing/2014/main" id="{892B9A8D-FE87-2134-BF39-CD111C860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2930E-DA00-742F-F939-0DA76BAE905E}"/>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355355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A65-4CC8-E502-C237-0C9187539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549781-1054-FF96-E03F-155FA64CB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2E49F-48E1-9E9E-CF83-6FDD407F645A}"/>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5" name="Footer Placeholder 4">
            <a:extLst>
              <a:ext uri="{FF2B5EF4-FFF2-40B4-BE49-F238E27FC236}">
                <a16:creationId xmlns:a16="http://schemas.microsoft.com/office/drawing/2014/main" id="{253E8DB3-3207-D265-98F4-EC485FFE1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8E739-6367-A1A7-E72A-BBBCEBEEF7D4}"/>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247156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55A96-F223-AC16-5322-6CE61455D0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C2A303-9335-CDF8-6244-982AFDD91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0A1EF-F16D-547A-EF8F-4664C2D5DB2D}"/>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5" name="Footer Placeholder 4">
            <a:extLst>
              <a:ext uri="{FF2B5EF4-FFF2-40B4-BE49-F238E27FC236}">
                <a16:creationId xmlns:a16="http://schemas.microsoft.com/office/drawing/2014/main" id="{2301A1A9-C05D-E450-5216-A17986D4A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EB021-660D-B78C-E1DD-90958E6CC938}"/>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307783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D9DE-AA60-7F97-31E2-12639147E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46C1D-DD73-7C9D-B259-AEC9ADBAD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0B44F-17A8-D524-711D-7C83EB156C8E}"/>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5" name="Footer Placeholder 4">
            <a:extLst>
              <a:ext uri="{FF2B5EF4-FFF2-40B4-BE49-F238E27FC236}">
                <a16:creationId xmlns:a16="http://schemas.microsoft.com/office/drawing/2014/main" id="{4C8BB053-9814-C83B-49E2-09B86D1BF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3BCF5-DF39-0925-EEB3-5F4A4E9E98FA}"/>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1936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A653-C81F-77D8-4BE8-04DC5C4C9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2BF11C-9E85-467E-9E6F-B159135AEF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9E6D4-97F8-BABE-6ED7-63EE22944C27}"/>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5" name="Footer Placeholder 4">
            <a:extLst>
              <a:ext uri="{FF2B5EF4-FFF2-40B4-BE49-F238E27FC236}">
                <a16:creationId xmlns:a16="http://schemas.microsoft.com/office/drawing/2014/main" id="{D1574F9C-19C2-3E24-0CA7-F13F2AC4D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EC595-EE2A-2A94-6040-38FEB0990ED6}"/>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12785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2756-8B53-79E2-C0A7-1CF9F8078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353E5-AD10-425B-F201-692FCBBBD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97C5D-A025-8242-E630-8C38B77D6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EAB6EF-EC3D-F0EC-617F-2EE2918295DD}"/>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6" name="Footer Placeholder 5">
            <a:extLst>
              <a:ext uri="{FF2B5EF4-FFF2-40B4-BE49-F238E27FC236}">
                <a16:creationId xmlns:a16="http://schemas.microsoft.com/office/drawing/2014/main" id="{9300B920-4C86-8706-9455-40EA3CDEC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5752B-240A-37CC-AB62-EAE732D00541}"/>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548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FF51-8DFE-6C4A-5C1F-7EC711A1E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F39BD8-FCE7-77FF-15DC-D55A83294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50BCA-10EE-F7B9-384D-5AEEA01F1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DCA089-B458-A24B-8A40-A85692BEE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F4A96-32BF-01C7-3459-25BF4020AE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E538D-B5D5-D1CD-6755-D4ABA08691C3}"/>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8" name="Footer Placeholder 7">
            <a:extLst>
              <a:ext uri="{FF2B5EF4-FFF2-40B4-BE49-F238E27FC236}">
                <a16:creationId xmlns:a16="http://schemas.microsoft.com/office/drawing/2014/main" id="{64358D54-06D5-A3C3-AEA6-E9CB37A103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DB1778-5E65-2BB8-44D5-AF2C8F956E14}"/>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387094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4ED1-DF23-5812-7250-AA2458DC8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909B25-E87B-D027-A974-557302F14FA4}"/>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4" name="Footer Placeholder 3">
            <a:extLst>
              <a:ext uri="{FF2B5EF4-FFF2-40B4-BE49-F238E27FC236}">
                <a16:creationId xmlns:a16="http://schemas.microsoft.com/office/drawing/2014/main" id="{73A094A9-543C-38A8-9778-12859E4A1D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54C8A-132C-D146-0DAC-0281597722D0}"/>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43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B3A5F-993B-BE47-7591-6EEEDBFAA7C7}"/>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3" name="Footer Placeholder 2">
            <a:extLst>
              <a:ext uri="{FF2B5EF4-FFF2-40B4-BE49-F238E27FC236}">
                <a16:creationId xmlns:a16="http://schemas.microsoft.com/office/drawing/2014/main" id="{86A31099-2EEE-E7E9-D5FF-341406D025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5C7232-6BD1-3EC4-AFA6-7F8880AD036D}"/>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349026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69D7-722F-3C1C-3EC2-ABFBFA63E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EEC00-4768-1CDC-0593-45556F92C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A2926-3F5A-9CE2-04D5-ADFE0742A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D2946-4C6E-CDF3-2D9F-BD096981C50D}"/>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6" name="Footer Placeholder 5">
            <a:extLst>
              <a:ext uri="{FF2B5EF4-FFF2-40B4-BE49-F238E27FC236}">
                <a16:creationId xmlns:a16="http://schemas.microsoft.com/office/drawing/2014/main" id="{A542D4B6-0E63-4135-6162-B04260B17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1EA56-90D1-9377-8CED-9E46E3287FB5}"/>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91694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69CC-6A8D-3237-3DB4-3AED481A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E61DB5-016C-0B10-2729-74E52E114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C991E-D08C-8D9D-A904-0E11294C9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6EB65-882E-ADCB-91FF-2876FD0ABEB9}"/>
              </a:ext>
            </a:extLst>
          </p:cNvPr>
          <p:cNvSpPr>
            <a:spLocks noGrp="1"/>
          </p:cNvSpPr>
          <p:nvPr>
            <p:ph type="dt" sz="half" idx="10"/>
          </p:nvPr>
        </p:nvSpPr>
        <p:spPr/>
        <p:txBody>
          <a:bodyPr/>
          <a:lstStyle/>
          <a:p>
            <a:fld id="{CAFA6B68-B302-4BCC-BBC1-C7218CDEEA93}" type="datetimeFigureOut">
              <a:rPr lang="en-US" smtClean="0"/>
              <a:t>8/7/2024</a:t>
            </a:fld>
            <a:endParaRPr lang="en-US"/>
          </a:p>
        </p:txBody>
      </p:sp>
      <p:sp>
        <p:nvSpPr>
          <p:cNvPr id="6" name="Footer Placeholder 5">
            <a:extLst>
              <a:ext uri="{FF2B5EF4-FFF2-40B4-BE49-F238E27FC236}">
                <a16:creationId xmlns:a16="http://schemas.microsoft.com/office/drawing/2014/main" id="{73E63870-A5E7-0471-4966-5CB4D5F70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AC19B-E541-4E2E-8FE1-C8D674CF0FFF}"/>
              </a:ext>
            </a:extLst>
          </p:cNvPr>
          <p:cNvSpPr>
            <a:spLocks noGrp="1"/>
          </p:cNvSpPr>
          <p:nvPr>
            <p:ph type="sldNum" sz="quarter" idx="12"/>
          </p:nvPr>
        </p:nvSpPr>
        <p:spPr/>
        <p:txBody>
          <a:bodyPr/>
          <a:lstStyle/>
          <a:p>
            <a:fld id="{32DEFFD2-6CE5-4F77-810D-3A788259661F}" type="slidenum">
              <a:rPr lang="en-US" smtClean="0"/>
              <a:t>‹#›</a:t>
            </a:fld>
            <a:endParaRPr lang="en-US"/>
          </a:p>
        </p:txBody>
      </p:sp>
    </p:spTree>
    <p:extLst>
      <p:ext uri="{BB962C8B-B14F-4D97-AF65-F5344CB8AC3E}">
        <p14:creationId xmlns:p14="http://schemas.microsoft.com/office/powerpoint/2010/main" val="64972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0D1BA-1CFA-1A8F-5BEF-1E7E053BD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5AFCAF-73D2-A722-402F-4C0A14C79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FE518-8700-FE8C-6D2B-58D1805E0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FA6B68-B302-4BCC-BBC1-C7218CDEEA93}" type="datetimeFigureOut">
              <a:rPr lang="en-US" smtClean="0"/>
              <a:t>8/7/2024</a:t>
            </a:fld>
            <a:endParaRPr lang="en-US"/>
          </a:p>
        </p:txBody>
      </p:sp>
      <p:sp>
        <p:nvSpPr>
          <p:cNvPr id="5" name="Footer Placeholder 4">
            <a:extLst>
              <a:ext uri="{FF2B5EF4-FFF2-40B4-BE49-F238E27FC236}">
                <a16:creationId xmlns:a16="http://schemas.microsoft.com/office/drawing/2014/main" id="{7651F07A-6A05-26AA-1B80-6EFFCF226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E31D69-69F3-5B48-CC10-4A9DADA0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DEFFD2-6CE5-4F77-810D-3A788259661F}" type="slidenum">
              <a:rPr lang="en-US" smtClean="0"/>
              <a:t>‹#›</a:t>
            </a:fld>
            <a:endParaRPr lang="en-US"/>
          </a:p>
        </p:txBody>
      </p:sp>
    </p:spTree>
    <p:extLst>
      <p:ext uri="{BB962C8B-B14F-4D97-AF65-F5344CB8AC3E}">
        <p14:creationId xmlns:p14="http://schemas.microsoft.com/office/powerpoint/2010/main" val="2538441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E671ECA4-56CC-E459-860F-A12B6E61FF11}"/>
              </a:ext>
            </a:extLst>
          </p:cNvPr>
          <p:cNvSpPr txBox="1"/>
          <p:nvPr/>
        </p:nvSpPr>
        <p:spPr>
          <a:xfrm>
            <a:off x="638175" y="3457575"/>
            <a:ext cx="3248025" cy="2585323"/>
          </a:xfrm>
          <a:prstGeom prst="rect">
            <a:avLst/>
          </a:prstGeom>
          <a:noFill/>
        </p:spPr>
        <p:txBody>
          <a:bodyPr wrap="square" rtlCol="0">
            <a:spAutoFit/>
          </a:bodyPr>
          <a:lstStyle/>
          <a:p>
            <a:r>
              <a:rPr lang="en-US" dirty="0">
                <a:effectLst/>
              </a:rPr>
              <a:t>The goal of this project is to understand the reason for returns and provide insights on volume of returned orders. </a:t>
            </a:r>
          </a:p>
          <a:p>
            <a:endParaRPr lang="en-US" dirty="0"/>
          </a:p>
          <a:p>
            <a:r>
              <a:rPr lang="en-US" dirty="0">
                <a:effectLst/>
              </a:rPr>
              <a:t>We will focus on return rate, total returns, and potential causes using various measures.</a:t>
            </a:r>
            <a:endParaRPr lang="en-US" dirty="0"/>
          </a:p>
        </p:txBody>
      </p:sp>
      <p:pic>
        <p:nvPicPr>
          <p:cNvPr id="6" name="Content Placeholder 5" descr="A close-up of a map&#10;&#10;Description automatically generated">
            <a:extLst>
              <a:ext uri="{FF2B5EF4-FFF2-40B4-BE49-F238E27FC236}">
                <a16:creationId xmlns:a16="http://schemas.microsoft.com/office/drawing/2014/main" id="{D15A9C3F-2B3A-6424-1CF9-AA3409499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5" y="459623"/>
            <a:ext cx="7747198" cy="5938753"/>
          </a:xfrm>
        </p:spPr>
      </p:pic>
    </p:spTree>
    <p:extLst>
      <p:ext uri="{BB962C8B-B14F-4D97-AF65-F5344CB8AC3E}">
        <p14:creationId xmlns:p14="http://schemas.microsoft.com/office/powerpoint/2010/main" val="420235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Measuring Returns</a:t>
            </a:r>
            <a:br>
              <a:rPr lang="en-US" sz="3200" kern="1200">
                <a:solidFill>
                  <a:srgbClr val="FFFFFF"/>
                </a:solidFill>
                <a:latin typeface="+mj-lt"/>
                <a:ea typeface="+mj-ea"/>
                <a:cs typeface="+mj-cs"/>
              </a:rPr>
            </a:br>
            <a:endParaRPr lang="en-US" sz="3200" kern="1200">
              <a:solidFill>
                <a:srgbClr val="FFFFFF"/>
              </a:solidFill>
              <a:latin typeface="+mj-lt"/>
              <a:ea typeface="+mj-ea"/>
              <a:cs typeface="+mj-cs"/>
            </a:endParaRPr>
          </a:p>
        </p:txBody>
      </p:sp>
      <p:pic>
        <p:nvPicPr>
          <p:cNvPr id="9" name="Content Placeholder 8" descr="A graph with numbers and dots&#10;&#10;Description automatically generated">
            <a:extLst>
              <a:ext uri="{FF2B5EF4-FFF2-40B4-BE49-F238E27FC236}">
                <a16:creationId xmlns:a16="http://schemas.microsoft.com/office/drawing/2014/main" id="{9A44471E-7847-4F3A-80B5-0A64C588B3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933" y="55493"/>
            <a:ext cx="6510867" cy="6747013"/>
          </a:xfrm>
          <a:prstGeom prst="rect">
            <a:avLst/>
          </a:prstGeom>
        </p:spPr>
      </p:pic>
      <p:sp>
        <p:nvSpPr>
          <p:cNvPr id="10" name="TextBox 9">
            <a:extLst>
              <a:ext uri="{FF2B5EF4-FFF2-40B4-BE49-F238E27FC236}">
                <a16:creationId xmlns:a16="http://schemas.microsoft.com/office/drawing/2014/main" id="{E671ECA4-56CC-E459-860F-A12B6E61FF11}"/>
              </a:ext>
            </a:extLst>
          </p:cNvPr>
          <p:cNvSpPr txBox="1"/>
          <p:nvPr/>
        </p:nvSpPr>
        <p:spPr>
          <a:xfrm>
            <a:off x="638175" y="3647975"/>
            <a:ext cx="3248025" cy="2031325"/>
          </a:xfrm>
          <a:prstGeom prst="rect">
            <a:avLst/>
          </a:prstGeom>
          <a:noFill/>
        </p:spPr>
        <p:txBody>
          <a:bodyPr wrap="square" rtlCol="0">
            <a:spAutoFit/>
          </a:bodyPr>
          <a:lstStyle/>
          <a:p>
            <a:r>
              <a:rPr lang="en-US" dirty="0">
                <a:effectLst/>
              </a:rPr>
              <a:t>Here we can view return rates for each item with regards to their total sales. This view allows us to understand the proportions of returned items through the direct count of returns.</a:t>
            </a:r>
            <a:endParaRPr lang="en-US" dirty="0"/>
          </a:p>
        </p:txBody>
      </p:sp>
    </p:spTree>
    <p:extLst>
      <p:ext uri="{BB962C8B-B14F-4D97-AF65-F5344CB8AC3E}">
        <p14:creationId xmlns:p14="http://schemas.microsoft.com/office/powerpoint/2010/main" val="268541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Root Causes of Returns</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E671ECA4-56CC-E459-860F-A12B6E61FF11}"/>
              </a:ext>
            </a:extLst>
          </p:cNvPr>
          <p:cNvSpPr txBox="1"/>
          <p:nvPr/>
        </p:nvSpPr>
        <p:spPr>
          <a:xfrm>
            <a:off x="638175" y="3647975"/>
            <a:ext cx="3248025" cy="1754326"/>
          </a:xfrm>
          <a:prstGeom prst="rect">
            <a:avLst/>
          </a:prstGeom>
          <a:noFill/>
        </p:spPr>
        <p:txBody>
          <a:bodyPr wrap="square" rtlCol="0">
            <a:spAutoFit/>
          </a:bodyPr>
          <a:lstStyle/>
          <a:p>
            <a:r>
              <a:rPr lang="en-US" dirty="0">
                <a:effectLst/>
              </a:rPr>
              <a:t>These views will allow you to assess return rates based on different categories, geographical trends, customer behaviors, and seasonal patterns. </a:t>
            </a:r>
            <a:endParaRPr lang="en-US" dirty="0"/>
          </a:p>
        </p:txBody>
      </p:sp>
      <p:pic>
        <p:nvPicPr>
          <p:cNvPr id="6" name="Content Placeholder 5" descr="A close-up of a screenshot of a graph&#10;&#10;Description automatically generated">
            <a:extLst>
              <a:ext uri="{FF2B5EF4-FFF2-40B4-BE49-F238E27FC236}">
                <a16:creationId xmlns:a16="http://schemas.microsoft.com/office/drawing/2014/main" id="{65E8289E-5DE6-C2C2-B740-15CDDBD4D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7887" y="897222"/>
            <a:ext cx="7235829" cy="5501505"/>
          </a:xfrm>
        </p:spPr>
      </p:pic>
    </p:spTree>
    <p:extLst>
      <p:ext uri="{BB962C8B-B14F-4D97-AF65-F5344CB8AC3E}">
        <p14:creationId xmlns:p14="http://schemas.microsoft.com/office/powerpoint/2010/main" val="51987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Geographical Trends</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E671ECA4-56CC-E459-860F-A12B6E61FF11}"/>
              </a:ext>
            </a:extLst>
          </p:cNvPr>
          <p:cNvSpPr txBox="1"/>
          <p:nvPr/>
        </p:nvSpPr>
        <p:spPr>
          <a:xfrm>
            <a:off x="638175" y="3715351"/>
            <a:ext cx="3248025" cy="923330"/>
          </a:xfrm>
          <a:prstGeom prst="rect">
            <a:avLst/>
          </a:prstGeom>
          <a:noFill/>
        </p:spPr>
        <p:txBody>
          <a:bodyPr wrap="square" rtlCol="0">
            <a:spAutoFit/>
          </a:bodyPr>
          <a:lstStyle/>
          <a:p>
            <a:r>
              <a:rPr lang="en-US" dirty="0">
                <a:effectLst/>
              </a:rPr>
              <a:t>The west coast returns items much more frequently than the Midwest and east coast. </a:t>
            </a:r>
            <a:endParaRPr lang="en-US" dirty="0"/>
          </a:p>
        </p:txBody>
      </p:sp>
      <p:pic>
        <p:nvPicPr>
          <p:cNvPr id="7" name="Content Placeholder 6" descr="A map of the united states&#10;&#10;Description automatically generated">
            <a:extLst>
              <a:ext uri="{FF2B5EF4-FFF2-40B4-BE49-F238E27FC236}">
                <a16:creationId xmlns:a16="http://schemas.microsoft.com/office/drawing/2014/main" id="{FACE5BA7-A7DA-BC7F-0531-ED719C260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269403"/>
            <a:ext cx="7695652" cy="6319194"/>
          </a:xfrm>
        </p:spPr>
      </p:pic>
    </p:spTree>
    <p:extLst>
      <p:ext uri="{BB962C8B-B14F-4D97-AF65-F5344CB8AC3E}">
        <p14:creationId xmlns:p14="http://schemas.microsoft.com/office/powerpoint/2010/main" val="380471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Seasonal Trends</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E671ECA4-56CC-E459-860F-A12B6E61FF11}"/>
              </a:ext>
            </a:extLst>
          </p:cNvPr>
          <p:cNvSpPr txBox="1"/>
          <p:nvPr/>
        </p:nvSpPr>
        <p:spPr>
          <a:xfrm>
            <a:off x="638175" y="3715352"/>
            <a:ext cx="3248025" cy="1754326"/>
          </a:xfrm>
          <a:prstGeom prst="rect">
            <a:avLst/>
          </a:prstGeom>
          <a:noFill/>
        </p:spPr>
        <p:txBody>
          <a:bodyPr wrap="square" rtlCol="0">
            <a:spAutoFit/>
          </a:bodyPr>
          <a:lstStyle/>
          <a:p>
            <a:r>
              <a:rPr lang="en-US" dirty="0">
                <a:effectLst/>
              </a:rPr>
              <a:t>Products are returned more frequently during the fall than any other season. They take a slight dip in November, but the return rates rise again during the holiday season. </a:t>
            </a:r>
            <a:endParaRPr lang="en-US" dirty="0"/>
          </a:p>
        </p:txBody>
      </p:sp>
      <p:pic>
        <p:nvPicPr>
          <p:cNvPr id="6" name="Content Placeholder 5" descr="A graph showing the growth of the stock market&#10;&#10;Description automatically generated">
            <a:extLst>
              <a:ext uri="{FF2B5EF4-FFF2-40B4-BE49-F238E27FC236}">
                <a16:creationId xmlns:a16="http://schemas.microsoft.com/office/drawing/2014/main" id="{868F0692-46B6-151C-9277-037D6E7BA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5169" y="199183"/>
            <a:ext cx="7438656" cy="6459634"/>
          </a:xfrm>
        </p:spPr>
      </p:pic>
    </p:spTree>
    <p:extLst>
      <p:ext uri="{BB962C8B-B14F-4D97-AF65-F5344CB8AC3E}">
        <p14:creationId xmlns:p14="http://schemas.microsoft.com/office/powerpoint/2010/main" val="16515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Categorical Trends</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E671ECA4-56CC-E459-860F-A12B6E61FF11}"/>
              </a:ext>
            </a:extLst>
          </p:cNvPr>
          <p:cNvSpPr txBox="1"/>
          <p:nvPr/>
        </p:nvSpPr>
        <p:spPr>
          <a:xfrm>
            <a:off x="638175" y="3715352"/>
            <a:ext cx="3248025" cy="1754326"/>
          </a:xfrm>
          <a:prstGeom prst="rect">
            <a:avLst/>
          </a:prstGeom>
          <a:noFill/>
        </p:spPr>
        <p:txBody>
          <a:bodyPr wrap="square" rtlCol="0">
            <a:spAutoFit/>
          </a:bodyPr>
          <a:lstStyle/>
          <a:p>
            <a:r>
              <a:rPr lang="en-US" dirty="0">
                <a:effectLst/>
              </a:rPr>
              <a:t>Office Supplies are the most returned items amongst the three product categories. We can see a breakdown by specific items in this viewpoint. </a:t>
            </a:r>
            <a:endParaRPr lang="en-US" dirty="0"/>
          </a:p>
        </p:txBody>
      </p:sp>
      <p:pic>
        <p:nvPicPr>
          <p:cNvPr id="7" name="Content Placeholder 6" descr="A graph showing the sales of products&#10;&#10;Description automatically generated with medium confidence">
            <a:extLst>
              <a:ext uri="{FF2B5EF4-FFF2-40B4-BE49-F238E27FC236}">
                <a16:creationId xmlns:a16="http://schemas.microsoft.com/office/drawing/2014/main" id="{864CA656-7A0D-6ACA-1062-3D84B019A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1362" y="458059"/>
            <a:ext cx="7742670" cy="5884733"/>
          </a:xfrm>
        </p:spPr>
      </p:pic>
    </p:spTree>
    <p:extLst>
      <p:ext uri="{BB962C8B-B14F-4D97-AF65-F5344CB8AC3E}">
        <p14:creationId xmlns:p14="http://schemas.microsoft.com/office/powerpoint/2010/main" val="168158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B360D-0411-872F-8768-8E4349E9AA9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br>
              <a:rPr lang="en-US" sz="3200" kern="1200" dirty="0">
                <a:solidFill>
                  <a:srgbClr val="FFFFFF"/>
                </a:solidFill>
                <a:latin typeface="+mj-lt"/>
                <a:ea typeface="+mj-ea"/>
                <a:cs typeface="+mj-cs"/>
              </a:rPr>
            </a:br>
            <a:endParaRPr lang="en-US" sz="3200" kern="1200" dirty="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E671ECA4-56CC-E459-860F-A12B6E61FF11}"/>
              </a:ext>
            </a:extLst>
          </p:cNvPr>
          <p:cNvSpPr txBox="1"/>
          <p:nvPr/>
        </p:nvSpPr>
        <p:spPr>
          <a:xfrm>
            <a:off x="634278" y="3286060"/>
            <a:ext cx="3248025" cy="3139321"/>
          </a:xfrm>
          <a:prstGeom prst="rect">
            <a:avLst/>
          </a:prstGeom>
          <a:noFill/>
        </p:spPr>
        <p:txBody>
          <a:bodyPr wrap="square" rtlCol="0">
            <a:spAutoFit/>
          </a:bodyPr>
          <a:lstStyle/>
          <a:p>
            <a:r>
              <a:rPr lang="en-US" dirty="0">
                <a:effectLst/>
              </a:rPr>
              <a:t>Products are most frequently returned in the West Coast during the Fall season, and both are increased when considering Office Supplies specifically. </a:t>
            </a:r>
          </a:p>
          <a:p>
            <a:endParaRPr lang="en-US" dirty="0"/>
          </a:p>
          <a:p>
            <a:r>
              <a:rPr lang="en-US" dirty="0">
                <a:effectLst/>
              </a:rPr>
              <a:t>Using this information, we can tailor our methods to increase the number of products being retained by customers. </a:t>
            </a:r>
            <a:endParaRPr lang="en-US" dirty="0"/>
          </a:p>
        </p:txBody>
      </p:sp>
      <p:pic>
        <p:nvPicPr>
          <p:cNvPr id="6" name="Content Placeholder 5" descr="A close-up of a map&#10;&#10;Description automatically generated">
            <a:extLst>
              <a:ext uri="{FF2B5EF4-FFF2-40B4-BE49-F238E27FC236}">
                <a16:creationId xmlns:a16="http://schemas.microsoft.com/office/drawing/2014/main" id="{D15A9C3F-2B3A-6424-1CF9-AA3409499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5" y="459623"/>
            <a:ext cx="7747198" cy="5938753"/>
          </a:xfrm>
        </p:spPr>
      </p:pic>
    </p:spTree>
    <p:extLst>
      <p:ext uri="{BB962C8B-B14F-4D97-AF65-F5344CB8AC3E}">
        <p14:creationId xmlns:p14="http://schemas.microsoft.com/office/powerpoint/2010/main" val="109483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233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Introduction </vt:lpstr>
      <vt:lpstr>Measuring Returns </vt:lpstr>
      <vt:lpstr>Root Causes of Returns </vt:lpstr>
      <vt:lpstr>Geographical Trends </vt:lpstr>
      <vt:lpstr>Seasonal Trends </vt:lpstr>
      <vt:lpstr>Categorical Trends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Arman Choudhury</dc:creator>
  <cp:lastModifiedBy>Arman Choudhury</cp:lastModifiedBy>
  <cp:revision>1</cp:revision>
  <dcterms:created xsi:type="dcterms:W3CDTF">2024-08-07T20:19:56Z</dcterms:created>
  <dcterms:modified xsi:type="dcterms:W3CDTF">2024-08-07T20:36:13Z</dcterms:modified>
</cp:coreProperties>
</file>