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8"/>
  </p:notesMasterIdLst>
  <p:sldIdLst>
    <p:sldId id="256" r:id="rId2"/>
    <p:sldId id="257" r:id="rId3"/>
    <p:sldId id="258" r:id="rId4"/>
    <p:sldId id="270" r:id="rId5"/>
    <p:sldId id="271" r:id="rId6"/>
    <p:sldId id="272" r:id="rId7"/>
    <p:sldId id="273" r:id="rId8"/>
    <p:sldId id="264" r:id="rId9"/>
    <p:sldId id="274" r:id="rId10"/>
    <p:sldId id="265" r:id="rId11"/>
    <p:sldId id="275" r:id="rId12"/>
    <p:sldId id="266" r:id="rId13"/>
    <p:sldId id="276" r:id="rId14"/>
    <p:sldId id="267" r:id="rId15"/>
    <p:sldId id="277"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93417" autoAdjust="0"/>
  </p:normalViewPr>
  <p:slideViewPr>
    <p:cSldViewPr snapToGrid="0">
      <p:cViewPr varScale="1">
        <p:scale>
          <a:sx n="114" d="100"/>
          <a:sy n="114"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B2FC76-0A7C-4447-B1CC-642B81829BEF}" type="datetimeFigureOut">
              <a:rPr lang="en-US" smtClean="0"/>
              <a:t>9/24/2024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BD759-D83F-4190-89CD-DF72F1E73459}" type="slidenum">
              <a:rPr lang="en-US" smtClean="0"/>
              <a:t>‹#›</a:t>
            </a:fld>
            <a:endParaRPr lang="en-US" dirty="0"/>
          </a:p>
        </p:txBody>
      </p:sp>
    </p:spTree>
    <p:extLst>
      <p:ext uri="{BB962C8B-B14F-4D97-AF65-F5344CB8AC3E}">
        <p14:creationId xmlns:p14="http://schemas.microsoft.com/office/powerpoint/2010/main" val="3482226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9/24/2024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51694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9/24/2024</a:t>
            </a:fld>
            <a:endParaRPr lang="en-US" dirty="0"/>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21631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9/24/2024</a:t>
            </a:fld>
            <a:endParaRPr lang="en-US" dirty="0"/>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42994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9/24/2024</a:t>
            </a:fld>
            <a:endParaRPr lang="en-US" dirty="0"/>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43080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9/24/2024</a:t>
            </a:fld>
            <a:endParaRPr lang="en-US" dirty="0"/>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930413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9/24/2024</a:t>
            </a:fld>
            <a:endParaRPr lang="en-US" dirty="0"/>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48329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9/24/2024</a:t>
            </a:fld>
            <a:endParaRPr lang="en-US" dirty="0"/>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01773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9/24/2024</a:t>
            </a:fld>
            <a:endParaRPr lang="en-US" dirty="0"/>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637941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9/24/2024</a:t>
            </a:fld>
            <a:endParaRPr lang="en-US" dirty="0"/>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992787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9/24/2024</a:t>
            </a:fld>
            <a:endParaRPr lang="en-US" dirty="0"/>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4069818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9/24/2024</a:t>
            </a:fld>
            <a:endParaRPr lang="en-US" dirty="0"/>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19805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dirty="0"/>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dirty="0"/>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dirty="0"/>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9/24/2024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81703831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7" name="Top Left">
            <a:extLst>
              <a:ext uri="{FF2B5EF4-FFF2-40B4-BE49-F238E27FC236}">
                <a16:creationId xmlns:a16="http://schemas.microsoft.com/office/drawing/2014/main" id="{F99A87B6-0764-47AD-BF24-B54A16F944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C50E14B7-3770-407C-A359-030533E14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Freeform: Shape 37">
              <a:extLst>
                <a:ext uri="{FF2B5EF4-FFF2-40B4-BE49-F238E27FC236}">
                  <a16:creationId xmlns:a16="http://schemas.microsoft.com/office/drawing/2014/main" id="{4F5BFEC0-D7AC-4F30-9697-1A7804BE7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16" name="Freeform: Shape 15">
              <a:extLst>
                <a:ext uri="{FF2B5EF4-FFF2-40B4-BE49-F238E27FC236}">
                  <a16:creationId xmlns:a16="http://schemas.microsoft.com/office/drawing/2014/main" id="{1D47A7E9-69C2-466A-8E0A-1E82502C7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39" name="Freeform: Shape 38">
              <a:extLst>
                <a:ext uri="{FF2B5EF4-FFF2-40B4-BE49-F238E27FC236}">
                  <a16:creationId xmlns:a16="http://schemas.microsoft.com/office/drawing/2014/main" id="{37B64B2C-0074-40A5-AD7B-10234F367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18" name="Freeform: Shape 17">
              <a:extLst>
                <a:ext uri="{FF2B5EF4-FFF2-40B4-BE49-F238E27FC236}">
                  <a16:creationId xmlns:a16="http://schemas.microsoft.com/office/drawing/2014/main" id="{B4EAC4AF-90F7-4D5B-9D52-8B5CC855B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40" name="Freeform: Shape 39">
              <a:extLst>
                <a:ext uri="{FF2B5EF4-FFF2-40B4-BE49-F238E27FC236}">
                  <a16:creationId xmlns:a16="http://schemas.microsoft.com/office/drawing/2014/main" id="{FC772208-699E-460A-B31E-D49D3EFE3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20" name="Freeform: Shape 19">
              <a:extLst>
                <a:ext uri="{FF2B5EF4-FFF2-40B4-BE49-F238E27FC236}">
                  <a16:creationId xmlns:a16="http://schemas.microsoft.com/office/drawing/2014/main" id="{899AB563-7EE7-4EB1-A6C7-E885E4774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21" name="Freeform: Shape 20">
              <a:extLst>
                <a:ext uri="{FF2B5EF4-FFF2-40B4-BE49-F238E27FC236}">
                  <a16:creationId xmlns:a16="http://schemas.microsoft.com/office/drawing/2014/main" id="{2A4ABF96-0400-4F13-B053-5AB9AB2902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EF8FFE3A-80EC-2C25-5D3A-14DD361DE6C8}"/>
              </a:ext>
            </a:extLst>
          </p:cNvPr>
          <p:cNvSpPr>
            <a:spLocks noGrp="1"/>
          </p:cNvSpPr>
          <p:nvPr>
            <p:ph type="ctrTitle"/>
          </p:nvPr>
        </p:nvSpPr>
        <p:spPr>
          <a:xfrm>
            <a:off x="1005653" y="744909"/>
            <a:ext cx="4798447" cy="3155419"/>
          </a:xfrm>
        </p:spPr>
        <p:txBody>
          <a:bodyPr anchor="b">
            <a:normAutofit/>
          </a:bodyPr>
          <a:lstStyle/>
          <a:p>
            <a:pPr algn="l"/>
            <a:r>
              <a:rPr lang="en-US" sz="5400" dirty="0"/>
              <a:t>Triple Ten : Final Project</a:t>
            </a:r>
          </a:p>
        </p:txBody>
      </p:sp>
      <p:sp>
        <p:nvSpPr>
          <p:cNvPr id="3" name="Subtitle 2">
            <a:extLst>
              <a:ext uri="{FF2B5EF4-FFF2-40B4-BE49-F238E27FC236}">
                <a16:creationId xmlns:a16="http://schemas.microsoft.com/office/drawing/2014/main" id="{4F906EDB-2A5D-4A9B-43C1-DB40C5217A62}"/>
              </a:ext>
            </a:extLst>
          </p:cNvPr>
          <p:cNvSpPr>
            <a:spLocks noGrp="1"/>
          </p:cNvSpPr>
          <p:nvPr>
            <p:ph type="subTitle" idx="1"/>
          </p:nvPr>
        </p:nvSpPr>
        <p:spPr>
          <a:xfrm>
            <a:off x="1012785" y="4074784"/>
            <a:ext cx="4798446" cy="2054306"/>
          </a:xfrm>
        </p:spPr>
        <p:txBody>
          <a:bodyPr anchor="t">
            <a:normAutofit/>
          </a:bodyPr>
          <a:lstStyle/>
          <a:p>
            <a:pPr algn="l"/>
            <a:r>
              <a:rPr lang="en-US" sz="2200" dirty="0"/>
              <a:t>Arman Choudhury</a:t>
            </a:r>
          </a:p>
          <a:p>
            <a:pPr algn="l"/>
            <a:endParaRPr lang="en-US" sz="2200" dirty="0"/>
          </a:p>
        </p:txBody>
      </p:sp>
      <p:pic>
        <p:nvPicPr>
          <p:cNvPr id="41" name="Picture 40" descr="A green and yellow triangle pattern&#10;&#10;Description automatically generated">
            <a:extLst>
              <a:ext uri="{FF2B5EF4-FFF2-40B4-BE49-F238E27FC236}">
                <a16:creationId xmlns:a16="http://schemas.microsoft.com/office/drawing/2014/main" id="{0604877A-6BF6-FDAA-6495-EBCF1EB9BD6D}"/>
              </a:ext>
            </a:extLst>
          </p:cNvPr>
          <p:cNvPicPr>
            <a:picLocks noChangeAspect="1"/>
          </p:cNvPicPr>
          <p:nvPr/>
        </p:nvPicPr>
        <p:blipFill>
          <a:blip r:embed="rId2"/>
          <a:srcRect l="3457" r="36241" b="-1"/>
          <a:stretch/>
        </p:blipFill>
        <p:spPr>
          <a:xfrm>
            <a:off x="5996628" y="10"/>
            <a:ext cx="6195372" cy="6857990"/>
          </a:xfrm>
          <a:prstGeom prst="rect">
            <a:avLst/>
          </a:prstGeom>
        </p:spPr>
      </p:pic>
      <p:grpSp>
        <p:nvGrpSpPr>
          <p:cNvPr id="23"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7192" y="3369564"/>
            <a:ext cx="118872" cy="118872"/>
            <a:chOff x="1175347" y="3733800"/>
            <a:chExt cx="118872" cy="118872"/>
          </a:xfrm>
        </p:grpSpPr>
        <p:cxnSp>
          <p:nvCxnSpPr>
            <p:cNvPr id="24" name="Straight Connector 23">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7" name="Bottom Right">
            <a:extLst>
              <a:ext uri="{FF2B5EF4-FFF2-40B4-BE49-F238E27FC236}">
                <a16:creationId xmlns:a16="http://schemas.microsoft.com/office/drawing/2014/main" id="{EE8A2E90-75F0-4F59-AE03-FE737F410E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8" name="Graphic 157">
              <a:extLst>
                <a:ext uri="{FF2B5EF4-FFF2-40B4-BE49-F238E27FC236}">
                  <a16:creationId xmlns:a16="http://schemas.microsoft.com/office/drawing/2014/main" id="{291613E8-1172-4437-97E9-F15A295649C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CE1404A3-DA0A-451F-80F9-341A400102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31" name="Freeform: Shape 30">
                <a:extLst>
                  <a:ext uri="{FF2B5EF4-FFF2-40B4-BE49-F238E27FC236}">
                    <a16:creationId xmlns:a16="http://schemas.microsoft.com/office/drawing/2014/main" id="{6D9F30DE-11BA-476B-B25D-CED39DBB6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32" name="Freeform: Shape 31">
                <a:extLst>
                  <a:ext uri="{FF2B5EF4-FFF2-40B4-BE49-F238E27FC236}">
                    <a16:creationId xmlns:a16="http://schemas.microsoft.com/office/drawing/2014/main" id="{253755C4-9D54-4D38-856A-7D1D31BC4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33" name="Freeform: Shape 32">
                <a:extLst>
                  <a:ext uri="{FF2B5EF4-FFF2-40B4-BE49-F238E27FC236}">
                    <a16:creationId xmlns:a16="http://schemas.microsoft.com/office/drawing/2014/main" id="{F2D176F7-5471-4C65-B496-F05544AF3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34" name="Freeform: Shape 33">
                <a:extLst>
                  <a:ext uri="{FF2B5EF4-FFF2-40B4-BE49-F238E27FC236}">
                    <a16:creationId xmlns:a16="http://schemas.microsoft.com/office/drawing/2014/main" id="{E3541E62-142A-4078-8B35-723AF8B13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35" name="Freeform: Shape 34">
                <a:extLst>
                  <a:ext uri="{FF2B5EF4-FFF2-40B4-BE49-F238E27FC236}">
                    <a16:creationId xmlns:a16="http://schemas.microsoft.com/office/drawing/2014/main" id="{B2037584-8C21-4B8F-9EC5-5F978F32E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36" name="Freeform: Shape 35">
                <a:extLst>
                  <a:ext uri="{FF2B5EF4-FFF2-40B4-BE49-F238E27FC236}">
                    <a16:creationId xmlns:a16="http://schemas.microsoft.com/office/drawing/2014/main" id="{318287BF-F368-4F91-A36C-A729B478E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dirty="0"/>
              </a:p>
            </p:txBody>
          </p:sp>
        </p:grpSp>
        <p:sp>
          <p:nvSpPr>
            <p:cNvPr id="29" name="Freeform: Shape 28">
              <a:extLst>
                <a:ext uri="{FF2B5EF4-FFF2-40B4-BE49-F238E27FC236}">
                  <a16:creationId xmlns:a16="http://schemas.microsoft.com/office/drawing/2014/main" id="{A54A80ED-1507-4424-AE0D-E8B52DAC0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564306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83EE-E2CC-0739-056E-C189F0910B7C}"/>
              </a:ext>
            </a:extLst>
          </p:cNvPr>
          <p:cNvSpPr>
            <a:spLocks noGrp="1"/>
          </p:cNvSpPr>
          <p:nvPr>
            <p:ph type="title"/>
          </p:nvPr>
        </p:nvSpPr>
        <p:spPr>
          <a:xfrm>
            <a:off x="838200" y="12460"/>
            <a:ext cx="10515600" cy="1325563"/>
          </a:xfrm>
        </p:spPr>
        <p:txBody>
          <a:bodyPr/>
          <a:lstStyle/>
          <a:p>
            <a:r>
              <a:rPr lang="en-US" dirty="0"/>
              <a:t>Orders Over Time</a:t>
            </a:r>
          </a:p>
        </p:txBody>
      </p:sp>
      <p:pic>
        <p:nvPicPr>
          <p:cNvPr id="5" name="Picture 4" descr="A screenshot of a graph&#10;&#10;Description automatically generated">
            <a:extLst>
              <a:ext uri="{FF2B5EF4-FFF2-40B4-BE49-F238E27FC236}">
                <a16:creationId xmlns:a16="http://schemas.microsoft.com/office/drawing/2014/main" id="{B02C647A-0823-CDF5-CC5B-AD909399D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718" y="1338023"/>
            <a:ext cx="9968564" cy="5360895"/>
          </a:xfrm>
          <a:prstGeom prst="rect">
            <a:avLst/>
          </a:prstGeom>
        </p:spPr>
      </p:pic>
    </p:spTree>
    <p:extLst>
      <p:ext uri="{BB962C8B-B14F-4D97-AF65-F5344CB8AC3E}">
        <p14:creationId xmlns:p14="http://schemas.microsoft.com/office/powerpoint/2010/main" val="91880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83EE-E2CC-0739-056E-C189F0910B7C}"/>
              </a:ext>
            </a:extLst>
          </p:cNvPr>
          <p:cNvSpPr>
            <a:spLocks noGrp="1"/>
          </p:cNvSpPr>
          <p:nvPr>
            <p:ph type="title"/>
          </p:nvPr>
        </p:nvSpPr>
        <p:spPr/>
        <p:txBody>
          <a:bodyPr/>
          <a:lstStyle/>
          <a:p>
            <a:r>
              <a:rPr lang="en-US" dirty="0"/>
              <a:t>Orders Over Time</a:t>
            </a:r>
          </a:p>
        </p:txBody>
      </p:sp>
      <p:sp>
        <p:nvSpPr>
          <p:cNvPr id="3" name="TextBox 2">
            <a:extLst>
              <a:ext uri="{FF2B5EF4-FFF2-40B4-BE49-F238E27FC236}">
                <a16:creationId xmlns:a16="http://schemas.microsoft.com/office/drawing/2014/main" id="{769E0023-49CC-6C63-FDB5-F617E2DA9E16}"/>
              </a:ext>
            </a:extLst>
          </p:cNvPr>
          <p:cNvSpPr txBox="1"/>
          <p:nvPr/>
        </p:nvSpPr>
        <p:spPr>
          <a:xfrm>
            <a:off x="352338" y="1476462"/>
            <a:ext cx="11534861" cy="4801314"/>
          </a:xfrm>
          <a:prstGeom prst="rect">
            <a:avLst/>
          </a:prstGeom>
          <a:noFill/>
        </p:spPr>
        <p:txBody>
          <a:bodyPr wrap="square" rtlCol="0">
            <a:spAutoFit/>
          </a:bodyPr>
          <a:lstStyle/>
          <a:p>
            <a:r>
              <a:rPr lang="en-US" b="1" i="1" dirty="0"/>
              <a:t>Insight: </a:t>
            </a:r>
          </a:p>
          <a:p>
            <a:endParaRPr lang="en-US" b="1" i="1" dirty="0"/>
          </a:p>
          <a:p>
            <a:pPr marL="285750" indent="-285750">
              <a:buFont typeface="Arial" panose="020B0604020202020204" pitchFamily="34" charset="0"/>
              <a:buChar char="•"/>
            </a:pPr>
            <a:r>
              <a:rPr lang="en-US" dirty="0"/>
              <a:t>The </a:t>
            </a:r>
            <a:r>
              <a:rPr lang="en-US" b="1" dirty="0"/>
              <a:t>Orders Over Time </a:t>
            </a:r>
            <a:r>
              <a:rPr lang="en-US" dirty="0"/>
              <a:t>line chart shows fluctuations in customer demand with notable peaks and dips. The highest peak occurred in May 2018, which could be linked to a promotional event or seasonal factors. </a:t>
            </a:r>
          </a:p>
          <a:p>
            <a:pPr marL="285750" indent="-285750">
              <a:buFont typeface="Arial" panose="020B0604020202020204" pitchFamily="34" charset="0"/>
              <a:buChar char="•"/>
            </a:pPr>
            <a:r>
              <a:rPr lang="en-US" dirty="0"/>
              <a:t>The graph also indicates a significant drop in orders during May 2020, which could correspond to external factors such as the impact of COVID-19.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i="1" dirty="0"/>
          </a:p>
          <a:p>
            <a:r>
              <a:rPr lang="en-US" b="1" i="1" dirty="0"/>
              <a:t>Actionable Insights: </a:t>
            </a:r>
          </a:p>
          <a:p>
            <a:endParaRPr lang="en-US" dirty="0"/>
          </a:p>
          <a:p>
            <a:pPr marL="285750" indent="-285750">
              <a:buFont typeface="Arial" panose="020B0604020202020204" pitchFamily="34" charset="0"/>
              <a:buChar char="•"/>
            </a:pPr>
            <a:r>
              <a:rPr lang="en-US" b="1" dirty="0"/>
              <a:t>Capitalize on High-Demand Periods: </a:t>
            </a:r>
            <a:r>
              <a:rPr lang="en-US" dirty="0"/>
              <a:t>Zomato should investigate the factors that led to the peak in May 2018 and replicate similar promotional efforts during other high-demand periods. For example, running seasonal promotions or discounts can help Zomato sustain high order volumes.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Address Low-Demand Periods: </a:t>
            </a:r>
            <a:r>
              <a:rPr lang="en-US" dirty="0"/>
              <a:t>For the drop in orders observed in May 2020, Zomato can explore measures to boost demand, such as contactless delivery promotions or partnerships with local restaurants to attract more customers during difficult periods.</a:t>
            </a:r>
          </a:p>
        </p:txBody>
      </p:sp>
    </p:spTree>
    <p:extLst>
      <p:ext uri="{BB962C8B-B14F-4D97-AF65-F5344CB8AC3E}">
        <p14:creationId xmlns:p14="http://schemas.microsoft.com/office/powerpoint/2010/main" val="164542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2D7C-2349-2BD4-556D-80019010DBB9}"/>
              </a:ext>
            </a:extLst>
          </p:cNvPr>
          <p:cNvSpPr>
            <a:spLocks noGrp="1"/>
          </p:cNvSpPr>
          <p:nvPr>
            <p:ph type="title"/>
          </p:nvPr>
        </p:nvSpPr>
        <p:spPr>
          <a:xfrm>
            <a:off x="838199" y="0"/>
            <a:ext cx="10515600" cy="1325563"/>
          </a:xfrm>
        </p:spPr>
        <p:txBody>
          <a:bodyPr>
            <a:normAutofit/>
          </a:bodyPr>
          <a:lstStyle/>
          <a:p>
            <a:r>
              <a:rPr lang="en-US" dirty="0"/>
              <a:t>Restaurant Locations (Map Visualization)</a:t>
            </a:r>
          </a:p>
        </p:txBody>
      </p:sp>
      <p:pic>
        <p:nvPicPr>
          <p:cNvPr id="5" name="Picture 4" descr="A map of the world with red and green dots&#10;&#10;Description automatically generated">
            <a:extLst>
              <a:ext uri="{FF2B5EF4-FFF2-40B4-BE49-F238E27FC236}">
                <a16:creationId xmlns:a16="http://schemas.microsoft.com/office/drawing/2014/main" id="{6CA4A041-5465-48A6-D218-5AB6B3F23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842" y="1325563"/>
            <a:ext cx="9914313" cy="5311055"/>
          </a:xfrm>
          <a:prstGeom prst="rect">
            <a:avLst/>
          </a:prstGeom>
        </p:spPr>
      </p:pic>
    </p:spTree>
    <p:extLst>
      <p:ext uri="{BB962C8B-B14F-4D97-AF65-F5344CB8AC3E}">
        <p14:creationId xmlns:p14="http://schemas.microsoft.com/office/powerpoint/2010/main" val="1053698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2D7C-2349-2BD4-556D-80019010DBB9}"/>
              </a:ext>
            </a:extLst>
          </p:cNvPr>
          <p:cNvSpPr>
            <a:spLocks noGrp="1"/>
          </p:cNvSpPr>
          <p:nvPr>
            <p:ph type="title"/>
          </p:nvPr>
        </p:nvSpPr>
        <p:spPr/>
        <p:txBody>
          <a:bodyPr>
            <a:normAutofit/>
          </a:bodyPr>
          <a:lstStyle/>
          <a:p>
            <a:r>
              <a:rPr lang="en-US" dirty="0"/>
              <a:t>Restaurant Locations (Map Visualization)</a:t>
            </a:r>
          </a:p>
        </p:txBody>
      </p:sp>
      <p:sp>
        <p:nvSpPr>
          <p:cNvPr id="3" name="TextBox 2">
            <a:extLst>
              <a:ext uri="{FF2B5EF4-FFF2-40B4-BE49-F238E27FC236}">
                <a16:creationId xmlns:a16="http://schemas.microsoft.com/office/drawing/2014/main" id="{D51B31C9-79D2-56C3-2D1A-A859916EFB5B}"/>
              </a:ext>
            </a:extLst>
          </p:cNvPr>
          <p:cNvSpPr txBox="1"/>
          <p:nvPr/>
        </p:nvSpPr>
        <p:spPr>
          <a:xfrm>
            <a:off x="335560" y="1426128"/>
            <a:ext cx="11560029" cy="5078313"/>
          </a:xfrm>
          <a:prstGeom prst="rect">
            <a:avLst/>
          </a:prstGeom>
          <a:noFill/>
        </p:spPr>
        <p:txBody>
          <a:bodyPr wrap="square" rtlCol="0">
            <a:spAutoFit/>
          </a:bodyPr>
          <a:lstStyle/>
          <a:p>
            <a:r>
              <a:rPr lang="en-US" b="1" i="1" dirty="0"/>
              <a:t>Insight:</a:t>
            </a:r>
          </a:p>
          <a:p>
            <a:endParaRPr lang="en-US" dirty="0"/>
          </a:p>
          <a:p>
            <a:pPr marL="285750" indent="-285750">
              <a:buFont typeface="Arial" panose="020B0604020202020204" pitchFamily="34" charset="0"/>
              <a:buChar char="•"/>
            </a:pPr>
            <a:r>
              <a:rPr lang="en-US" dirty="0"/>
              <a:t>The </a:t>
            </a:r>
            <a:r>
              <a:rPr lang="en-US" b="1" dirty="0"/>
              <a:t>Restaurant Locations </a:t>
            </a:r>
            <a:r>
              <a:rPr lang="en-US" dirty="0"/>
              <a:t>map provides a geographical view of Zomato's restaurant performance across India. Areas with more green markers indicate higher-rated restaurants, while red markers suggest lower ratings.</a:t>
            </a:r>
          </a:p>
          <a:p>
            <a:pPr marL="285750" indent="-285750">
              <a:buFont typeface="Arial" panose="020B0604020202020204" pitchFamily="34" charset="0"/>
              <a:buChar char="•"/>
            </a:pPr>
            <a:r>
              <a:rPr lang="en-US" dirty="0"/>
              <a:t>High concentrations of red markers in certain regions may signal areas where Zomato needs to improve customer satisfaction and service quality.</a:t>
            </a:r>
          </a:p>
          <a:p>
            <a:endParaRPr lang="en-US" dirty="0"/>
          </a:p>
          <a:p>
            <a:r>
              <a:rPr lang="en-US" b="1" i="1" dirty="0"/>
              <a:t>Actionable Insight:</a:t>
            </a:r>
          </a:p>
          <a:p>
            <a:endParaRPr lang="en-US" dirty="0"/>
          </a:p>
          <a:p>
            <a:pPr marL="285750" indent="-285750">
              <a:buFont typeface="Arial" panose="020B0604020202020204" pitchFamily="34" charset="0"/>
              <a:buChar char="•"/>
            </a:pPr>
            <a:r>
              <a:rPr lang="en-US" b="1" dirty="0"/>
              <a:t>Focus on Low-Rated Regions: </a:t>
            </a:r>
            <a:r>
              <a:rPr lang="en-US" dirty="0"/>
              <a:t>Zomato should prioritize support in areas with more red markers by identifying the key issues (e.g., poor delivery times, inconsistent food quality) and offering targeted solutions. This could involve improving operational efficiencies or launching local marketing campaigns to boost customer satisfaction.</a:t>
            </a:r>
          </a:p>
          <a:p>
            <a:endParaRPr lang="en-US" dirty="0"/>
          </a:p>
          <a:p>
            <a:pPr marL="285750" indent="-285750">
              <a:buFont typeface="Arial" panose="020B0604020202020204" pitchFamily="34" charset="0"/>
              <a:buChar char="•"/>
            </a:pPr>
            <a:r>
              <a:rPr lang="en-US" b="1" dirty="0"/>
              <a:t>Leverage High-Rated Regions: </a:t>
            </a:r>
            <a:r>
              <a:rPr lang="en-US" dirty="0"/>
              <a:t>Conversely, areas with many green markers show that customer satisfaction is already high. Zomato can further capitalize on this by offering premium services or loyalty programs to engage repeat customers and solidify brand loyalty in these regions.</a:t>
            </a:r>
          </a:p>
        </p:txBody>
      </p:sp>
    </p:spTree>
    <p:extLst>
      <p:ext uri="{BB962C8B-B14F-4D97-AF65-F5344CB8AC3E}">
        <p14:creationId xmlns:p14="http://schemas.microsoft.com/office/powerpoint/2010/main" val="1588295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5F59-3C25-C1CD-D678-4430C9CD1CE4}"/>
              </a:ext>
            </a:extLst>
          </p:cNvPr>
          <p:cNvSpPr>
            <a:spLocks noGrp="1"/>
          </p:cNvSpPr>
          <p:nvPr>
            <p:ph type="title"/>
          </p:nvPr>
        </p:nvSpPr>
        <p:spPr>
          <a:xfrm>
            <a:off x="838199" y="0"/>
            <a:ext cx="10515600" cy="1325563"/>
          </a:xfrm>
        </p:spPr>
        <p:txBody>
          <a:bodyPr/>
          <a:lstStyle/>
          <a:p>
            <a:r>
              <a:rPr lang="en-US" dirty="0"/>
              <a:t>Dashboard Overview</a:t>
            </a:r>
          </a:p>
        </p:txBody>
      </p:sp>
      <p:pic>
        <p:nvPicPr>
          <p:cNvPr id="5" name="Picture 4" descr="A screenshot of a computer&#10;&#10;Description automatically generated">
            <a:extLst>
              <a:ext uri="{FF2B5EF4-FFF2-40B4-BE49-F238E27FC236}">
                <a16:creationId xmlns:a16="http://schemas.microsoft.com/office/drawing/2014/main" id="{1CF4162A-6927-1642-E205-68F880384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967" y="1325563"/>
            <a:ext cx="9930063" cy="5324666"/>
          </a:xfrm>
          <a:prstGeom prst="rect">
            <a:avLst/>
          </a:prstGeom>
        </p:spPr>
      </p:pic>
    </p:spTree>
    <p:extLst>
      <p:ext uri="{BB962C8B-B14F-4D97-AF65-F5344CB8AC3E}">
        <p14:creationId xmlns:p14="http://schemas.microsoft.com/office/powerpoint/2010/main" val="2181035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5F59-3C25-C1CD-D678-4430C9CD1CE4}"/>
              </a:ext>
            </a:extLst>
          </p:cNvPr>
          <p:cNvSpPr>
            <a:spLocks noGrp="1"/>
          </p:cNvSpPr>
          <p:nvPr>
            <p:ph type="title"/>
          </p:nvPr>
        </p:nvSpPr>
        <p:spPr/>
        <p:txBody>
          <a:bodyPr/>
          <a:lstStyle/>
          <a:p>
            <a:r>
              <a:rPr lang="en-US" dirty="0"/>
              <a:t>Dashboard Overview</a:t>
            </a:r>
          </a:p>
        </p:txBody>
      </p:sp>
      <p:sp>
        <p:nvSpPr>
          <p:cNvPr id="3" name="TextBox 2">
            <a:extLst>
              <a:ext uri="{FF2B5EF4-FFF2-40B4-BE49-F238E27FC236}">
                <a16:creationId xmlns:a16="http://schemas.microsoft.com/office/drawing/2014/main" id="{28CC72AC-52E3-8E5B-88B4-BB35515AA79C}"/>
              </a:ext>
            </a:extLst>
          </p:cNvPr>
          <p:cNvSpPr txBox="1"/>
          <p:nvPr/>
        </p:nvSpPr>
        <p:spPr>
          <a:xfrm>
            <a:off x="311791" y="1526796"/>
            <a:ext cx="11568418" cy="4524315"/>
          </a:xfrm>
          <a:prstGeom prst="rect">
            <a:avLst/>
          </a:prstGeom>
          <a:noFill/>
        </p:spPr>
        <p:txBody>
          <a:bodyPr wrap="square" rtlCol="0">
            <a:spAutoFit/>
          </a:bodyPr>
          <a:lstStyle/>
          <a:p>
            <a:r>
              <a:rPr lang="en-US" b="1" i="1" dirty="0"/>
              <a:t>Insight:</a:t>
            </a:r>
          </a:p>
          <a:p>
            <a:endParaRPr lang="en-US" dirty="0"/>
          </a:p>
          <a:p>
            <a:r>
              <a:rPr lang="en-US" dirty="0"/>
              <a:t>The overall dashboard highlights the performance of Zomato’s platform, with the key metrics revealing an imbalance between high and low performing restaurants. While Zomato benefits from significant total sales and orders, these figures are disproportionately driven by a small number of top-performing restaurants.</a:t>
            </a:r>
          </a:p>
          <a:p>
            <a:endParaRPr lang="en-US" dirty="0"/>
          </a:p>
          <a:p>
            <a:r>
              <a:rPr lang="en-US" b="1" i="1" dirty="0"/>
              <a:t>Actionable Recommendations:</a:t>
            </a:r>
          </a:p>
          <a:p>
            <a:endParaRPr lang="en-US" b="1" i="1" dirty="0"/>
          </a:p>
          <a:p>
            <a:pPr marL="285750" indent="-285750">
              <a:buFont typeface="Arial" panose="020B0604020202020204" pitchFamily="34" charset="0"/>
              <a:buChar char="•"/>
            </a:pPr>
            <a:r>
              <a:rPr lang="en-US" b="1" dirty="0"/>
              <a:t>Replicate Success from Top Performers: </a:t>
            </a:r>
            <a:r>
              <a:rPr lang="en-US" dirty="0"/>
              <a:t>Zomato can analyze the common factors behind the success of top-performing restaurants (like location, menu, delivery times) and apply these lessons to underperformers.</a:t>
            </a:r>
          </a:p>
          <a:p>
            <a:pPr marL="285750" indent="-285750">
              <a:buFont typeface="Arial" panose="020B0604020202020204" pitchFamily="34" charset="0"/>
              <a:buChar char="•"/>
            </a:pPr>
            <a:r>
              <a:rPr lang="en-US" b="1" dirty="0"/>
              <a:t>Targeted Support for Low Performers: </a:t>
            </a:r>
            <a:r>
              <a:rPr lang="en-US" dirty="0"/>
              <a:t>Zomato should offer tailored solutions to restaurants that are struggling. This could include localized marketing campaigns, staff training, or revisiting their menu and pricing strategies.</a:t>
            </a:r>
          </a:p>
          <a:p>
            <a:pPr marL="285750" indent="-285750">
              <a:buFont typeface="Arial" panose="020B0604020202020204" pitchFamily="34" charset="0"/>
              <a:buChar char="•"/>
            </a:pPr>
            <a:r>
              <a:rPr lang="en-US" b="1" dirty="0"/>
              <a:t>Boost Customer Reviews and Engagement: </a:t>
            </a:r>
            <a:r>
              <a:rPr lang="en-US" dirty="0"/>
              <a:t>Zomato can implement strategies to increase customer reviews, such as offering incentives or engaging with customers through digital channels. Restaurants with more reviews tend to have higher visibility and trust, which in turn can drive more orders and revenue.</a:t>
            </a:r>
          </a:p>
        </p:txBody>
      </p:sp>
    </p:spTree>
    <p:extLst>
      <p:ext uri="{BB962C8B-B14F-4D97-AF65-F5344CB8AC3E}">
        <p14:creationId xmlns:p14="http://schemas.microsoft.com/office/powerpoint/2010/main" val="314030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9" name="Rectangle 11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1" name="Top Left">
            <a:extLst>
              <a:ext uri="{FF2B5EF4-FFF2-40B4-BE49-F238E27FC236}">
                <a16:creationId xmlns:a16="http://schemas.microsoft.com/office/drawing/2014/main" id="{FADD1535-ED83-48B3-8EB1-671A080F09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22" name="Freeform: Shape 121">
              <a:extLst>
                <a:ext uri="{FF2B5EF4-FFF2-40B4-BE49-F238E27FC236}">
                  <a16:creationId xmlns:a16="http://schemas.microsoft.com/office/drawing/2014/main" id="{E70C64DB-421C-4FFD-8EB1-A7D1A5DC1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3" name="Freeform: Shape 122">
              <a:extLst>
                <a:ext uri="{FF2B5EF4-FFF2-40B4-BE49-F238E27FC236}">
                  <a16:creationId xmlns:a16="http://schemas.microsoft.com/office/drawing/2014/main" id="{5C04BFFB-0C30-49E1-B4F0-243531219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124" name="Freeform: Shape 123">
              <a:extLst>
                <a:ext uri="{FF2B5EF4-FFF2-40B4-BE49-F238E27FC236}">
                  <a16:creationId xmlns:a16="http://schemas.microsoft.com/office/drawing/2014/main" id="{368C7354-F4EF-4BC5-BF44-01614E0B9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125" name="Freeform: Shape 124">
              <a:extLst>
                <a:ext uri="{FF2B5EF4-FFF2-40B4-BE49-F238E27FC236}">
                  <a16:creationId xmlns:a16="http://schemas.microsoft.com/office/drawing/2014/main" id="{145981B8-FB15-43E7-B1CE-AE4A5E9B1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126" name="Freeform: Shape 125">
              <a:extLst>
                <a:ext uri="{FF2B5EF4-FFF2-40B4-BE49-F238E27FC236}">
                  <a16:creationId xmlns:a16="http://schemas.microsoft.com/office/drawing/2014/main" id="{75F05D22-2B12-4452-A804-346878D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127" name="Freeform: Shape 126">
              <a:extLst>
                <a:ext uri="{FF2B5EF4-FFF2-40B4-BE49-F238E27FC236}">
                  <a16:creationId xmlns:a16="http://schemas.microsoft.com/office/drawing/2014/main" id="{7B26EE6B-DF99-4B8A-8859-82A92A59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128" name="Freeform: Shape 127">
              <a:extLst>
                <a:ext uri="{FF2B5EF4-FFF2-40B4-BE49-F238E27FC236}">
                  <a16:creationId xmlns:a16="http://schemas.microsoft.com/office/drawing/2014/main" id="{CE8FB053-1663-44BA-8128-0C19BD762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129" name="Freeform: Shape 128">
              <a:extLst>
                <a:ext uri="{FF2B5EF4-FFF2-40B4-BE49-F238E27FC236}">
                  <a16:creationId xmlns:a16="http://schemas.microsoft.com/office/drawing/2014/main" id="{75E5E4F4-4EE0-49E3-98E5-F1E2BB91A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70B6FFF-1C4A-EFDF-A449-CEA7940A49A4}"/>
              </a:ext>
            </a:extLst>
          </p:cNvPr>
          <p:cNvSpPr>
            <a:spLocks noGrp="1"/>
          </p:cNvSpPr>
          <p:nvPr>
            <p:ph type="title"/>
          </p:nvPr>
        </p:nvSpPr>
        <p:spPr>
          <a:xfrm>
            <a:off x="802911" y="48977"/>
            <a:ext cx="4390807" cy="1664573"/>
          </a:xfrm>
        </p:spPr>
        <p:txBody>
          <a:bodyPr>
            <a:normAutofit/>
          </a:bodyPr>
          <a:lstStyle/>
          <a:p>
            <a:r>
              <a:rPr lang="en-US" dirty="0"/>
              <a:t>Conclusions</a:t>
            </a:r>
          </a:p>
        </p:txBody>
      </p:sp>
      <p:sp>
        <p:nvSpPr>
          <p:cNvPr id="111" name="Rectangle 1">
            <a:extLst>
              <a:ext uri="{FF2B5EF4-FFF2-40B4-BE49-F238E27FC236}">
                <a16:creationId xmlns:a16="http://schemas.microsoft.com/office/drawing/2014/main" id="{6C54270E-7D69-1A21-A17A-F59DEB689BAF}"/>
              </a:ext>
            </a:extLst>
          </p:cNvPr>
          <p:cNvSpPr>
            <a:spLocks noGrp="1" noChangeArrowheads="1"/>
          </p:cNvSpPr>
          <p:nvPr>
            <p:ph idx="1"/>
          </p:nvPr>
        </p:nvSpPr>
        <p:spPr bwMode="auto">
          <a:xfrm>
            <a:off x="296036" y="1459684"/>
            <a:ext cx="5285507" cy="529000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92500" lnSpcReduction="10000"/>
          </a:bodyPr>
          <a:lstStyle/>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700" b="1" i="0" u="none" strike="noStrike" cap="none" normalizeH="0" baseline="0" dirty="0">
                <a:ln>
                  <a:noFill/>
                </a:ln>
                <a:effectLst/>
                <a:latin typeface="Arial" panose="020B0604020202020204" pitchFamily="34" charset="0"/>
              </a:rPr>
              <a:t> High-Performing Restaurants</a:t>
            </a:r>
            <a:r>
              <a:rPr kumimoji="0" lang="en-US" altLang="en-US" sz="17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700" b="0" i="0" u="none" strike="noStrike" cap="none" normalizeH="0" baseline="0" dirty="0">
                <a:ln>
                  <a:noFill/>
                </a:ln>
                <a:effectLst/>
                <a:latin typeface="Arial" panose="020B0604020202020204" pitchFamily="34" charset="0"/>
              </a:rPr>
              <a:t> The restaurants with the highest number of orders and sales are likely using successful strategies (e.g., popular menu items, effective promotions, or prime locations). These restaurants should be </a:t>
            </a:r>
            <a:r>
              <a:rPr lang="en-US" altLang="en-US" sz="1700" dirty="0">
                <a:latin typeface="Arial" panose="020B0604020202020204" pitchFamily="34" charset="0"/>
              </a:rPr>
              <a:t>further analyzed </a:t>
            </a:r>
            <a:r>
              <a:rPr kumimoji="0" lang="en-US" altLang="en-US" sz="1700" b="0" i="0" u="none" strike="noStrike" cap="none" normalizeH="0" baseline="0" dirty="0">
                <a:ln>
                  <a:noFill/>
                </a:ln>
                <a:effectLst/>
                <a:latin typeface="Arial" panose="020B0604020202020204" pitchFamily="34" charset="0"/>
              </a:rPr>
              <a:t>to identify specific tactics or characteristics that can be replicated across other locations to boost overall performance through the Zomato platform. </a:t>
            </a:r>
          </a:p>
          <a:p>
            <a:pPr marL="0" marR="0" lvl="0" indent="0" defTabSz="914400" rtl="0" eaLnBrk="0" fontAlgn="base" latinLnBrk="0" hangingPunct="0">
              <a:lnSpc>
                <a:spcPct val="100000"/>
              </a:lnSpc>
              <a:spcBef>
                <a:spcPct val="0"/>
              </a:spcBef>
              <a:spcAft>
                <a:spcPts val="600"/>
              </a:spcAft>
              <a:buClrTx/>
              <a:buSzTx/>
              <a:buNone/>
              <a:tabLst/>
            </a:pPr>
            <a:endParaRPr kumimoji="0" lang="en-US" altLang="en-US"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700" b="1" i="0" u="none" strike="noStrike" cap="none" normalizeH="0" baseline="0" dirty="0">
                <a:ln>
                  <a:noFill/>
                </a:ln>
                <a:effectLst/>
                <a:latin typeface="Arial" panose="020B0604020202020204" pitchFamily="34" charset="0"/>
              </a:rPr>
              <a:t> Underperforming Restaurants</a:t>
            </a:r>
            <a:r>
              <a:rPr kumimoji="0" lang="en-US" altLang="en-US" sz="17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700" b="0" i="0" u="none" strike="noStrike" cap="none" normalizeH="0" baseline="0" dirty="0">
                <a:ln>
                  <a:noFill/>
                </a:ln>
                <a:effectLst/>
                <a:latin typeface="Arial" panose="020B0604020202020204" pitchFamily="34" charset="0"/>
              </a:rPr>
              <a:t> Restaurants with lower sales and order counts may be struggling due to a variety of </a:t>
            </a:r>
            <a:r>
              <a:rPr lang="en-US" altLang="en-US" sz="1700" dirty="0">
                <a:latin typeface="Arial" panose="020B0604020202020204" pitchFamily="34" charset="0"/>
              </a:rPr>
              <a:t>f</a:t>
            </a:r>
            <a:r>
              <a:rPr kumimoji="0" lang="en-US" altLang="en-US" sz="1700" b="0" i="0" u="none" strike="noStrike" cap="none" normalizeH="0" baseline="0" dirty="0">
                <a:ln>
                  <a:noFill/>
                </a:ln>
                <a:effectLst/>
                <a:latin typeface="Arial" panose="020B0604020202020204" pitchFamily="34" charset="0"/>
              </a:rPr>
              <a:t>actors such as poor location, limited menu appeal, or inadequate marketing efforts. </a:t>
            </a:r>
            <a:r>
              <a:rPr lang="en-US" altLang="en-US" sz="1700" dirty="0">
                <a:latin typeface="Arial" panose="020B0604020202020204" pitchFamily="34" charset="0"/>
              </a:rPr>
              <a:t>Zomato should focus on helping these restaurants through </a:t>
            </a:r>
            <a:r>
              <a:rPr kumimoji="0" lang="en-US" altLang="en-US" sz="1700" b="0" i="0" u="none" strike="noStrike" cap="none" normalizeH="0" baseline="0" dirty="0">
                <a:ln>
                  <a:noFill/>
                </a:ln>
                <a:effectLst/>
                <a:latin typeface="Arial" panose="020B0604020202020204" pitchFamily="34" charset="0"/>
              </a:rPr>
              <a:t>targeted interventions</a:t>
            </a:r>
            <a:r>
              <a:rPr lang="en-US" altLang="en-US" sz="1700" dirty="0">
                <a:latin typeface="Arial" panose="020B0604020202020204" pitchFamily="34" charset="0"/>
              </a:rPr>
              <a:t> such as</a:t>
            </a:r>
            <a:r>
              <a:rPr kumimoji="0" lang="en-US" altLang="en-US" sz="1700" b="0" i="0" u="none" strike="noStrike" cap="none" normalizeH="0" baseline="0" dirty="0">
                <a:ln>
                  <a:noFill/>
                </a:ln>
                <a:effectLst/>
                <a:latin typeface="Arial" panose="020B0604020202020204" pitchFamily="34" charset="0"/>
              </a:rPr>
              <a:t> menu optimization, </a:t>
            </a:r>
            <a:r>
              <a:rPr lang="en-US" altLang="en-US" sz="1700" dirty="0">
                <a:latin typeface="Arial" panose="020B0604020202020204" pitchFamily="34" charset="0"/>
              </a:rPr>
              <a:t>tailored</a:t>
            </a:r>
            <a:r>
              <a:rPr kumimoji="0" lang="en-US" altLang="en-US" sz="1700" b="0" i="0" u="none" strike="noStrike" cap="none" normalizeH="0" baseline="0" dirty="0">
                <a:ln>
                  <a:noFill/>
                </a:ln>
                <a:effectLst/>
                <a:latin typeface="Arial" panose="020B0604020202020204" pitchFamily="34" charset="0"/>
              </a:rPr>
              <a:t> marketing strategies, or operational improvements.</a:t>
            </a:r>
          </a:p>
          <a:p>
            <a:pPr marL="0" marR="0" lvl="0" indent="0" defTabSz="914400" rtl="0" eaLnBrk="0" fontAlgn="base" latinLnBrk="0" hangingPunct="0">
              <a:lnSpc>
                <a:spcPct val="100000"/>
              </a:lnSpc>
              <a:spcBef>
                <a:spcPct val="0"/>
              </a:spcBef>
              <a:spcAft>
                <a:spcPts val="600"/>
              </a:spcAft>
              <a:buClrTx/>
              <a:buSzTx/>
              <a:buFontTx/>
              <a:buChar char="•"/>
              <a:tabLst/>
            </a:pPr>
            <a:endParaRPr lang="en-US" altLang="en-US" sz="1700" dirty="0">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r>
              <a:rPr lang="en-US" sz="1700" dirty="0"/>
              <a:t> Zomato should continue to track the effectiveness of the strategies it implements and adjust accordingly based on updated data.</a:t>
            </a:r>
            <a:endParaRPr kumimoji="0" lang="en-US" altLang="en-US"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pic>
        <p:nvPicPr>
          <p:cNvPr id="113" name="Picture 112" descr="Western food arranged on table">
            <a:extLst>
              <a:ext uri="{FF2B5EF4-FFF2-40B4-BE49-F238E27FC236}">
                <a16:creationId xmlns:a16="http://schemas.microsoft.com/office/drawing/2014/main" id="{3C2EF533-7B07-33E6-BF8F-06A00FDA0960}"/>
              </a:ext>
            </a:extLst>
          </p:cNvPr>
          <p:cNvPicPr>
            <a:picLocks noChangeAspect="1"/>
          </p:cNvPicPr>
          <p:nvPr/>
        </p:nvPicPr>
        <p:blipFill>
          <a:blip r:embed="rId2"/>
          <a:srcRect l="22384" r="17314" b="-1"/>
          <a:stretch/>
        </p:blipFill>
        <p:spPr>
          <a:xfrm>
            <a:off x="5996628" y="10"/>
            <a:ext cx="6195372" cy="6857990"/>
          </a:xfrm>
          <a:prstGeom prst="rect">
            <a:avLst/>
          </a:prstGeom>
        </p:spPr>
      </p:pic>
      <p:grpSp>
        <p:nvGrpSpPr>
          <p:cNvPr id="131" name="Bottom Right">
            <a:extLst>
              <a:ext uri="{FF2B5EF4-FFF2-40B4-BE49-F238E27FC236}">
                <a16:creationId xmlns:a16="http://schemas.microsoft.com/office/drawing/2014/main" id="{01081332-6CA1-49C2-A979-7709509AD1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32" name="Graphic 157">
              <a:extLst>
                <a:ext uri="{FF2B5EF4-FFF2-40B4-BE49-F238E27FC236}">
                  <a16:creationId xmlns:a16="http://schemas.microsoft.com/office/drawing/2014/main" id="{826B0664-73BC-4FCB-A447-57F7F67647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34" name="Freeform: Shape 133">
                <a:extLst>
                  <a:ext uri="{FF2B5EF4-FFF2-40B4-BE49-F238E27FC236}">
                    <a16:creationId xmlns:a16="http://schemas.microsoft.com/office/drawing/2014/main" id="{23242A3E-DBD8-44D5-930F-DA776CA06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135" name="Freeform: Shape 134">
                <a:extLst>
                  <a:ext uri="{FF2B5EF4-FFF2-40B4-BE49-F238E27FC236}">
                    <a16:creationId xmlns:a16="http://schemas.microsoft.com/office/drawing/2014/main" id="{F331C242-2FF0-40D4-BF95-4A27680F2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136" name="Freeform: Shape 135">
                <a:extLst>
                  <a:ext uri="{FF2B5EF4-FFF2-40B4-BE49-F238E27FC236}">
                    <a16:creationId xmlns:a16="http://schemas.microsoft.com/office/drawing/2014/main" id="{B500FE3B-EB2C-4A5D-ABA7-35137B2BA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137" name="Freeform: Shape 136">
                <a:extLst>
                  <a:ext uri="{FF2B5EF4-FFF2-40B4-BE49-F238E27FC236}">
                    <a16:creationId xmlns:a16="http://schemas.microsoft.com/office/drawing/2014/main" id="{6E1EA3BF-3A9F-4CD0-9640-6FF67F443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138" name="Freeform: Shape 137">
                <a:extLst>
                  <a:ext uri="{FF2B5EF4-FFF2-40B4-BE49-F238E27FC236}">
                    <a16:creationId xmlns:a16="http://schemas.microsoft.com/office/drawing/2014/main" id="{17F4411F-5B81-451C-A006-8754E1618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139" name="Freeform: Shape 138">
                <a:extLst>
                  <a:ext uri="{FF2B5EF4-FFF2-40B4-BE49-F238E27FC236}">
                    <a16:creationId xmlns:a16="http://schemas.microsoft.com/office/drawing/2014/main" id="{4E4D64BD-20E2-44CF-AEB4-A87A43376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140" name="Freeform: Shape 139">
                <a:extLst>
                  <a:ext uri="{FF2B5EF4-FFF2-40B4-BE49-F238E27FC236}">
                    <a16:creationId xmlns:a16="http://schemas.microsoft.com/office/drawing/2014/main" id="{0B309630-6603-4319-BAB8-93102ABEB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dirty="0"/>
              </a:p>
            </p:txBody>
          </p:sp>
        </p:grpSp>
        <p:sp>
          <p:nvSpPr>
            <p:cNvPr id="133" name="Freeform: Shape 132">
              <a:extLst>
                <a:ext uri="{FF2B5EF4-FFF2-40B4-BE49-F238E27FC236}">
                  <a16:creationId xmlns:a16="http://schemas.microsoft.com/office/drawing/2014/main" id="{F540FCD4-859A-4602-9CBC-C697E387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1216879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6" name="Freeform: Shape 5">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9" name="Freeform: Shape 8">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11" name="Freeform: Shape 10">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13" name="Freeform: Shape 12">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23" name="Freeform: Shape 22">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35" name="Freeform: Shape 34">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36" name="Freeform: Shape 35">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ABED55C2-7B2E-E92E-459C-5705AA10215F}"/>
              </a:ext>
            </a:extLst>
          </p:cNvPr>
          <p:cNvSpPr>
            <a:spLocks noGrp="1"/>
          </p:cNvSpPr>
          <p:nvPr>
            <p:ph type="title"/>
          </p:nvPr>
        </p:nvSpPr>
        <p:spPr>
          <a:xfrm>
            <a:off x="1198182" y="559813"/>
            <a:ext cx="10246090" cy="1471193"/>
          </a:xfrm>
        </p:spPr>
        <p:txBody>
          <a:bodyPr>
            <a:normAutofit/>
          </a:bodyPr>
          <a:lstStyle/>
          <a:p>
            <a:r>
              <a:rPr lang="en-US" dirty="0"/>
              <a:t>Performance Analysis of Zomato’s Restaurants.</a:t>
            </a:r>
          </a:p>
        </p:txBody>
      </p:sp>
      <p:sp>
        <p:nvSpPr>
          <p:cNvPr id="3" name="Content Placeholder 2">
            <a:extLst>
              <a:ext uri="{FF2B5EF4-FFF2-40B4-BE49-F238E27FC236}">
                <a16:creationId xmlns:a16="http://schemas.microsoft.com/office/drawing/2014/main" id="{4D1247F3-428A-C1D6-61FE-7C1ABAD42A7F}"/>
              </a:ext>
            </a:extLst>
          </p:cNvPr>
          <p:cNvSpPr>
            <a:spLocks noGrp="1"/>
          </p:cNvSpPr>
          <p:nvPr>
            <p:ph idx="1"/>
          </p:nvPr>
        </p:nvSpPr>
        <p:spPr>
          <a:xfrm>
            <a:off x="1185755" y="2384474"/>
            <a:ext cx="6456704" cy="3987450"/>
          </a:xfrm>
        </p:spPr>
        <p:txBody>
          <a:bodyPr>
            <a:normAutofit fontScale="85000" lnSpcReduction="10000"/>
          </a:bodyPr>
          <a:lstStyle/>
          <a:p>
            <a:pPr>
              <a:lnSpc>
                <a:spcPct val="100000"/>
              </a:lnSpc>
            </a:pPr>
            <a:r>
              <a:rPr lang="en-US" sz="1900" dirty="0"/>
              <a:t>When considering Zomato’s performance, it is important to consider popularity by restaurant location. </a:t>
            </a:r>
          </a:p>
          <a:p>
            <a:pPr>
              <a:lnSpc>
                <a:spcPct val="100000"/>
              </a:lnSpc>
            </a:pPr>
            <a:endParaRPr lang="en-US" sz="1900" dirty="0"/>
          </a:p>
          <a:p>
            <a:pPr lvl="1">
              <a:lnSpc>
                <a:spcPct val="100000"/>
              </a:lnSpc>
            </a:pPr>
            <a:r>
              <a:rPr lang="en-US" sz="1900" dirty="0"/>
              <a:t>We can deduce restaurant popularity using the number of sales and customer reviews. </a:t>
            </a:r>
          </a:p>
          <a:p>
            <a:pPr lvl="1">
              <a:lnSpc>
                <a:spcPct val="100000"/>
              </a:lnSpc>
            </a:pPr>
            <a:endParaRPr lang="en-US" sz="1900" dirty="0"/>
          </a:p>
          <a:p>
            <a:pPr lvl="1">
              <a:lnSpc>
                <a:spcPct val="100000"/>
              </a:lnSpc>
            </a:pPr>
            <a:r>
              <a:rPr lang="en-US" sz="1900" dirty="0"/>
              <a:t>This analysis seeks to uncover which restaurants are performing well and which require targeted improvements based on customer engagement and sales. </a:t>
            </a:r>
          </a:p>
          <a:p>
            <a:pPr>
              <a:lnSpc>
                <a:spcPct val="100000"/>
              </a:lnSpc>
            </a:pPr>
            <a:endParaRPr lang="en-US" sz="1900" dirty="0"/>
          </a:p>
          <a:p>
            <a:pPr marL="0" indent="0">
              <a:lnSpc>
                <a:spcPct val="100000"/>
              </a:lnSpc>
              <a:buNone/>
            </a:pPr>
            <a:r>
              <a:rPr lang="en-US" sz="1900" dirty="0"/>
              <a:t>Key Questions: </a:t>
            </a:r>
          </a:p>
          <a:p>
            <a:pPr marL="0" indent="0">
              <a:lnSpc>
                <a:spcPct val="100000"/>
              </a:lnSpc>
              <a:buNone/>
            </a:pPr>
            <a:r>
              <a:rPr lang="en-US" sz="1900" dirty="0"/>
              <a:t>	1. Which restaurants are the most popular?</a:t>
            </a:r>
          </a:p>
          <a:p>
            <a:pPr marL="0" indent="0">
              <a:lnSpc>
                <a:spcPct val="100000"/>
              </a:lnSpc>
              <a:buNone/>
            </a:pPr>
            <a:r>
              <a:rPr lang="en-US" sz="1900" dirty="0"/>
              <a:t>	2. Which restaurants receive the highest customer reviews? </a:t>
            </a:r>
          </a:p>
          <a:p>
            <a:pPr>
              <a:lnSpc>
                <a:spcPct val="100000"/>
              </a:lnSpc>
            </a:pPr>
            <a:endParaRPr lang="en-US" sz="1300" dirty="0"/>
          </a:p>
        </p:txBody>
      </p:sp>
      <p:pic>
        <p:nvPicPr>
          <p:cNvPr id="7" name="Graphic 6" descr="CRM Customer Insights App">
            <a:extLst>
              <a:ext uri="{FF2B5EF4-FFF2-40B4-BE49-F238E27FC236}">
                <a16:creationId xmlns:a16="http://schemas.microsoft.com/office/drawing/2014/main" id="{7EA8A51B-8C17-E5F5-D52E-DE51D09DB0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4617" y="2329702"/>
            <a:ext cx="3022951" cy="3022951"/>
          </a:xfrm>
          <a:prstGeom prst="rect">
            <a:avLst/>
          </a:prstGeom>
        </p:spPr>
      </p:pic>
      <p:grpSp>
        <p:nvGrpSpPr>
          <p:cNvPr id="24"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7"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8" name="Freeform: Shape 37">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39" name="Freeform: Shape 38">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40" name="Freeform: Shape 39">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41" name="Freeform: Shape 40">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42" name="Freeform: Shape 41">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43" name="Freeform: Shape 42">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34" name="Freeform: Shape 33">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dirty="0"/>
              </a:p>
            </p:txBody>
          </p:sp>
        </p:grpSp>
        <p:sp>
          <p:nvSpPr>
            <p:cNvPr id="44" name="Freeform: Shape 43">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27475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E5F98CF9-16ED-A4A7-2D16-24F213832370}"/>
              </a:ext>
            </a:extLst>
          </p:cNvPr>
          <p:cNvPicPr>
            <a:picLocks noGrp="1" noChangeAspect="1"/>
          </p:cNvPicPr>
          <p:nvPr>
            <p:ph idx="1"/>
          </p:nvPr>
        </p:nvPicPr>
        <p:blipFill>
          <a:blip r:embed="rId2">
            <a:alphaModFix amt="50000"/>
            <a:extLst>
              <a:ext uri="{28A0092B-C50C-407E-A947-70E740481C1C}">
                <a14:useLocalDpi xmlns:a14="http://schemas.microsoft.com/office/drawing/2010/main" val="0"/>
              </a:ext>
            </a:extLst>
          </a:blip>
          <a:srcRect l="5" r="1" b="1"/>
          <a:stretch/>
        </p:blipFill>
        <p:spPr>
          <a:xfrm>
            <a:off x="20" y="10"/>
            <a:ext cx="12188932" cy="6856614"/>
          </a:xfrm>
          <a:prstGeom prst="rect">
            <a:avLst/>
          </a:prstGeom>
        </p:spPr>
      </p:pic>
      <p:grpSp>
        <p:nvGrpSpPr>
          <p:cNvPr id="16"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7" name="Freeform: Shape 16">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18" name="Freeform: Shape 17">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19" name="Freeform: Shape 18">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dirty="0"/>
            </a:p>
          </p:txBody>
        </p:sp>
        <p:sp>
          <p:nvSpPr>
            <p:cNvPr id="20" name="Freeform: Shape 19">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21" name="Freeform: Shape 20">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dirty="0"/>
            </a:p>
          </p:txBody>
        </p:sp>
        <p:sp>
          <p:nvSpPr>
            <p:cNvPr id="23" name="Freeform: Shape 22">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86442359-E369-81B5-F6C9-0A9FBDB065A2}"/>
              </a:ext>
            </a:extLst>
          </p:cNvPr>
          <p:cNvSpPr>
            <a:spLocks noGrp="1"/>
          </p:cNvSpPr>
          <p:nvPr>
            <p:ph type="title"/>
          </p:nvPr>
        </p:nvSpPr>
        <p:spPr>
          <a:xfrm>
            <a:off x="1198181" y="726066"/>
            <a:ext cx="4795282" cy="5018227"/>
          </a:xfrm>
        </p:spPr>
        <p:txBody>
          <a:bodyPr vert="horz" lIns="91440" tIns="45720" rIns="91440" bIns="45720" rtlCol="0" anchor="ctr">
            <a:normAutofit/>
          </a:bodyPr>
          <a:lstStyle/>
          <a:p>
            <a:r>
              <a:rPr lang="en-US" kern="1200" dirty="0">
                <a:solidFill>
                  <a:srgbClr val="FFFFFF"/>
                </a:solidFill>
                <a:latin typeface="+mj-lt"/>
                <a:ea typeface="+mj-ea"/>
                <a:cs typeface="+mj-cs"/>
              </a:rPr>
              <a:t>Data Source &amp; Methodology</a:t>
            </a:r>
          </a:p>
        </p:txBody>
      </p:sp>
      <p:grpSp>
        <p:nvGrpSpPr>
          <p:cNvPr id="25"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6"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29" name="Freeform: Shape 28">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30" name="Freeform: Shape 29">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31" name="Freeform: Shape 30">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32" name="Freeform: Shape 31">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33" name="Freeform: Shape 32">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34" name="Freeform: Shape 33">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7" name="Freeform: Shape 26">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TextBox 2">
            <a:extLst>
              <a:ext uri="{FF2B5EF4-FFF2-40B4-BE49-F238E27FC236}">
                <a16:creationId xmlns:a16="http://schemas.microsoft.com/office/drawing/2014/main" id="{026461F7-9ECF-F5F1-5524-A19FEF4AC575}"/>
              </a:ext>
            </a:extLst>
          </p:cNvPr>
          <p:cNvSpPr txBox="1"/>
          <p:nvPr/>
        </p:nvSpPr>
        <p:spPr>
          <a:xfrm>
            <a:off x="6195372" y="726538"/>
            <a:ext cx="4977905" cy="5017076"/>
          </a:xfrm>
          <a:prstGeom prst="rect">
            <a:avLst/>
          </a:prstGeom>
        </p:spPr>
        <p:txBody>
          <a:bodyPr vert="horz" lIns="91440" tIns="45720" rIns="91440" bIns="45720" rtlCol="0" anchor="ctr">
            <a:normAutofit/>
          </a:bodyPr>
          <a:lstStyle/>
          <a:p>
            <a:pPr indent="-228600">
              <a:lnSpc>
                <a:spcPct val="110000"/>
              </a:lnSpc>
              <a:spcAft>
                <a:spcPts val="600"/>
              </a:spcAft>
              <a:buClr>
                <a:schemeClr val="accent5"/>
              </a:buClr>
              <a:buFont typeface="Avenir Next LT Pro" panose="020B0504020202020204" pitchFamily="34" charset="0"/>
              <a:buChar char="+"/>
            </a:pPr>
            <a:r>
              <a:rPr lang="en-US" dirty="0">
                <a:solidFill>
                  <a:srgbClr val="FFFFFF"/>
                </a:solidFill>
              </a:rPr>
              <a:t>The key datasets are the “Orders” and “Restaurant” tables. </a:t>
            </a:r>
          </a:p>
          <a:p>
            <a:pPr indent="-228600">
              <a:lnSpc>
                <a:spcPct val="110000"/>
              </a:lnSpc>
              <a:spcAft>
                <a:spcPts val="600"/>
              </a:spcAft>
              <a:buClr>
                <a:schemeClr val="accent5"/>
              </a:buClr>
              <a:buFont typeface="Avenir Next LT Pro" panose="020B0504020202020204" pitchFamily="34" charset="0"/>
              <a:buChar char="+"/>
            </a:pPr>
            <a:endParaRPr lang="en-US" dirty="0">
              <a:solidFill>
                <a:srgbClr val="FFFFFF"/>
              </a:solidFill>
            </a:endParaRPr>
          </a:p>
          <a:p>
            <a:pPr indent="-228600">
              <a:lnSpc>
                <a:spcPct val="110000"/>
              </a:lnSpc>
              <a:spcAft>
                <a:spcPts val="600"/>
              </a:spcAft>
              <a:buClr>
                <a:schemeClr val="accent5"/>
              </a:buClr>
              <a:buFont typeface="Avenir Next LT Pro" panose="020B0504020202020204" pitchFamily="34" charset="0"/>
              <a:buChar char="+"/>
            </a:pPr>
            <a:r>
              <a:rPr lang="en-US" dirty="0">
                <a:solidFill>
                  <a:srgbClr val="FFFFFF"/>
                </a:solidFill>
              </a:rPr>
              <a:t>Joining these tables by restaurant ID allows us to develop insights on a restaurant level. </a:t>
            </a:r>
          </a:p>
          <a:p>
            <a:pPr indent="-228600">
              <a:lnSpc>
                <a:spcPct val="110000"/>
              </a:lnSpc>
              <a:spcAft>
                <a:spcPts val="600"/>
              </a:spcAft>
              <a:buClr>
                <a:schemeClr val="accent5"/>
              </a:buClr>
              <a:buFont typeface="Avenir Next LT Pro" panose="020B0504020202020204" pitchFamily="34" charset="0"/>
              <a:buChar char="+"/>
            </a:pPr>
            <a:endParaRPr lang="en-US" dirty="0">
              <a:solidFill>
                <a:srgbClr val="FFFFFF"/>
              </a:solidFill>
            </a:endParaRPr>
          </a:p>
          <a:p>
            <a:pPr indent="-228600">
              <a:lnSpc>
                <a:spcPct val="110000"/>
              </a:lnSpc>
              <a:spcAft>
                <a:spcPts val="600"/>
              </a:spcAft>
              <a:buClr>
                <a:schemeClr val="accent5"/>
              </a:buClr>
              <a:buFont typeface="Avenir Next LT Pro" panose="020B0504020202020204" pitchFamily="34" charset="0"/>
              <a:buChar char="+"/>
            </a:pPr>
            <a:r>
              <a:rPr lang="en-US" dirty="0">
                <a:solidFill>
                  <a:srgbClr val="FFFFFF"/>
                </a:solidFill>
              </a:rPr>
              <a:t>This provides a foundation for analyzing sales, customer engagement, and geographical performance. </a:t>
            </a:r>
          </a:p>
        </p:txBody>
      </p:sp>
    </p:spTree>
    <p:extLst>
      <p:ext uri="{BB962C8B-B14F-4D97-AF65-F5344CB8AC3E}">
        <p14:creationId xmlns:p14="http://schemas.microsoft.com/office/powerpoint/2010/main" val="2439886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C5B1-FA42-196A-52A5-5F55C8DA4D8B}"/>
              </a:ext>
            </a:extLst>
          </p:cNvPr>
          <p:cNvSpPr>
            <a:spLocks noGrp="1"/>
          </p:cNvSpPr>
          <p:nvPr>
            <p:ph type="title"/>
          </p:nvPr>
        </p:nvSpPr>
        <p:spPr/>
        <p:txBody>
          <a:bodyPr>
            <a:normAutofit fontScale="90000"/>
          </a:bodyPr>
          <a:lstStyle/>
          <a:p>
            <a:r>
              <a:rPr lang="en-US" dirty="0"/>
              <a:t>Key Metrics Snapshot (KPIs):</a:t>
            </a:r>
            <a:br>
              <a:rPr lang="en-US" dirty="0"/>
            </a:br>
            <a:r>
              <a:rPr lang="en-US" dirty="0"/>
              <a:t>Average Rating:</a:t>
            </a:r>
          </a:p>
        </p:txBody>
      </p:sp>
      <p:pic>
        <p:nvPicPr>
          <p:cNvPr id="5" name="Picture 4" descr="A screenshot of a bar code&#10;&#10;Description automatically generated">
            <a:extLst>
              <a:ext uri="{FF2B5EF4-FFF2-40B4-BE49-F238E27FC236}">
                <a16:creationId xmlns:a16="http://schemas.microsoft.com/office/drawing/2014/main" id="{1DF0679B-03B1-4AFF-B6B8-130328BEA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09958"/>
            <a:ext cx="2028825" cy="1152525"/>
          </a:xfrm>
          <a:prstGeom prst="rect">
            <a:avLst/>
          </a:prstGeom>
        </p:spPr>
      </p:pic>
      <p:sp>
        <p:nvSpPr>
          <p:cNvPr id="6" name="TextBox 5">
            <a:extLst>
              <a:ext uri="{FF2B5EF4-FFF2-40B4-BE49-F238E27FC236}">
                <a16:creationId xmlns:a16="http://schemas.microsoft.com/office/drawing/2014/main" id="{C84E9669-C735-CCCB-0A2E-E04730EDA633}"/>
              </a:ext>
            </a:extLst>
          </p:cNvPr>
          <p:cNvSpPr txBox="1"/>
          <p:nvPr/>
        </p:nvSpPr>
        <p:spPr>
          <a:xfrm>
            <a:off x="2730917" y="2962483"/>
            <a:ext cx="8341093" cy="3139321"/>
          </a:xfrm>
          <a:prstGeom prst="rect">
            <a:avLst/>
          </a:prstGeom>
          <a:noFill/>
        </p:spPr>
        <p:txBody>
          <a:bodyPr wrap="square" rtlCol="0">
            <a:spAutoFit/>
          </a:bodyPr>
          <a:lstStyle/>
          <a:p>
            <a:pPr marL="285750" indent="-285750">
              <a:buFont typeface="Arial" panose="020B0604020202020204" pitchFamily="34" charset="0"/>
              <a:buChar char="•"/>
            </a:pPr>
            <a:r>
              <a:rPr lang="en-US" b="1" i="1" dirty="0"/>
              <a:t>Average Rating: </a:t>
            </a:r>
          </a:p>
          <a:p>
            <a:pPr marL="285750" indent="-285750">
              <a:buFont typeface="Arial" panose="020B0604020202020204" pitchFamily="34" charset="0"/>
              <a:buChar char="•"/>
            </a:pPr>
            <a:r>
              <a:rPr lang="en-US" dirty="0"/>
              <a:t>With an average rating of 3.8, Zomato is performing slightly above average in the restaurant industry, where ratings can range between 1.0 to 5.0.</a:t>
            </a:r>
          </a:p>
          <a:p>
            <a:pPr marL="285750" indent="-285750">
              <a:buFont typeface="Arial" panose="020B0604020202020204" pitchFamily="34" charset="0"/>
              <a:buChar char="•"/>
            </a:pPr>
            <a:r>
              <a:rPr lang="en-US" dirty="0"/>
              <a:t>Reaching or exceeding a 4.0 rating in a competitive market like India can significantly boost customer trust and retention.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Actionable Insight: </a:t>
            </a:r>
          </a:p>
          <a:p>
            <a:pPr marL="285750" indent="-285750">
              <a:buFont typeface="Arial" panose="020B0604020202020204" pitchFamily="34" charset="0"/>
              <a:buChar char="•"/>
            </a:pPr>
            <a:r>
              <a:rPr lang="en-US" dirty="0"/>
              <a:t>Zomato can identify and focus on restaurants with ratings closer to 3.0. These restaurants may need to address customer complaints, improve menu quality, or speed up service. </a:t>
            </a:r>
          </a:p>
          <a:p>
            <a:pPr marL="285750" indent="-285750">
              <a:buFont typeface="Arial" panose="020B0604020202020204" pitchFamily="34" charset="0"/>
              <a:buChar char="•"/>
            </a:pPr>
            <a:r>
              <a:rPr lang="en-US" dirty="0"/>
              <a:t>Restaurants with ratings above 4.0 can provide a blueprint for success. </a:t>
            </a:r>
          </a:p>
        </p:txBody>
      </p:sp>
    </p:spTree>
    <p:extLst>
      <p:ext uri="{BB962C8B-B14F-4D97-AF65-F5344CB8AC3E}">
        <p14:creationId xmlns:p14="http://schemas.microsoft.com/office/powerpoint/2010/main" val="3145663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C5B1-FA42-196A-52A5-5F55C8DA4D8B}"/>
              </a:ext>
            </a:extLst>
          </p:cNvPr>
          <p:cNvSpPr>
            <a:spLocks noGrp="1"/>
          </p:cNvSpPr>
          <p:nvPr>
            <p:ph type="title"/>
          </p:nvPr>
        </p:nvSpPr>
        <p:spPr/>
        <p:txBody>
          <a:bodyPr>
            <a:normAutofit fontScale="90000"/>
          </a:bodyPr>
          <a:lstStyle/>
          <a:p>
            <a:r>
              <a:rPr lang="en-US" dirty="0"/>
              <a:t>Key Metrics Snapshot (KPIs):</a:t>
            </a:r>
            <a:br>
              <a:rPr lang="en-US" dirty="0"/>
            </a:br>
            <a:r>
              <a:rPr lang="en-US" dirty="0"/>
              <a:t>Number of Reviews:</a:t>
            </a:r>
          </a:p>
        </p:txBody>
      </p:sp>
      <p:pic>
        <p:nvPicPr>
          <p:cNvPr id="5" name="Picture 4" descr="A screenshot of a bar code&#10;&#10;Description automatically generated">
            <a:extLst>
              <a:ext uri="{FF2B5EF4-FFF2-40B4-BE49-F238E27FC236}">
                <a16:creationId xmlns:a16="http://schemas.microsoft.com/office/drawing/2014/main" id="{1DF0679B-03B1-4AFF-B6B8-130328BEA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09958"/>
            <a:ext cx="2028825" cy="1152525"/>
          </a:xfrm>
          <a:prstGeom prst="rect">
            <a:avLst/>
          </a:prstGeom>
        </p:spPr>
      </p:pic>
      <p:sp>
        <p:nvSpPr>
          <p:cNvPr id="6" name="TextBox 5">
            <a:extLst>
              <a:ext uri="{FF2B5EF4-FFF2-40B4-BE49-F238E27FC236}">
                <a16:creationId xmlns:a16="http://schemas.microsoft.com/office/drawing/2014/main" id="{C84E9669-C735-CCCB-0A2E-E04730EDA633}"/>
              </a:ext>
            </a:extLst>
          </p:cNvPr>
          <p:cNvSpPr txBox="1"/>
          <p:nvPr/>
        </p:nvSpPr>
        <p:spPr>
          <a:xfrm>
            <a:off x="3012707" y="2962483"/>
            <a:ext cx="8341093" cy="2585323"/>
          </a:xfrm>
          <a:prstGeom prst="rect">
            <a:avLst/>
          </a:prstGeom>
          <a:noFill/>
        </p:spPr>
        <p:txBody>
          <a:bodyPr wrap="square" rtlCol="0">
            <a:spAutoFit/>
          </a:bodyPr>
          <a:lstStyle/>
          <a:p>
            <a:pPr marL="285750" indent="-285750">
              <a:buFont typeface="Arial" panose="020B0604020202020204" pitchFamily="34" charset="0"/>
              <a:buChar char="•"/>
            </a:pPr>
            <a:r>
              <a:rPr lang="en-US" b="1" i="1" dirty="0"/>
              <a:t>Number of Reviews: </a:t>
            </a:r>
          </a:p>
          <a:p>
            <a:pPr marL="285750" indent="-285750">
              <a:buFont typeface="Arial" panose="020B0604020202020204" pitchFamily="34" charset="0"/>
              <a:buChar char="•"/>
            </a:pPr>
            <a:r>
              <a:rPr lang="en-US" dirty="0"/>
              <a:t>The 148,455 reviews are a strong indicator of customer engagement across the entire platform. It shows that many customer are leaving feedback which can greatly influence other customers’ decisions.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Actionable Insight: </a:t>
            </a:r>
          </a:p>
          <a:p>
            <a:pPr marL="285750" indent="-285750">
              <a:buFont typeface="Arial" panose="020B0604020202020204" pitchFamily="34" charset="0"/>
              <a:buChar char="•"/>
            </a:pPr>
            <a:r>
              <a:rPr lang="en-US" dirty="0"/>
              <a:t>Restaurants with fewer reviews may benefit through encouraging feedback. We can address this issue through digital marketing campaigns, offering incentives for reviews, or increasing engagement through social media. </a:t>
            </a:r>
          </a:p>
        </p:txBody>
      </p:sp>
    </p:spTree>
    <p:extLst>
      <p:ext uri="{BB962C8B-B14F-4D97-AF65-F5344CB8AC3E}">
        <p14:creationId xmlns:p14="http://schemas.microsoft.com/office/powerpoint/2010/main" val="2862755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C5B1-FA42-196A-52A5-5F55C8DA4D8B}"/>
              </a:ext>
            </a:extLst>
          </p:cNvPr>
          <p:cNvSpPr>
            <a:spLocks noGrp="1"/>
          </p:cNvSpPr>
          <p:nvPr>
            <p:ph type="title"/>
          </p:nvPr>
        </p:nvSpPr>
        <p:spPr/>
        <p:txBody>
          <a:bodyPr>
            <a:normAutofit fontScale="90000"/>
          </a:bodyPr>
          <a:lstStyle/>
          <a:p>
            <a:r>
              <a:rPr lang="en-US" dirty="0"/>
              <a:t>Key Metrics Snapshot (KPIs):</a:t>
            </a:r>
            <a:br>
              <a:rPr lang="en-US" dirty="0"/>
            </a:br>
            <a:r>
              <a:rPr lang="en-US" dirty="0"/>
              <a:t>Average Revenue per Restaurant:</a:t>
            </a:r>
          </a:p>
        </p:txBody>
      </p:sp>
      <p:pic>
        <p:nvPicPr>
          <p:cNvPr id="5" name="Picture 4" descr="A screenshot of a bar code&#10;&#10;Description automatically generated">
            <a:extLst>
              <a:ext uri="{FF2B5EF4-FFF2-40B4-BE49-F238E27FC236}">
                <a16:creationId xmlns:a16="http://schemas.microsoft.com/office/drawing/2014/main" id="{1DF0679B-03B1-4AFF-B6B8-130328BEA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92" y="1809958"/>
            <a:ext cx="2028825" cy="1152525"/>
          </a:xfrm>
          <a:prstGeom prst="rect">
            <a:avLst/>
          </a:prstGeom>
        </p:spPr>
      </p:pic>
      <p:sp>
        <p:nvSpPr>
          <p:cNvPr id="6" name="TextBox 5">
            <a:extLst>
              <a:ext uri="{FF2B5EF4-FFF2-40B4-BE49-F238E27FC236}">
                <a16:creationId xmlns:a16="http://schemas.microsoft.com/office/drawing/2014/main" id="{C84E9669-C735-CCCB-0A2E-E04730EDA633}"/>
              </a:ext>
            </a:extLst>
          </p:cNvPr>
          <p:cNvSpPr txBox="1"/>
          <p:nvPr/>
        </p:nvSpPr>
        <p:spPr>
          <a:xfrm>
            <a:off x="3012707" y="1814969"/>
            <a:ext cx="8341093" cy="1754326"/>
          </a:xfrm>
          <a:prstGeom prst="rect">
            <a:avLst/>
          </a:prstGeom>
          <a:noFill/>
        </p:spPr>
        <p:txBody>
          <a:bodyPr wrap="square" rtlCol="0">
            <a:spAutoFit/>
          </a:bodyPr>
          <a:lstStyle/>
          <a:p>
            <a:pPr marL="285750" indent="-285750">
              <a:buFont typeface="Arial" panose="020B0604020202020204" pitchFamily="34" charset="0"/>
              <a:buChar char="•"/>
            </a:pPr>
            <a:r>
              <a:rPr lang="en-US" b="1" i="1" dirty="0"/>
              <a:t>Average Revenue per Restaurant - ₹6,642 INR: </a:t>
            </a:r>
          </a:p>
          <a:p>
            <a:pPr marL="285750" indent="-285750">
              <a:buFont typeface="Arial" panose="020B0604020202020204" pitchFamily="34" charset="0"/>
              <a:buChar char="•"/>
            </a:pPr>
            <a:r>
              <a:rPr lang="en-US" dirty="0"/>
              <a:t>The average revenue per restaurant at ₹6,642 INR is relatively low. This is largely attributed to the number of restaurants receiving very few orders. The majority of Zomato’s revenue is being driven by a small group of high-performing restaurants (i.e.. Domino’s Pizza). </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59A85440-80FE-72E8-FD42-FD20BC1FFC1F}"/>
              </a:ext>
            </a:extLst>
          </p:cNvPr>
          <p:cNvSpPr txBox="1"/>
          <p:nvPr/>
        </p:nvSpPr>
        <p:spPr>
          <a:xfrm>
            <a:off x="702091" y="3493461"/>
            <a:ext cx="10651709" cy="3139321"/>
          </a:xfrm>
          <a:prstGeom prst="rect">
            <a:avLst/>
          </a:prstGeom>
          <a:noFill/>
        </p:spPr>
        <p:txBody>
          <a:bodyPr wrap="square" rtlCol="0">
            <a:spAutoFit/>
          </a:bodyPr>
          <a:lstStyle/>
          <a:p>
            <a:pPr marL="285750" indent="-285750">
              <a:buFont typeface="Arial" panose="020B0604020202020204" pitchFamily="34" charset="0"/>
              <a:buChar char="•"/>
            </a:pPr>
            <a:r>
              <a:rPr lang="en-US" i="1" dirty="0"/>
              <a:t>Actionable Insights:</a:t>
            </a:r>
          </a:p>
          <a:p>
            <a:pPr marL="285750" indent="-285750">
              <a:buFont typeface="Arial" panose="020B0604020202020204" pitchFamily="34" charset="0"/>
              <a:buChar char="•"/>
            </a:pPr>
            <a:r>
              <a:rPr lang="en-US" b="1" dirty="0"/>
              <a:t>Focus on Top Performers: </a:t>
            </a:r>
            <a:r>
              <a:rPr lang="en-US" dirty="0"/>
              <a:t>Zomato should focus on identifying the key factors driving success in its high-performing restaurants. These could include location advantages, popular menu items, efficient operations, or strong marketing efforts. By understanding what makes these restaurants successful, Zomato can replicate these strategies across its broader restaurant base.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Tailored Solutions for Underperformers</a:t>
            </a:r>
            <a:r>
              <a:rPr lang="en-US" dirty="0"/>
              <a:t>: Zomato should analyze the challenges faced by underperforming restaurants—whether it’s poor location, lack of customer engagement, or unattractive menu offerings—and provide tailored strategies to help them improve. This could involve reworking pricing strategies, adding popular menu items, or improving delivery times to boost customer satisfaction.</a:t>
            </a:r>
          </a:p>
        </p:txBody>
      </p:sp>
    </p:spTree>
    <p:extLst>
      <p:ext uri="{BB962C8B-B14F-4D97-AF65-F5344CB8AC3E}">
        <p14:creationId xmlns:p14="http://schemas.microsoft.com/office/powerpoint/2010/main" val="2920908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C5B1-FA42-196A-52A5-5F55C8DA4D8B}"/>
              </a:ext>
            </a:extLst>
          </p:cNvPr>
          <p:cNvSpPr>
            <a:spLocks noGrp="1"/>
          </p:cNvSpPr>
          <p:nvPr>
            <p:ph type="title"/>
          </p:nvPr>
        </p:nvSpPr>
        <p:spPr/>
        <p:txBody>
          <a:bodyPr>
            <a:normAutofit fontScale="90000"/>
          </a:bodyPr>
          <a:lstStyle/>
          <a:p>
            <a:r>
              <a:rPr lang="en-US" dirty="0"/>
              <a:t>Key Metrics Snapshot (KPIs):</a:t>
            </a:r>
            <a:br>
              <a:rPr lang="en-US" dirty="0"/>
            </a:br>
            <a:r>
              <a:rPr lang="en-US" dirty="0"/>
              <a:t>Total Orders &amp; Total Sales:</a:t>
            </a:r>
          </a:p>
        </p:txBody>
      </p:sp>
      <p:pic>
        <p:nvPicPr>
          <p:cNvPr id="5" name="Picture 4" descr="A screenshot of a bar code&#10;&#10;Description automatically generated">
            <a:extLst>
              <a:ext uri="{FF2B5EF4-FFF2-40B4-BE49-F238E27FC236}">
                <a16:creationId xmlns:a16="http://schemas.microsoft.com/office/drawing/2014/main" id="{1DF0679B-03B1-4AFF-B6B8-130328BEA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92" y="1809958"/>
            <a:ext cx="2028825" cy="1152525"/>
          </a:xfrm>
          <a:prstGeom prst="rect">
            <a:avLst/>
          </a:prstGeom>
        </p:spPr>
      </p:pic>
      <p:sp>
        <p:nvSpPr>
          <p:cNvPr id="6" name="TextBox 5">
            <a:extLst>
              <a:ext uri="{FF2B5EF4-FFF2-40B4-BE49-F238E27FC236}">
                <a16:creationId xmlns:a16="http://schemas.microsoft.com/office/drawing/2014/main" id="{C84E9669-C735-CCCB-0A2E-E04730EDA633}"/>
              </a:ext>
            </a:extLst>
          </p:cNvPr>
          <p:cNvSpPr txBox="1"/>
          <p:nvPr/>
        </p:nvSpPr>
        <p:spPr>
          <a:xfrm>
            <a:off x="3012707" y="1814969"/>
            <a:ext cx="8341093" cy="4247317"/>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2,444,320 total orders</a:t>
            </a:r>
            <a:r>
              <a:rPr lang="en-US" dirty="0"/>
              <a:t> show strong engagement on the Zomato platform, indicating that there is a high level of demand for food delivery services.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₹986,565,016 INR</a:t>
            </a:r>
            <a:r>
              <a:rPr lang="en-US" dirty="0"/>
              <a:t> in total sales showcases the platform’s ability to generate significant revenue. The overall sales volume indicates that Zomato’s restaurant partners are benefiting from the large number of orders placed through the platform.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Recommendations</a:t>
            </a:r>
            <a:r>
              <a:rPr lang="en-US" dirty="0"/>
              <a:t>: Zomato can further enhance this performance by focusing on increasing order frequency and maximizing the average order value through strategic promotions and loyalty initiatives.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90726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06462-05BD-E900-3326-364896C544E0}"/>
              </a:ext>
            </a:extLst>
          </p:cNvPr>
          <p:cNvSpPr>
            <a:spLocks noGrp="1"/>
          </p:cNvSpPr>
          <p:nvPr>
            <p:ph type="title"/>
          </p:nvPr>
        </p:nvSpPr>
        <p:spPr>
          <a:xfrm>
            <a:off x="838200" y="0"/>
            <a:ext cx="10515600" cy="1325563"/>
          </a:xfrm>
        </p:spPr>
        <p:txBody>
          <a:bodyPr>
            <a:normAutofit/>
          </a:bodyPr>
          <a:lstStyle/>
          <a:p>
            <a:r>
              <a:rPr lang="en-US" dirty="0"/>
              <a:t>Sales by Restaurant</a:t>
            </a:r>
          </a:p>
        </p:txBody>
      </p:sp>
      <p:pic>
        <p:nvPicPr>
          <p:cNvPr id="5" name="Picture 4" descr="A screenshot of a computer&#10;&#10;Description automatically generated">
            <a:extLst>
              <a:ext uri="{FF2B5EF4-FFF2-40B4-BE49-F238E27FC236}">
                <a16:creationId xmlns:a16="http://schemas.microsoft.com/office/drawing/2014/main" id="{9A42E832-0B5C-4CC0-8514-9D9058596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42" y="1325563"/>
            <a:ext cx="10026316" cy="5381503"/>
          </a:xfrm>
          <a:prstGeom prst="rect">
            <a:avLst/>
          </a:prstGeom>
        </p:spPr>
      </p:pic>
    </p:spTree>
    <p:extLst>
      <p:ext uri="{BB962C8B-B14F-4D97-AF65-F5344CB8AC3E}">
        <p14:creationId xmlns:p14="http://schemas.microsoft.com/office/powerpoint/2010/main" val="2229221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06462-05BD-E900-3326-364896C544E0}"/>
              </a:ext>
            </a:extLst>
          </p:cNvPr>
          <p:cNvSpPr>
            <a:spLocks noGrp="1"/>
          </p:cNvSpPr>
          <p:nvPr>
            <p:ph type="title"/>
          </p:nvPr>
        </p:nvSpPr>
        <p:spPr/>
        <p:txBody>
          <a:bodyPr>
            <a:normAutofit/>
          </a:bodyPr>
          <a:lstStyle/>
          <a:p>
            <a:r>
              <a:rPr lang="en-US" dirty="0"/>
              <a:t>Sales by Restaurant</a:t>
            </a:r>
          </a:p>
        </p:txBody>
      </p:sp>
      <p:sp>
        <p:nvSpPr>
          <p:cNvPr id="3" name="TextBox 2">
            <a:extLst>
              <a:ext uri="{FF2B5EF4-FFF2-40B4-BE49-F238E27FC236}">
                <a16:creationId xmlns:a16="http://schemas.microsoft.com/office/drawing/2014/main" id="{681F17AC-0724-3E52-BDE3-31A3F96EEC25}"/>
              </a:ext>
            </a:extLst>
          </p:cNvPr>
          <p:cNvSpPr txBox="1"/>
          <p:nvPr/>
        </p:nvSpPr>
        <p:spPr>
          <a:xfrm>
            <a:off x="151002" y="1526795"/>
            <a:ext cx="11845256" cy="5078313"/>
          </a:xfrm>
          <a:prstGeom prst="rect">
            <a:avLst/>
          </a:prstGeom>
          <a:noFill/>
        </p:spPr>
        <p:txBody>
          <a:bodyPr wrap="square" rtlCol="0">
            <a:spAutoFit/>
          </a:bodyPr>
          <a:lstStyle/>
          <a:p>
            <a:r>
              <a:rPr lang="en-US" b="1" i="1" dirty="0"/>
              <a:t>Insight: </a:t>
            </a:r>
          </a:p>
          <a:p>
            <a:endParaRPr lang="en-US" b="1" i="1" dirty="0"/>
          </a:p>
          <a:p>
            <a:pPr marL="285750" indent="-285750">
              <a:buFont typeface="Arial" panose="020B0604020202020204" pitchFamily="34" charset="0"/>
              <a:buChar char="•"/>
            </a:pPr>
            <a:r>
              <a:rPr lang="en-US" dirty="0"/>
              <a:t>The </a:t>
            </a:r>
            <a:r>
              <a:rPr lang="en-US" b="1" dirty="0"/>
              <a:t>Sales by Restaurant </a:t>
            </a:r>
            <a:r>
              <a:rPr lang="en-US" dirty="0"/>
              <a:t>bar chart highlights top-performing restaurants on Zomato’s platform, with Domino’s Pizza leading by a significant margin. This suggests that certain restaurants are effective in attracting and converting customers, due to a combination of brand recognition, menu offerings, or location advantages. </a:t>
            </a:r>
          </a:p>
          <a:p>
            <a:pPr marL="285750" indent="-285750">
              <a:buFont typeface="Arial" panose="020B0604020202020204" pitchFamily="34" charset="0"/>
              <a:buChar char="•"/>
            </a:pPr>
            <a:r>
              <a:rPr lang="en-US" dirty="0"/>
              <a:t>The graph also reveals that many restaurants generate far lower sales when compared to the top-performers. This could indicate an imbalance in performance across the platform. </a:t>
            </a:r>
          </a:p>
          <a:p>
            <a:pPr marL="285750" indent="-285750">
              <a:buFontTx/>
              <a:buChar char="-"/>
            </a:pPr>
            <a:endParaRPr lang="en-US" dirty="0"/>
          </a:p>
          <a:p>
            <a:r>
              <a:rPr lang="en-US" b="1" i="1" dirty="0"/>
              <a:t>Actionable Insights: </a:t>
            </a:r>
          </a:p>
          <a:p>
            <a:endParaRPr lang="en-US" i="1" dirty="0"/>
          </a:p>
          <a:p>
            <a:pPr marL="285750" indent="-285750">
              <a:buFont typeface="Arial" panose="020B0604020202020204" pitchFamily="34" charset="0"/>
              <a:buChar char="•"/>
            </a:pPr>
            <a:r>
              <a:rPr lang="en-US" b="1" dirty="0"/>
              <a:t>Leverage High-Performers:</a:t>
            </a:r>
            <a:r>
              <a:rPr lang="en-US" dirty="0"/>
              <a:t> Zomato should analyze the success factors behind the top-performing restaurants like Domino’s Pizza or Kouzina Kafe. Are they located in prime areas? Do they offer popular menu items or efficient delivery? By replicating these factors in underperforming restaurants, Zomato can work towards improving overall platform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Support Underperformers: </a:t>
            </a:r>
            <a:r>
              <a:rPr lang="en-US" dirty="0"/>
              <a:t>Restaurants with lower sales may need targeted assistance. Zomato can help these restaurants by providing additional marketing support, enhancing their app visibility, or offering promotions to drive customer engagement. </a:t>
            </a:r>
          </a:p>
        </p:txBody>
      </p:sp>
    </p:spTree>
    <p:extLst>
      <p:ext uri="{BB962C8B-B14F-4D97-AF65-F5344CB8AC3E}">
        <p14:creationId xmlns:p14="http://schemas.microsoft.com/office/powerpoint/2010/main" val="3762423450"/>
      </p:ext>
    </p:extLst>
  </p:cSld>
  <p:clrMapOvr>
    <a:masterClrMapping/>
  </p:clrMapOvr>
</p:sld>
</file>

<file path=ppt/theme/theme1.xml><?xml version="1.0" encoding="utf-8"?>
<a:theme xmlns:a="http://schemas.openxmlformats.org/drawingml/2006/main" name="ExploreVTI">
  <a:themeElements>
    <a:clrScheme name="AnalogousFromRegularSeedRightStep">
      <a:dk1>
        <a:srgbClr val="000000"/>
      </a:dk1>
      <a:lt1>
        <a:srgbClr val="FFFFFF"/>
      </a:lt1>
      <a:dk2>
        <a:srgbClr val="21331D"/>
      </a:dk2>
      <a:lt2>
        <a:srgbClr val="E2E5E8"/>
      </a:lt2>
      <a:accent1>
        <a:srgbClr val="E68D25"/>
      </a:accent1>
      <a:accent2>
        <a:srgbClr val="ABA413"/>
      </a:accent2>
      <a:accent3>
        <a:srgbClr val="7BB120"/>
      </a:accent3>
      <a:accent4>
        <a:srgbClr val="37B814"/>
      </a:accent4>
      <a:accent5>
        <a:srgbClr val="21BA41"/>
      </a:accent5>
      <a:accent6>
        <a:srgbClr val="14B87A"/>
      </a:accent6>
      <a:hlink>
        <a:srgbClr val="3F7ABF"/>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263</TotalTime>
  <Words>1442</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Avenir Next LT Pro</vt:lpstr>
      <vt:lpstr>AvenirNext LT Pro Medium</vt:lpstr>
      <vt:lpstr>Rockwell</vt:lpstr>
      <vt:lpstr>Segoe UI</vt:lpstr>
      <vt:lpstr>ExploreVTI</vt:lpstr>
      <vt:lpstr>Triple Ten : Final Project</vt:lpstr>
      <vt:lpstr>Performance Analysis of Zomato’s Restaurants.</vt:lpstr>
      <vt:lpstr>Data Source &amp; Methodology</vt:lpstr>
      <vt:lpstr>Key Metrics Snapshot (KPIs): Average Rating:</vt:lpstr>
      <vt:lpstr>Key Metrics Snapshot (KPIs): Number of Reviews:</vt:lpstr>
      <vt:lpstr>Key Metrics Snapshot (KPIs): Average Revenue per Restaurant:</vt:lpstr>
      <vt:lpstr>Key Metrics Snapshot (KPIs): Total Orders &amp; Total Sales:</vt:lpstr>
      <vt:lpstr>Sales by Restaurant</vt:lpstr>
      <vt:lpstr>Sales by Restaurant</vt:lpstr>
      <vt:lpstr>Orders Over Time</vt:lpstr>
      <vt:lpstr>Orders Over Time</vt:lpstr>
      <vt:lpstr>Restaurant Locations (Map Visualization)</vt:lpstr>
      <vt:lpstr>Restaurant Locations (Map Visualization)</vt:lpstr>
      <vt:lpstr>Dashboard Overview</vt:lpstr>
      <vt:lpstr>Dashboard Overview</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Arman Choudhury</dc:creator>
  <cp:lastModifiedBy>Arman Choudhury</cp:lastModifiedBy>
  <cp:revision>9</cp:revision>
  <dcterms:created xsi:type="dcterms:W3CDTF">2024-09-08T20:09:42Z</dcterms:created>
  <dcterms:modified xsi:type="dcterms:W3CDTF">2024-09-24T23:03:11Z</dcterms:modified>
</cp:coreProperties>
</file>