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3"/>
  </p:sldMasterIdLst>
  <p:notesMasterIdLst>
    <p:notesMasterId r:id="rId28"/>
  </p:notesMasterIdLst>
  <p:sldIdLst>
    <p:sldId id="257" r:id="rId14"/>
    <p:sldId id="256" r:id="rId15"/>
    <p:sldId id="380" r:id="rId16"/>
    <p:sldId id="356" r:id="rId17"/>
    <p:sldId id="381" r:id="rId18"/>
    <p:sldId id="382" r:id="rId19"/>
    <p:sldId id="358" r:id="rId20"/>
    <p:sldId id="359" r:id="rId21"/>
    <p:sldId id="383" r:id="rId22"/>
    <p:sldId id="385" r:id="rId23"/>
    <p:sldId id="386" r:id="rId24"/>
    <p:sldId id="389" r:id="rId25"/>
    <p:sldId id="387" r:id="rId26"/>
    <p:sldId id="388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14" d="100"/>
          <a:sy n="114" d="100"/>
        </p:scale>
        <p:origin x="106" y="326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04/09/2023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7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04/09/2023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an-Goshtasbi/ISR2023-Tutorials/tree/main" TargetMode="External"/><Relationship Id="rId2" Type="http://schemas.openxmlformats.org/officeDocument/2006/relationships/hyperlink" Target="https://se.mathworks.com/help/supportpkg/arduinoio/ug/configure-setup-for-arduino-hardware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an-Goshtasbi/ISR2023-Tutorials/tree/mai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12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hyperlink" Target="https://github.com/Arman-Goshtasbi/ISR2023-Tutorials/tree/main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idgets.com/?tier=3&amp;catid=7&amp;pcid=5&amp;prodid=1071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nxp.com/docs/en/data-sheet/MPX5100.pdf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s://en.wikipedia.org/wiki/Voltage_divider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www.youtube.com/watch?v=Okv8oZrsMig" TargetMode="External"/><Relationship Id="rId7" Type="http://schemas.microsoft.com/office/2007/relationships/hdphoto" Target="../media/hdphoto1.wdp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eddit.com/r/ElectricalEngineering/comments/nwhp7g/why_is_the_wheatstone_bridge_configuration_almost/" TargetMode="External"/><Relationship Id="rId4" Type="http://schemas.openxmlformats.org/officeDocument/2006/relationships/hyperlink" Target="https://www.youtube.com/watch?v=-G-dySnSSG4&amp;t=282s" TargetMode="Externa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2800" dirty="0"/>
              <a:t>Autumn 2023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Instructors: Jonas Jørgensen, Saravana P.M Babu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TA: Aida Parvaresh, Arman Goshtasbi 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04/09/2023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4:</a:t>
            </a:r>
            <a:br>
              <a:rPr lang="en-GB" sz="5800" dirty="0"/>
            </a:br>
            <a:r>
              <a:rPr lang="en-GB" sz="5800" dirty="0"/>
              <a:t>Data Acquisition with MATLAB and Python 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02291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MATLAB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E282707-38E3-1475-19B4-A3390ADF23B0}"/>
              </a:ext>
            </a:extLst>
          </p:cNvPr>
          <p:cNvSpPr txBox="1">
            <a:spLocks/>
          </p:cNvSpPr>
          <p:nvPr/>
        </p:nvSpPr>
        <p:spPr>
          <a:xfrm>
            <a:off x="458942" y="2203609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Setting up Arduino data collection in MATLAB</a:t>
            </a:r>
          </a:p>
          <a:p>
            <a:r>
              <a:rPr lang="en-US" sz="1800" dirty="0"/>
              <a:t>Type:  </a:t>
            </a:r>
            <a:r>
              <a:rPr lang="en-US" sz="1800" i="1" dirty="0"/>
              <a:t>a = </a:t>
            </a:r>
            <a:r>
              <a:rPr lang="en-US" sz="1800" i="1" dirty="0" err="1"/>
              <a:t>arduino</a:t>
            </a:r>
            <a:r>
              <a:rPr lang="en-US" sz="1800" i="1" dirty="0"/>
              <a:t>("com3","Uno") </a:t>
            </a:r>
            <a:r>
              <a:rPr lang="en-US" sz="1800" dirty="0"/>
              <a:t>in MATLAB command windows (the com is dependent on your computer COM)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Install the required package if needed (</a:t>
            </a:r>
            <a:r>
              <a:rPr lang="en-US" sz="1800" dirty="0">
                <a:hlinkClick r:id="rId2"/>
              </a:rPr>
              <a:t>Link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When the package is installed, you can directly read the voltage of the analog pin of the Arduino via </a:t>
            </a:r>
            <a:r>
              <a:rPr lang="en-US" sz="1800" i="1" dirty="0" err="1"/>
              <a:t>readVoltage</a:t>
            </a:r>
            <a:r>
              <a:rPr lang="en-US" sz="1800" i="1" dirty="0"/>
              <a:t> (a, ‘</a:t>
            </a:r>
            <a:r>
              <a:rPr lang="en-US" sz="1800" i="1" dirty="0" err="1"/>
              <a:t>analogpin</a:t>
            </a:r>
            <a:r>
              <a:rPr lang="en-US" sz="1800" i="1" dirty="0"/>
              <a:t>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An example code to measure the pressure in Part 2 can be accessed via </a:t>
            </a:r>
            <a:r>
              <a:rPr lang="en-US" sz="1800" dirty="0">
                <a:hlinkClick r:id="rId3"/>
              </a:rPr>
              <a:t>GitHub</a:t>
            </a:r>
            <a:r>
              <a:rPr lang="en-US" sz="1800" dirty="0"/>
              <a:t> and the next slide</a:t>
            </a:r>
          </a:p>
          <a:p>
            <a:endParaRPr lang="en-US" sz="1800" i="1" dirty="0"/>
          </a:p>
          <a:p>
            <a:endParaRPr lang="en-US" sz="1800" dirty="0"/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75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5637058" cy="701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MATLAB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3B85C8-ECE2-616B-2661-9B024BA2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" y="2246771"/>
            <a:ext cx="10143099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Python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E282707-38E3-1475-19B4-A3390ADF23B0}"/>
              </a:ext>
            </a:extLst>
          </p:cNvPr>
          <p:cNvSpPr txBox="1">
            <a:spLocks/>
          </p:cNvSpPr>
          <p:nvPr/>
        </p:nvSpPr>
        <p:spPr>
          <a:xfrm>
            <a:off x="458942" y="2203609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Setting up Arduino data collection in Python</a:t>
            </a:r>
          </a:p>
          <a:p>
            <a:r>
              <a:rPr lang="en-US" sz="1800" dirty="0"/>
              <a:t>Type </a:t>
            </a:r>
            <a:r>
              <a:rPr lang="en-US" sz="1800" i="1" dirty="0"/>
              <a:t>$ pip install </a:t>
            </a:r>
            <a:r>
              <a:rPr lang="en-US" sz="1800" i="1" dirty="0" err="1"/>
              <a:t>pyserial</a:t>
            </a:r>
            <a:r>
              <a:rPr lang="en-US" sz="1800" i="1" dirty="0"/>
              <a:t> </a:t>
            </a:r>
            <a:r>
              <a:rPr lang="en-US" sz="1800" dirty="0"/>
              <a:t>in you Python console to install it.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you are using Anaconda Prompt use the following code :  </a:t>
            </a:r>
            <a:r>
              <a:rPr lang="en-US" sz="1800" i="1" dirty="0" err="1"/>
              <a:t>conda</a:t>
            </a:r>
            <a:r>
              <a:rPr lang="en-US" sz="1800" i="1" dirty="0"/>
              <a:t> install </a:t>
            </a:r>
            <a:r>
              <a:rPr lang="en-US" sz="1800" i="1" dirty="0" err="1"/>
              <a:t>pyserial</a:t>
            </a:r>
            <a:endParaRPr lang="en-US" sz="1800" i="1" dirty="0"/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b="1" dirty="0"/>
              <a:t>Serial</a:t>
            </a:r>
            <a:r>
              <a:rPr lang="en-US" sz="1800" dirty="0"/>
              <a:t>, </a:t>
            </a:r>
            <a:r>
              <a:rPr lang="en-US" sz="1800" b="1" dirty="0"/>
              <a:t>time, </a:t>
            </a:r>
            <a:r>
              <a:rPr lang="en-US" sz="1800" b="1" dirty="0" err="1"/>
              <a:t>matplotlib.pyplot</a:t>
            </a:r>
            <a:r>
              <a:rPr lang="en-US" sz="1800" b="1" dirty="0"/>
              <a:t> </a:t>
            </a:r>
            <a:r>
              <a:rPr lang="en-US" sz="1800" dirty="0"/>
              <a:t>for acquiring the data and plotting.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An example code to measure the pressure in Part 2 can be accessed via </a:t>
            </a:r>
            <a:r>
              <a:rPr lang="en-US" sz="1800" dirty="0">
                <a:hlinkClick r:id="rId2"/>
              </a:rPr>
              <a:t>GitHub</a:t>
            </a:r>
            <a:r>
              <a:rPr lang="en-US" sz="1800" dirty="0"/>
              <a:t> and the next slide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8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921EA2D-809D-DB57-1D53-3011621FEB72}"/>
              </a:ext>
            </a:extLst>
          </p:cNvPr>
          <p:cNvSpPr txBox="1">
            <a:spLocks/>
          </p:cNvSpPr>
          <p:nvPr/>
        </p:nvSpPr>
        <p:spPr>
          <a:xfrm>
            <a:off x="458942" y="1359148"/>
            <a:ext cx="5637058" cy="701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Python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552FDD2-5A11-D424-A986-3B2963EB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" y="2060188"/>
            <a:ext cx="3718706" cy="41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FE2E5-6109-33B8-1299-4F9DE0BD1A13}"/>
              </a:ext>
            </a:extLst>
          </p:cNvPr>
          <p:cNvGrpSpPr/>
          <p:nvPr/>
        </p:nvGrpSpPr>
        <p:grpSpPr>
          <a:xfrm>
            <a:off x="457432" y="4084257"/>
            <a:ext cx="4986884" cy="2098193"/>
            <a:chOff x="496269" y="3824325"/>
            <a:chExt cx="4986884" cy="20981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328F94-3A88-CB1E-8E03-74DCB54B1B32}"/>
                </a:ext>
              </a:extLst>
            </p:cNvPr>
            <p:cNvGrpSpPr/>
            <p:nvPr/>
          </p:nvGrpSpPr>
          <p:grpSpPr>
            <a:xfrm>
              <a:off x="3002455" y="4049791"/>
              <a:ext cx="2480698" cy="1647264"/>
              <a:chOff x="3019150" y="4108614"/>
              <a:chExt cx="2480698" cy="1647264"/>
            </a:xfrm>
          </p:grpSpPr>
          <p:pic>
            <p:nvPicPr>
              <p:cNvPr id="2" name="Picture 2" descr="Se kildebilledet">
                <a:extLst>
                  <a:ext uri="{FF2B5EF4-FFF2-40B4-BE49-F238E27FC236}">
                    <a16:creationId xmlns:a16="http://schemas.microsoft.com/office/drawing/2014/main" id="{6D4FB7FB-E5F3-2C4B-2ADC-2F146B667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10" r="9110" b="10441"/>
              <a:stretch/>
            </p:blipFill>
            <p:spPr bwMode="auto">
              <a:xfrm rot="16200000">
                <a:off x="3435867" y="3691897"/>
                <a:ext cx="1647264" cy="2480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0D13160-D734-96AD-E6EC-D7350DA55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200000">
                <a:off x="3285148" y="4400162"/>
                <a:ext cx="400528" cy="46204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7A9A96-F69A-878F-F518-BBB144F95E1D}"/>
                </a:ext>
              </a:extLst>
            </p:cNvPr>
            <p:cNvGrpSpPr/>
            <p:nvPr/>
          </p:nvGrpSpPr>
          <p:grpSpPr>
            <a:xfrm>
              <a:off x="496269" y="3824325"/>
              <a:ext cx="2098193" cy="2098193"/>
              <a:chOff x="80732" y="3846786"/>
              <a:chExt cx="2098193" cy="2098193"/>
            </a:xfrm>
          </p:grpSpPr>
          <p:pic>
            <p:nvPicPr>
              <p:cNvPr id="10" name="Picture 4" descr="Se kildebilledet">
                <a:extLst>
                  <a:ext uri="{FF2B5EF4-FFF2-40B4-BE49-F238E27FC236}">
                    <a16:creationId xmlns:a16="http://schemas.microsoft.com/office/drawing/2014/main" id="{5BCC7EDC-4488-31CD-6E1D-215FE9D14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32" y="3846786"/>
                <a:ext cx="2098193" cy="20981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 kildebilledet">
                <a:extLst>
                  <a:ext uri="{FF2B5EF4-FFF2-40B4-BE49-F238E27FC236}">
                    <a16:creationId xmlns:a16="http://schemas.microsoft.com/office/drawing/2014/main" id="{9323BB42-3D48-6625-7143-41E7103156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64" t="19954" r="9234" b="22207"/>
              <a:stretch/>
            </p:blipFill>
            <p:spPr bwMode="auto">
              <a:xfrm>
                <a:off x="546993" y="4326371"/>
                <a:ext cx="1165670" cy="825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191D30-C44D-D2F0-D875-F78FE913445E}"/>
                </a:ext>
              </a:extLst>
            </p:cNvPr>
            <p:cNvCxnSpPr/>
            <p:nvPr/>
          </p:nvCxnSpPr>
          <p:spPr>
            <a:xfrm flipH="1">
              <a:off x="2627403" y="4572360"/>
              <a:ext cx="6432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E2D7F7-C187-2DAA-2E8E-1F554D83F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236890"/>
            <a:ext cx="4230768" cy="50352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0ACD9-816B-B665-C474-7B2F4A5A4687}"/>
              </a:ext>
            </a:extLst>
          </p:cNvPr>
          <p:cNvGrpSpPr/>
          <p:nvPr/>
        </p:nvGrpSpPr>
        <p:grpSpPr>
          <a:xfrm>
            <a:off x="10237405" y="3335889"/>
            <a:ext cx="1893812" cy="1797464"/>
            <a:chOff x="10170169" y="4084257"/>
            <a:chExt cx="1893812" cy="17974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B43BBDE-88D2-8A6F-1DD7-ABFEF5EB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715" y="4084257"/>
              <a:ext cx="1222720" cy="122272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EC270F-886B-3235-D21A-AB2C4E5D9EA8}"/>
                </a:ext>
              </a:extLst>
            </p:cNvPr>
            <p:cNvSpPr txBox="1"/>
            <p:nvPr/>
          </p:nvSpPr>
          <p:spPr>
            <a:xfrm>
              <a:off x="10170169" y="5272090"/>
              <a:ext cx="189381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a-DK" sz="900" b="1" dirty="0"/>
                <a:t>SoRo_101  QR </a:t>
              </a:r>
              <a:r>
                <a:rPr lang="da-DK" sz="900" b="1" dirty="0" err="1"/>
                <a:t>code</a:t>
              </a:r>
              <a:endParaRPr lang="da-DK" sz="9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C8BFE3-CBC5-B06C-2B1C-9C1AB2F72117}"/>
                </a:ext>
              </a:extLst>
            </p:cNvPr>
            <p:cNvSpPr txBox="1"/>
            <p:nvPr/>
          </p:nvSpPr>
          <p:spPr>
            <a:xfrm>
              <a:off x="10336530" y="5512389"/>
              <a:ext cx="15610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hlinkClick r:id="rId10"/>
                </a:rPr>
                <a:t>GitHub Link</a:t>
              </a:r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7814C8-3352-A38F-6A01-3473C32E2522}"/>
              </a:ext>
            </a:extLst>
          </p:cNvPr>
          <p:cNvGrpSpPr/>
          <p:nvPr/>
        </p:nvGrpSpPr>
        <p:grpSpPr>
          <a:xfrm>
            <a:off x="461835" y="1294460"/>
            <a:ext cx="4978079" cy="2468849"/>
            <a:chOff x="428296" y="1294460"/>
            <a:chExt cx="4978079" cy="2468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38D943-42A7-DF25-B7A8-2500C2A7D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296" y="1294460"/>
              <a:ext cx="4978079" cy="22387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84CAC0-5476-42C3-13E3-82544F959C4A}"/>
                </a:ext>
              </a:extLst>
            </p:cNvPr>
            <p:cNvSpPr txBox="1"/>
            <p:nvPr/>
          </p:nvSpPr>
          <p:spPr>
            <a:xfrm>
              <a:off x="525629" y="3517088"/>
              <a:ext cx="42307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hlinkClick r:id="rId12"/>
                </a:rPr>
                <a:t>Download Link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AC04-C09D-1BE4-4EA2-C46C5985A534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946689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 Pressure Transducer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820531" y="1386629"/>
            <a:ext cx="3724575" cy="2402273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8C05949F-D4D2-027F-584C-99189691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1" y="3788903"/>
            <a:ext cx="3078747" cy="1722269"/>
          </a:xfrm>
          <a:prstGeom prst="rect">
            <a:avLst/>
          </a:prstGeom>
        </p:spPr>
      </p:pic>
      <p:pic>
        <p:nvPicPr>
          <p:cNvPr id="11" name="Picture 10" descr="A small blue circuit board&#10;&#10;Description automatically generated">
            <a:extLst>
              <a:ext uri="{FF2B5EF4-FFF2-40B4-BE49-F238E27FC236}">
                <a16:creationId xmlns:a16="http://schemas.microsoft.com/office/drawing/2014/main" id="{65C71DE4-1101-7FE5-5C24-610B35AAEC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16903" r="13439" b="16633"/>
          <a:stretch/>
        </p:blipFill>
        <p:spPr>
          <a:xfrm rot="5146773">
            <a:off x="5927717" y="2937866"/>
            <a:ext cx="2091019" cy="16049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6127-E87A-5432-CBB1-6A38951A0B80}"/>
              </a:ext>
            </a:extLst>
          </p:cNvPr>
          <p:cNvCxnSpPr>
            <a:cxnSpLocks/>
            <a:stCxn id="1050" idx="3"/>
            <a:endCxn id="11" idx="2"/>
          </p:cNvCxnSpPr>
          <p:nvPr/>
        </p:nvCxnSpPr>
        <p:spPr>
          <a:xfrm>
            <a:off x="4481700" y="3380987"/>
            <a:ext cx="1691242" cy="41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6E78F-1483-7BEA-545F-05CECA373ED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3899278" y="3799383"/>
            <a:ext cx="2273664" cy="850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9B6D59-0AA8-654A-0D47-330B5102942A}"/>
              </a:ext>
            </a:extLst>
          </p:cNvPr>
          <p:cNvSpPr txBox="1"/>
          <p:nvPr/>
        </p:nvSpPr>
        <p:spPr>
          <a:xfrm>
            <a:off x="8259027" y="3417217"/>
            <a:ext cx="309443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Right port: GND</a:t>
            </a:r>
          </a:p>
          <a:p>
            <a:r>
              <a:rPr lang="en-GB" sz="900" b="1" dirty="0"/>
              <a:t>Middle Port: 5V</a:t>
            </a:r>
          </a:p>
          <a:p>
            <a:r>
              <a:rPr lang="en-GB" sz="900" b="1" dirty="0"/>
              <a:t>Left Port: Signal</a:t>
            </a:r>
            <a:endParaRPr lang="da-DK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85C5DD-BC0F-570A-A58A-167E17B8457F}"/>
              </a:ext>
            </a:extLst>
          </p:cNvPr>
          <p:cNvSpPr txBox="1"/>
          <p:nvPr/>
        </p:nvSpPr>
        <p:spPr>
          <a:xfrm>
            <a:off x="812686" y="5680479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>
                <a:hlinkClick r:id="rId7"/>
              </a:rPr>
              <a:t>Full data sheet of the pressure sensor</a:t>
            </a:r>
            <a:endParaRPr lang="da-DK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B6EAB4-972F-C1BD-F04F-C80656D52D02}"/>
              </a:ext>
            </a:extLst>
          </p:cNvPr>
          <p:cNvSpPr txBox="1"/>
          <p:nvPr/>
        </p:nvSpPr>
        <p:spPr>
          <a:xfrm>
            <a:off x="5426008" y="4822652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>
                <a:hlinkClick r:id="rId8"/>
              </a:rPr>
              <a:t>Phidget website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32579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946689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Wiring to Arduino</a:t>
            </a:r>
            <a:endParaRPr lang="da-DK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15905-F9ED-5BC3-581F-D04D8882DE2D}"/>
              </a:ext>
            </a:extLst>
          </p:cNvPr>
          <p:cNvGrpSpPr/>
          <p:nvPr/>
        </p:nvGrpSpPr>
        <p:grpSpPr>
          <a:xfrm>
            <a:off x="161365" y="1396705"/>
            <a:ext cx="5822576" cy="3686284"/>
            <a:chOff x="268120" y="1316021"/>
            <a:chExt cx="6687386" cy="4139307"/>
          </a:xfrm>
        </p:grpSpPr>
        <p:pic>
          <p:nvPicPr>
            <p:cNvPr id="2" name="Picture 1" descr="Diagram&#10;&#10;Description automatically generated">
              <a:extLst>
                <a:ext uri="{FF2B5EF4-FFF2-40B4-BE49-F238E27FC236}">
                  <a16:creationId xmlns:a16="http://schemas.microsoft.com/office/drawing/2014/main" id="{F3951E2B-667C-2301-FB02-D410CF9B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0" y="1316021"/>
              <a:ext cx="6399649" cy="401797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AF5233-A445-CD94-EC20-1B77231D6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79" r="12037"/>
            <a:stretch/>
          </p:blipFill>
          <p:spPr>
            <a:xfrm>
              <a:off x="6018544" y="2871551"/>
              <a:ext cx="936962" cy="8181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1EABC4-2392-2B59-D568-7E17007E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8544" y="4458713"/>
              <a:ext cx="768001" cy="996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B59DAD-0D0A-AEB2-5F8F-8ED386F8E3D2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3947" y="4619065"/>
              <a:ext cx="2004597" cy="337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DBBE04-FC92-A98C-50DA-022BAFAF378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4363571" y="3280637"/>
              <a:ext cx="1654973" cy="348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DBEC01-D538-5665-CC6E-2DEFF75303E6}"/>
              </a:ext>
            </a:extLst>
          </p:cNvPr>
          <p:cNvSpPr txBox="1"/>
          <p:nvPr/>
        </p:nvSpPr>
        <p:spPr>
          <a:xfrm>
            <a:off x="7236857" y="946689"/>
            <a:ext cx="363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Voltage to Pressure Conversion</a:t>
            </a:r>
            <a:endParaRPr lang="da-DK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A51672-3BF2-CB91-D8D7-A01D41E2D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14" b="42105"/>
          <a:stretch/>
        </p:blipFill>
        <p:spPr>
          <a:xfrm>
            <a:off x="7034242" y="2075698"/>
            <a:ext cx="4301629" cy="94415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8AC0B2A-29E9-0E9A-60E6-AF6D7D461769}"/>
              </a:ext>
            </a:extLst>
          </p:cNvPr>
          <p:cNvSpPr/>
          <p:nvPr/>
        </p:nvSpPr>
        <p:spPr>
          <a:xfrm>
            <a:off x="8830333" y="2144548"/>
            <a:ext cx="1929572" cy="48143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5D0CE-3C25-4CFB-46EB-5C022409125A}"/>
              </a:ext>
            </a:extLst>
          </p:cNvPr>
          <p:cNvSpPr txBox="1"/>
          <p:nvPr/>
        </p:nvSpPr>
        <p:spPr>
          <a:xfrm>
            <a:off x="556557" y="5298272"/>
            <a:ext cx="51768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Please before connection to Arduino double check with TA for the wire connections</a:t>
            </a:r>
            <a:endParaRPr lang="da-DK" sz="9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5D243-1134-9C8B-D157-7932300EEBF7}"/>
              </a:ext>
            </a:extLst>
          </p:cNvPr>
          <p:cNvSpPr txBox="1"/>
          <p:nvPr/>
        </p:nvSpPr>
        <p:spPr>
          <a:xfrm>
            <a:off x="7174367" y="3146305"/>
            <a:ext cx="363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Arduino Bit conversion</a:t>
            </a:r>
            <a:endParaRPr lang="da-DK" b="1" dirty="0"/>
          </a:p>
        </p:txBody>
      </p:sp>
      <p:pic>
        <p:nvPicPr>
          <p:cNvPr id="34" name="Picture 33" descr="A diagram of a circuit&#10;&#10;Description automatically generated">
            <a:extLst>
              <a:ext uri="{FF2B5EF4-FFF2-40B4-BE49-F238E27FC236}">
                <a16:creationId xmlns:a16="http://schemas.microsoft.com/office/drawing/2014/main" id="{09E4D0B1-AF20-90EE-016E-CDAACF23E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57" y="3510619"/>
            <a:ext cx="4477765" cy="182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183B70-0602-10F0-F088-CB35F18D9CEB}"/>
                  </a:ext>
                </a:extLst>
              </p:cNvPr>
              <p:cNvSpPr txBox="1"/>
              <p:nvPr/>
            </p:nvSpPr>
            <p:spPr>
              <a:xfrm>
                <a:off x="7242456" y="5529104"/>
                <a:ext cx="2782621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𝑎𝑛𝑎𝑙𝑜𝑔𝑟𝑒𝑎𝑑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183B70-0602-10F0-F088-CB35F18D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56" y="5529104"/>
                <a:ext cx="2782621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0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2023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04/09/2023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17" y="4054098"/>
            <a:ext cx="4169778" cy="2182951"/>
          </a:xfrm>
          <a:prstGeom prst="rect">
            <a:avLst/>
          </a:prstGeom>
        </p:spPr>
      </p:pic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3" y="2364762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91" y="5145574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2" y="2364762"/>
            <a:ext cx="816191" cy="305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E37304B-4073-E7FE-CDDF-7EFDF94B177C}"/>
              </a:ext>
            </a:extLst>
          </p:cNvPr>
          <p:cNvSpPr txBox="1">
            <a:spLocks/>
          </p:cNvSpPr>
          <p:nvPr/>
        </p:nvSpPr>
        <p:spPr>
          <a:xfrm>
            <a:off x="816191" y="88162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Voltage divider 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13" name="Picture 12" descr="A diagram of a circuit&#10;&#10;Description automatically generated">
            <a:extLst>
              <a:ext uri="{FF2B5EF4-FFF2-40B4-BE49-F238E27FC236}">
                <a16:creationId xmlns:a16="http://schemas.microsoft.com/office/drawing/2014/main" id="{5187358C-116F-7ECF-E296-968F95B3C0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00" y="881628"/>
            <a:ext cx="3276600" cy="2828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E1CD-1161-0C96-DAC7-06A6A3C9E3AA}"/>
              </a:ext>
            </a:extLst>
          </p:cNvPr>
          <p:cNvSpPr txBox="1"/>
          <p:nvPr/>
        </p:nvSpPr>
        <p:spPr>
          <a:xfrm>
            <a:off x="7579482" y="3479720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7"/>
              </a:rPr>
              <a:t>Voltage divider (Wikipedia) </a:t>
            </a:r>
            <a:endParaRPr lang="da-DK" sz="900" b="1" dirty="0"/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04/09/2023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2023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E37304B-4073-E7FE-CDDF-7EFDF94B177C}"/>
              </a:ext>
            </a:extLst>
          </p:cNvPr>
          <p:cNvSpPr txBox="1">
            <a:spLocks/>
          </p:cNvSpPr>
          <p:nvPr/>
        </p:nvSpPr>
        <p:spPr>
          <a:xfrm>
            <a:off x="816191" y="881628"/>
            <a:ext cx="10952580" cy="385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8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/>
              <a:t>Wheatstone Bridge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ED9D141-F994-0D6F-2244-ABF7CAB5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1" y="1781176"/>
            <a:ext cx="3135530" cy="2286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633CC-D1BD-650F-CD42-1FB00614B062}"/>
              </a:ext>
            </a:extLst>
          </p:cNvPr>
          <p:cNvSpPr txBox="1"/>
          <p:nvPr/>
        </p:nvSpPr>
        <p:spPr>
          <a:xfrm>
            <a:off x="1050935" y="4087907"/>
            <a:ext cx="30944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hlinkClick r:id="rId3"/>
              </a:rPr>
              <a:t>Wheatstone bridge instruction (</a:t>
            </a:r>
            <a:r>
              <a:rPr lang="en-GB" sz="900" b="1" dirty="0" err="1">
                <a:hlinkClick r:id="rId3"/>
              </a:rPr>
              <a:t>Youtube</a:t>
            </a:r>
            <a:r>
              <a:rPr lang="en-GB" sz="900" b="1" dirty="0">
                <a:hlinkClick r:id="rId3"/>
              </a:rPr>
              <a:t>)</a:t>
            </a:r>
            <a:endParaRPr lang="da-DK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6015-0DC1-968F-A4DF-211E0964A659}"/>
              </a:ext>
            </a:extLst>
          </p:cNvPr>
          <p:cNvSpPr txBox="1"/>
          <p:nvPr/>
        </p:nvSpPr>
        <p:spPr>
          <a:xfrm>
            <a:off x="1203335" y="6101140"/>
            <a:ext cx="3094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Why Wheatstone bridge over voltage divider (</a:t>
            </a:r>
            <a:r>
              <a:rPr lang="en-GB" sz="900" b="1" dirty="0">
                <a:hlinkClick r:id="rId4"/>
              </a:rPr>
              <a:t>YouTube</a:t>
            </a:r>
            <a:r>
              <a:rPr lang="en-GB" sz="900" b="1" dirty="0"/>
              <a:t>)</a:t>
            </a:r>
          </a:p>
          <a:p>
            <a:r>
              <a:rPr lang="en-GB" sz="900" b="1" dirty="0"/>
              <a:t>Why Wheatstone bridge over voltage divider (</a:t>
            </a:r>
            <a:r>
              <a:rPr lang="en-GB" sz="900" b="1" dirty="0">
                <a:hlinkClick r:id="rId5"/>
              </a:rPr>
              <a:t>Reddit</a:t>
            </a:r>
            <a:r>
              <a:rPr lang="en-GB" sz="900" b="1" dirty="0"/>
              <a:t>)</a:t>
            </a:r>
          </a:p>
          <a:p>
            <a:endParaRPr lang="da-DK" sz="900" b="1" dirty="0"/>
          </a:p>
        </p:txBody>
      </p: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B30283F3-ED33-83B9-5FE2-34EE8842D5CA}"/>
              </a:ext>
            </a:extLst>
          </p:cNvPr>
          <p:cNvGrpSpPr/>
          <p:nvPr/>
        </p:nvGrpSpPr>
        <p:grpSpPr>
          <a:xfrm>
            <a:off x="6134591" y="1239450"/>
            <a:ext cx="5006474" cy="3495040"/>
            <a:chOff x="4903336" y="1412240"/>
            <a:chExt cx="5006474" cy="3495040"/>
          </a:xfrm>
        </p:grpSpPr>
        <p:pic>
          <p:nvPicPr>
            <p:cNvPr id="11" name="Picture 2" descr="Se kildebilledet">
              <a:extLst>
                <a:ext uri="{FF2B5EF4-FFF2-40B4-BE49-F238E27FC236}">
                  <a16:creationId xmlns:a16="http://schemas.microsoft.com/office/drawing/2014/main" id="{22F5D54F-B96E-678D-8831-55DF27E864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0" r="9110" b="10441"/>
            <a:stretch/>
          </p:blipFill>
          <p:spPr bwMode="auto">
            <a:xfrm>
              <a:off x="5766534" y="1607209"/>
              <a:ext cx="1647264" cy="2480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A1BEB76F-164A-7EFD-7B1F-022727E60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17665">
              <a:off x="8800063" y="3308248"/>
              <a:ext cx="1503020" cy="601142"/>
            </a:xfrm>
            <a:prstGeom prst="rect">
              <a:avLst/>
            </a:prstGeom>
          </p:spPr>
        </p:pic>
        <p:pic>
          <p:nvPicPr>
            <p:cNvPr id="16" name="Picture 15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490C92AD-5149-8CC1-2313-5DA239C98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59639">
              <a:off x="8135315" y="2654336"/>
              <a:ext cx="1503020" cy="601142"/>
            </a:xfrm>
            <a:prstGeom prst="rect">
              <a:avLst/>
            </a:prstGeom>
          </p:spPr>
        </p:pic>
        <p:pic>
          <p:nvPicPr>
            <p:cNvPr id="17" name="Picture 16" descr="A resistor with red stripes&#10;&#10;Description automatically generated">
              <a:extLst>
                <a:ext uri="{FF2B5EF4-FFF2-40B4-BE49-F238E27FC236}">
                  <a16:creationId xmlns:a16="http://schemas.microsoft.com/office/drawing/2014/main" id="{0027C83A-86B2-6E3B-6447-261E2BCC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28760">
              <a:off x="8170636" y="3364407"/>
              <a:ext cx="1503020" cy="601142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1F4472-B11D-3EEF-094E-61EC9E94CD42}"/>
                </a:ext>
              </a:extLst>
            </p:cNvPr>
            <p:cNvSpPr/>
            <p:nvPr/>
          </p:nvSpPr>
          <p:spPr>
            <a:xfrm>
              <a:off x="9237345" y="2489521"/>
              <a:ext cx="672465" cy="781364"/>
            </a:xfrm>
            <a:custGeom>
              <a:avLst/>
              <a:gdLst>
                <a:gd name="connsiteX0" fmla="*/ 0 w 672465"/>
                <a:gd name="connsiteY0" fmla="*/ 129854 h 781364"/>
                <a:gd name="connsiteX1" fmla="*/ 350520 w 672465"/>
                <a:gd name="connsiteY1" fmla="*/ 26984 h 781364"/>
                <a:gd name="connsiteX2" fmla="*/ 266700 w 672465"/>
                <a:gd name="connsiteY2" fmla="*/ 566099 h 781364"/>
                <a:gd name="connsiteX3" fmla="*/ 672465 w 672465"/>
                <a:gd name="connsiteY3" fmla="*/ 781364 h 78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2465" h="781364">
                  <a:moveTo>
                    <a:pt x="0" y="129854"/>
                  </a:moveTo>
                  <a:cubicBezTo>
                    <a:pt x="153035" y="42065"/>
                    <a:pt x="306070" y="-45724"/>
                    <a:pt x="350520" y="26984"/>
                  </a:cubicBezTo>
                  <a:cubicBezTo>
                    <a:pt x="394970" y="99692"/>
                    <a:pt x="213042" y="440369"/>
                    <a:pt x="266700" y="566099"/>
                  </a:cubicBezTo>
                  <a:cubicBezTo>
                    <a:pt x="320358" y="691829"/>
                    <a:pt x="496411" y="736596"/>
                    <a:pt x="672465" y="7813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1FDF35-2EA6-E16D-FC9E-55F37B9CEEFF}"/>
                </a:ext>
              </a:extLst>
            </p:cNvPr>
            <p:cNvCxnSpPr/>
            <p:nvPr/>
          </p:nvCxnSpPr>
          <p:spPr>
            <a:xfrm flipH="1">
              <a:off x="5384800" y="3093720"/>
              <a:ext cx="4876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D77CCA-1A03-F475-7AA5-53071DDCF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800" y="1412240"/>
              <a:ext cx="0" cy="16814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55F428-BCA7-D6CA-F930-951BA5540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800" y="1412240"/>
              <a:ext cx="38438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51DEA1-1377-86FB-C38B-BB835E3A2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4245" y="1412240"/>
              <a:ext cx="13100" cy="1183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52C13C-1966-B60D-1A04-C020CCC54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605" y="3929769"/>
              <a:ext cx="0" cy="718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D317A265-541C-1B36-B063-0DE756D9C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800" y="3211136"/>
              <a:ext cx="0" cy="1419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Straight Connector 2050">
              <a:extLst>
                <a:ext uri="{FF2B5EF4-FFF2-40B4-BE49-F238E27FC236}">
                  <a16:creationId xmlns:a16="http://schemas.microsoft.com/office/drawing/2014/main" id="{2D22C5A5-48FB-9848-5EAD-4DC99C11712E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3211136"/>
              <a:ext cx="487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Connector 2053">
              <a:extLst>
                <a:ext uri="{FF2B5EF4-FFF2-40B4-BE49-F238E27FC236}">
                  <a16:creationId xmlns:a16="http://schemas.microsoft.com/office/drawing/2014/main" id="{3FB74F96-A222-9D15-F99C-C4203AC8513D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4612640"/>
              <a:ext cx="3875805" cy="35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DB09F198-880B-9A5A-9BBE-DF9055E61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0205" y="3270885"/>
              <a:ext cx="0" cy="99631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23511ABC-824A-6D83-03CF-3BD655A8126D}"/>
                </a:ext>
              </a:extLst>
            </p:cNvPr>
            <p:cNvCxnSpPr>
              <a:cxnSpLocks/>
            </p:cNvCxnSpPr>
            <p:nvPr/>
          </p:nvCxnSpPr>
          <p:spPr>
            <a:xfrm>
              <a:off x="5618480" y="4267200"/>
              <a:ext cx="2981725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1C255B61-18D2-AB72-0F78-58A6C1219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8480" y="3537585"/>
              <a:ext cx="0" cy="72961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4DF5B5B3-5F77-1DC1-44DD-3509D7D62F1A}"/>
                </a:ext>
              </a:extLst>
            </p:cNvPr>
            <p:cNvCxnSpPr>
              <a:cxnSpLocks/>
            </p:cNvCxnSpPr>
            <p:nvPr/>
          </p:nvCxnSpPr>
          <p:spPr>
            <a:xfrm>
              <a:off x="5618480" y="3537585"/>
              <a:ext cx="25400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14DC2899-B390-1014-165F-75D736BEE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9810" y="3270885"/>
              <a:ext cx="0" cy="163639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89C086DE-F6C8-3901-13E1-1EA2C4AA0DF9}"/>
                </a:ext>
              </a:extLst>
            </p:cNvPr>
            <p:cNvCxnSpPr>
              <a:cxnSpLocks/>
            </p:cNvCxnSpPr>
            <p:nvPr/>
          </p:nvCxnSpPr>
          <p:spPr>
            <a:xfrm>
              <a:off x="4919472" y="4907280"/>
              <a:ext cx="499033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8FCAC594-6CAB-90BB-AB16-1CE3BF631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472" y="3467795"/>
              <a:ext cx="0" cy="143948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0E31ABB2-A817-4718-DB84-BFA539BBCA03}"/>
                </a:ext>
              </a:extLst>
            </p:cNvPr>
            <p:cNvCxnSpPr>
              <a:cxnSpLocks/>
            </p:cNvCxnSpPr>
            <p:nvPr/>
          </p:nvCxnSpPr>
          <p:spPr>
            <a:xfrm>
              <a:off x="4903336" y="3467795"/>
              <a:ext cx="996807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2" name="TextBox 2081">
                <a:extLst>
                  <a:ext uri="{FF2B5EF4-FFF2-40B4-BE49-F238E27FC236}">
                    <a16:creationId xmlns:a16="http://schemas.microsoft.com/office/drawing/2014/main" id="{5B3628B4-6B2C-20B8-3B9C-5ACBC6A81D12}"/>
                  </a:ext>
                </a:extLst>
              </p:cNvPr>
              <p:cNvSpPr txBox="1"/>
              <p:nvPr/>
            </p:nvSpPr>
            <p:spPr>
              <a:xfrm>
                <a:off x="1050935" y="4769831"/>
                <a:ext cx="2957541" cy="905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082" name="TextBox 2081">
                <a:extLst>
                  <a:ext uri="{FF2B5EF4-FFF2-40B4-BE49-F238E27FC236}">
                    <a16:creationId xmlns:a16="http://schemas.microsoft.com/office/drawing/2014/main" id="{5B3628B4-6B2C-20B8-3B9C-5ACBC6A8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5" y="4769831"/>
                <a:ext cx="2957541" cy="905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7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Props1.xml><?xml version="1.0" encoding="utf-8"?>
<ds:datastoreItem xmlns:ds="http://schemas.openxmlformats.org/officeDocument/2006/customXml" ds:itemID="{C5CD5A01-6378-494D-B71B-D23DEC9A120C}">
  <ds:schemaRefs/>
</ds:datastoreItem>
</file>

<file path=customXml/itemProps10.xml><?xml version="1.0" encoding="utf-8"?>
<ds:datastoreItem xmlns:ds="http://schemas.openxmlformats.org/officeDocument/2006/customXml" ds:itemID="{80A386E5-FB57-411F-ACEC-E4C4608EF981}">
  <ds:schemaRefs/>
</ds:datastoreItem>
</file>

<file path=customXml/itemProps11.xml><?xml version="1.0" encoding="utf-8"?>
<ds:datastoreItem xmlns:ds="http://schemas.openxmlformats.org/officeDocument/2006/customXml" ds:itemID="{38B69043-C0D1-4478-8C3C-F54850531D8E}">
  <ds:schemaRefs/>
</ds:datastoreItem>
</file>

<file path=customXml/itemProps12.xml><?xml version="1.0" encoding="utf-8"?>
<ds:datastoreItem xmlns:ds="http://schemas.openxmlformats.org/officeDocument/2006/customXml" ds:itemID="{43723FED-A2E0-415E-8B28-139637BC092B}">
  <ds:schemaRefs/>
</ds:datastoreItem>
</file>

<file path=customXml/itemProps2.xml><?xml version="1.0" encoding="utf-8"?>
<ds:datastoreItem xmlns:ds="http://schemas.openxmlformats.org/officeDocument/2006/customXml" ds:itemID="{A57C0D19-358B-4753-8DA4-9204CEA2F95F}">
  <ds:schemaRefs/>
</ds:datastoreItem>
</file>

<file path=customXml/itemProps3.xml><?xml version="1.0" encoding="utf-8"?>
<ds:datastoreItem xmlns:ds="http://schemas.openxmlformats.org/officeDocument/2006/customXml" ds:itemID="{83C050E6-6BC9-4E83-B193-09D5FB55960B}">
  <ds:schemaRefs/>
</ds:datastoreItem>
</file>

<file path=customXml/itemProps4.xml><?xml version="1.0" encoding="utf-8"?>
<ds:datastoreItem xmlns:ds="http://schemas.openxmlformats.org/officeDocument/2006/customXml" ds:itemID="{2CF74AE6-1923-40B6-B11D-C36128C018FB}">
  <ds:schemaRefs/>
</ds:datastoreItem>
</file>

<file path=customXml/itemProps5.xml><?xml version="1.0" encoding="utf-8"?>
<ds:datastoreItem xmlns:ds="http://schemas.openxmlformats.org/officeDocument/2006/customXml" ds:itemID="{23A422EE-19EB-460A-8CC2-72292EB01E2F}">
  <ds:schemaRefs/>
</ds:datastoreItem>
</file>

<file path=customXml/itemProps6.xml><?xml version="1.0" encoding="utf-8"?>
<ds:datastoreItem xmlns:ds="http://schemas.openxmlformats.org/officeDocument/2006/customXml" ds:itemID="{06CE3761-89D3-4A8E-8EB2-9214574F9FD3}">
  <ds:schemaRefs/>
</ds:datastoreItem>
</file>

<file path=customXml/itemProps7.xml><?xml version="1.0" encoding="utf-8"?>
<ds:datastoreItem xmlns:ds="http://schemas.openxmlformats.org/officeDocument/2006/customXml" ds:itemID="{C484C70F-0F64-4774-853F-19FDF7E1F81D}">
  <ds:schemaRefs/>
</ds:datastoreItem>
</file>

<file path=customXml/itemProps8.xml><?xml version="1.0" encoding="utf-8"?>
<ds:datastoreItem xmlns:ds="http://schemas.openxmlformats.org/officeDocument/2006/customXml" ds:itemID="{A078B4FF-09BD-41CC-9B29-FE1B7D89E18C}">
  <ds:schemaRefs/>
</ds:datastoreItem>
</file>

<file path=customXml/itemProps9.xml><?xml version="1.0" encoding="utf-8"?>
<ds:datastoreItem xmlns:ds="http://schemas.openxmlformats.org/officeDocument/2006/customXml" ds:itemID="{C83BBD83-B3C3-47BA-B125-6A2A1A31FA4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403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Wingdings</vt:lpstr>
      <vt:lpstr>Blank</vt:lpstr>
      <vt:lpstr>Introduction to Soft Robotics   Autumn 2023  Instructors: Jonas Jørgensen, Saravana P.M Babu  TA: Aida Parvaresh, Arman Goshtasbi </vt:lpstr>
      <vt:lpstr>Part 1: Arduino 101</vt:lpstr>
      <vt:lpstr>PowerPoint Presentation</vt:lpstr>
      <vt:lpstr>Part 2: MPX5100 Integrated Silicon Pressure Sensor</vt:lpstr>
      <vt:lpstr>PowerPoint Presentation</vt:lpstr>
      <vt:lpstr>PowerPoint Presentation</vt:lpstr>
      <vt:lpstr>Part 3: Conductive Rubber Cord Sensor </vt:lpstr>
      <vt:lpstr>PowerPoint Presentation</vt:lpstr>
      <vt:lpstr>PowerPoint Presentation</vt:lpstr>
      <vt:lpstr>Part 4: Data Acquisition with MATLAB and Python  </vt:lpstr>
      <vt:lpstr>Code Information</vt:lpstr>
      <vt:lpstr>Code Information</vt:lpstr>
      <vt:lpstr>Code Information</vt:lpstr>
      <vt:lpstr>Code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2023-09-04T09:19:34Z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