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3"/>
  </p:sldMasterIdLst>
  <p:notesMasterIdLst>
    <p:notesMasterId r:id="rId28"/>
  </p:notesMasterIdLst>
  <p:sldIdLst>
    <p:sldId id="257" r:id="rId14"/>
    <p:sldId id="256" r:id="rId15"/>
    <p:sldId id="380" r:id="rId16"/>
    <p:sldId id="356" r:id="rId17"/>
    <p:sldId id="381" r:id="rId18"/>
    <p:sldId id="382" r:id="rId19"/>
    <p:sldId id="358" r:id="rId20"/>
    <p:sldId id="359" r:id="rId21"/>
    <p:sldId id="383" r:id="rId22"/>
    <p:sldId id="385" r:id="rId23"/>
    <p:sldId id="386" r:id="rId24"/>
    <p:sldId id="389" r:id="rId25"/>
    <p:sldId id="387" r:id="rId26"/>
    <p:sldId id="388" r:id="rId2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DDCBA4"/>
    <a:srgbClr val="E5F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10" autoAdjust="0"/>
    <p:restoredTop sz="94662" autoAdjust="0"/>
  </p:normalViewPr>
  <p:slideViewPr>
    <p:cSldViewPr snapToGrid="0" showGuides="1">
      <p:cViewPr>
        <p:scale>
          <a:sx n="75" d="100"/>
          <a:sy n="75" d="100"/>
        </p:scale>
        <p:origin x="446" y="216"/>
      </p:cViewPr>
      <p:guideLst>
        <p:guide orient="horz" pos="6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7" y="2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/>
              <a:pPr/>
              <a:t>03/09/2023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2" tIns="47376" rIns="94752" bIns="4737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4"/>
            <a:ext cx="5679440" cy="4605576"/>
          </a:xfrm>
          <a:prstGeom prst="rect">
            <a:avLst/>
          </a:prstGeom>
        </p:spPr>
        <p:txBody>
          <a:bodyPr vert="horz" lIns="94752" tIns="47376" rIns="94752" bIns="4737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7" y="9721108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0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43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81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7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BBCAF46D-9983-4AEE-9B8A-24654CDEDDB0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b7e5f2a0-79b4-4df1-9927-b970af9eddb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SDU Biorobotics</a:t>
            </a:r>
          </a:p>
        </p:txBody>
      </p:sp>
      <p:pic>
        <p:nvPicPr>
          <p:cNvPr id="7" name="Logo black">
            <a:extLst>
              <a:ext uri="{FF2B5EF4-FFF2-40B4-BE49-F238E27FC236}">
                <a16:creationId xmlns:a16="http://schemas.microsoft.com/office/drawing/2014/main" id="{E6E48129-FB3C-4F39-A5A1-63313B41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6296400"/>
            <a:ext cx="786874" cy="212400"/>
          </a:xfrm>
          <a:prstGeom prst="rect">
            <a:avLst/>
          </a:prstGeom>
        </p:spPr>
      </p:pic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39632-1CD3-47C1-98D9-4B1B2253C7C9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" descr="{&quot;templafy&quot;:{&quot;id&quot;:&quot;03113827-e04d-43e1-84ca-7889c6030572&quot;}}" title="Form.Date">
            <a:extLst>
              <a:ext uri="{FF2B5EF4-FFF2-40B4-BE49-F238E27FC236}">
                <a16:creationId xmlns:a16="http://schemas.microsoft.com/office/drawing/2014/main" id="{10301B40-E355-4D99-B296-A15FB5BC3A4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bg1"/>
                </a:solidFill>
              </a:rPr>
              <a:t>June 2021</a:t>
            </a:r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D4E1389B-CA3B-4709-956D-F396D96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18870EA-1C98-4DD0-9660-6D0E7FDD9A64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8A94F1C1-AE36-4BBA-B958-8FC614A9472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03/09/2023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2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9300" cy="68580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692401" y="1076109"/>
            <a:ext cx="4680000" cy="182273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overskrift, maksimalt 3 linjer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92400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4" name="text" descr="{&quot;templafy&quot;:{&quot;id&quot;:&quot;cec31f44-2b9b-4ebf-bef4-bf4db7bb7df1&quot;}}" title="UserProfile.Institut.InstituteDCU_{{DocumentLanguage}}">
            <a:extLst>
              <a:ext uri="{FF2B5EF4-FFF2-40B4-BE49-F238E27FC236}">
                <a16:creationId xmlns:a16="http://schemas.microsoft.com/office/drawing/2014/main" id="{060969B2-E177-4704-95D4-119A98BB90C5}"/>
              </a:ext>
            </a:extLst>
          </p:cNvPr>
          <p:cNvSpPr txBox="1">
            <a:spLocks/>
          </p:cNvSpPr>
          <p:nvPr userDrawn="1"/>
        </p:nvSpPr>
        <p:spPr>
          <a:xfrm>
            <a:off x="6692400" y="249585"/>
            <a:ext cx="4680000" cy="478677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D6574-D545-4AC1-804C-76EBF3BEC544}"/>
              </a:ext>
            </a:extLst>
          </p:cNvPr>
          <p:cNvCxnSpPr>
            <a:cxnSpLocks/>
          </p:cNvCxnSpPr>
          <p:nvPr userDrawn="1"/>
        </p:nvCxnSpPr>
        <p:spPr>
          <a:xfrm>
            <a:off x="6691637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" descr="{&quot;templafy&quot;:{&quot;id&quot;:&quot;3953907f-4fb2-4af6-8b51-26ec4cce2240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20" name="Logo black">
            <a:extLst>
              <a:ext uri="{FF2B5EF4-FFF2-40B4-BE49-F238E27FC236}">
                <a16:creationId xmlns:a16="http://schemas.microsoft.com/office/drawing/2014/main" id="{1421C492-A651-4EE4-BB8B-C6886E7B5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0" y="6294893"/>
            <a:ext cx="784800" cy="211840"/>
          </a:xfrm>
          <a:prstGeom prst="rect">
            <a:avLst/>
          </a:prstGeom>
        </p:spPr>
      </p:pic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2C4B35A0-F8F7-420F-9E06-CC0AAAA0B84F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03/09/2023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4981C-CC58-4018-9B19-5053EFA6B6A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tekst (C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710399" y="1700213"/>
            <a:ext cx="4677070" cy="1436392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Overskrift i </a:t>
            </a:r>
            <a:r>
              <a:rPr lang="en-GB" dirty="0" err="1"/>
              <a:t>maks</a:t>
            </a:r>
            <a:r>
              <a:rPr lang="en-GB" dirty="0"/>
              <a:t> 2 linjer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AAEFF0-FCE4-48D6-A0D1-A458F3CD3E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1E6D3-406B-4DA0-9B5A-6A2F208BA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10399" y="452437"/>
            <a:ext cx="4659277" cy="790493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GB" dirty="0"/>
              <a:t>Klik for at indsætte tekst (f.eks. job titel)</a:t>
            </a:r>
            <a:endParaRPr lang="en-GB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411163" y="1016000"/>
            <a:ext cx="4043879" cy="4804038"/>
          </a:xfrm>
          <a:noFill/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4AC2696B-BD55-4932-A36E-BCC4318F22B0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03/09/2023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D0A-163E-46D9-B4AE-DA27914573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F5B7637-A22A-4D3C-B58B-9E4FB77688C9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645F-3EEE-4ACC-9DE8-38B996FFA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685AE-678B-466E-B97B-590BC795CF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8762-F27B-4C02-A3F6-05048278412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16CDF92D-C78F-4CBE-853B-4E3CD39D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4" name="text" descr="{&quot;templafy&quot;:{&quot;id&quot;:&quot;10cdd606-091a-4f48-a446-41b2aa1aab67&quot;}}" title="UserProfile.Institut.InstituteDCU_{{DocumentLanguage}}">
            <a:extLst>
              <a:ext uri="{FF2B5EF4-FFF2-40B4-BE49-F238E27FC236}">
                <a16:creationId xmlns:a16="http://schemas.microsoft.com/office/drawing/2014/main" id="{DF6D8BC8-E65A-425F-8A88-41B507F8A632}"/>
              </a:ext>
            </a:extLst>
          </p:cNvPr>
          <p:cNvSpPr txBox="1">
            <a:spLocks/>
          </p:cNvSpPr>
          <p:nvPr userDrawn="1"/>
        </p:nvSpPr>
        <p:spPr>
          <a:xfrm>
            <a:off x="411160" y="442422"/>
            <a:ext cx="602734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SDU Biorobotics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7BB8A-9FF7-4F5F-964E-11BE0AD89A9E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D29C7-1B08-47AE-80F0-21F12DFA77C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87218-65BF-484A-9BC3-CFE3F6FD4ECC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360EC57D-D72D-43A3-90BC-3ACC9F8B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2373C88E-FC89-49F7-9B85-3A1CF371F5CC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36B2A848-B2AD-472A-AC10-0002D162D52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03/09/2023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0C039-324F-433E-90A2-B9FAD2872E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F82-73FC-4F13-BFEC-9200E77E1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71C01-3350-42F9-9392-0F3379095A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32902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A09C85-3CCC-44AB-A808-AA96845B1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2902" y="2733129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1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/>
              <a:t>Klik for at 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5B7FD-E0E2-4581-BAC7-8858E530AF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34000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C92166-E723-47D5-9A87-3354EB28C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2112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252000" indent="0">
              <a:buNone/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23DA26-37CC-4CA7-8253-FD9AB459D2E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74740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  <a:lvl2pPr marL="252000" indent="0">
              <a:buNone/>
              <a:defRPr sz="1000"/>
            </a:lvl2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2682726-03AB-4490-8664-993881FA0B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9663" y="273240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2625AB-198B-4F37-9382-C78FD9118D5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459663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8AE7F93-F2C6-4199-8D16-CFB4D977F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3948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D261F-AFF9-422D-9FB3-5AE92F195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E6A-A4F4-491B-846E-1DACC83D9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051481D-D2F2-4A27-8C65-B8635D906D78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E8B2-EC82-4BE1-85C6-8F27259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F8A6A9-890A-4EA2-8FA4-EA834B1A12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05F52FC-7E26-46C0-8E8B-4445D500B9C7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03/09/2023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D99-4B52-4731-AEC4-C722464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E21-A7FD-4E51-A9F3-C8BEC9A43323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FCEDFC-AE26-4F9F-9153-18371906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452C39-88DE-4155-8ED8-643714B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3" name="Date Placeholder 14">
            <a:extLst>
              <a:ext uri="{FF2B5EF4-FFF2-40B4-BE49-F238E27FC236}">
                <a16:creationId xmlns:a16="http://schemas.microsoft.com/office/drawing/2014/main" id="{5161ABAB-6DB4-433A-ACC8-A0EC0AAC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01AC1CE-CD25-45EF-8352-9548F118AA3F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03/09/2023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35bf690c-838b-4fd7-85cd-cb0fbdb4c8c2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D90C-157B-45E5-8A90-9560C86CAB4C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" descr="{&quot;templafy&quot;:{&quot;id&quot;:&quot;909b52da-edda-4361-a03a-5e8d32a9e95b&quot;}}" title="Form.Date">
            <a:extLst>
              <a:ext uri="{FF2B5EF4-FFF2-40B4-BE49-F238E27FC236}">
                <a16:creationId xmlns:a16="http://schemas.microsoft.com/office/drawing/2014/main" id="{508E925B-663E-4A1A-8916-BC4FCFEA746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8790A71A-B09B-4B5F-9D31-846A17201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D63CFED0-47FC-4852-81C1-6B705FD6417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03/09/2023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565F4-7FB3-4F2B-AED8-4859D42935AE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15360E-F247-49FB-821B-5399F13264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B068F22-0263-44BB-8333-C5643293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3AC5BE7B-EEE7-49B7-9B54-4206C31799DB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2D08A2CA-4B19-4B39-B540-F97244C446A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03/09/2023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9F81D-3EAD-42E8-88EC-432C25D7A8F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73356" y="1700212"/>
            <a:ext cx="4693920" cy="4141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1AC97F69-19BA-4E64-9841-813F2473546B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03/09/2023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5366267" cy="188428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56000" y="1028246"/>
            <a:ext cx="5216400" cy="48253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9" name="date" descr="{&quot;templafy&quot;:{&quot;id&quot;:&quot;f084c6c0-5e85-4951-acfe-94e4f2b8e005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sp>
        <p:nvSpPr>
          <p:cNvPr id="15" name="text" descr="{&quot;templafy&quot;:{&quot;id&quot;:&quot;92ae4fbc-84fa-413a-80b0-e47c00552c60&quot;}}" title="UserProfile.Institut.InstituteDCU_{{DocumentLanguage}}">
            <a:extLst>
              <a:ext uri="{FF2B5EF4-FFF2-40B4-BE49-F238E27FC236}">
                <a16:creationId xmlns:a16="http://schemas.microsoft.com/office/drawing/2014/main" id="{964E632B-B9F2-4547-AC03-2C579124053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6B1FAA-D7ED-4C71-8DC4-E5439F01BCEB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E0A8748-1412-43ED-820C-159C974758CD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ECF2D-BB4C-4004-9F8E-08239A464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6" y="999173"/>
            <a:ext cx="10952579" cy="70104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4696" y="1989138"/>
            <a:ext cx="10952580" cy="3852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1C058B5-FFA9-4CC6-A88F-FA80C982C1D5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03/09/2023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3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hold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2202" y="1006605"/>
            <a:ext cx="4680000" cy="193833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9C08-64C3-4ADA-9CD2-FBE2ED8551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9" name="text" descr="{&quot;templafy&quot;:{&quot;id&quot;:&quot;92df3218-2473-47f4-9860-43a98e4e250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A2A3A-0B73-49AA-824B-85FAE9B16B10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" descr="{&quot;templafy&quot;:{&quot;id&quot;:&quot;b346f40c-f13c-4a58-820b-5140e4ebe935&quot;}}" title="Form.Date">
            <a:extLst>
              <a:ext uri="{FF2B5EF4-FFF2-40B4-BE49-F238E27FC236}">
                <a16:creationId xmlns:a16="http://schemas.microsoft.com/office/drawing/2014/main" id="{6189AE65-D68D-4102-AA1D-2A3BCB6F21BF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16" name="Logo black">
            <a:extLst>
              <a:ext uri="{FF2B5EF4-FFF2-40B4-BE49-F238E27FC236}">
                <a16:creationId xmlns:a16="http://schemas.microsoft.com/office/drawing/2014/main" id="{B52757AD-346A-4AA0-A5D6-36F8B1FE48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A09FC7B4-885C-4F9D-BD71-AE2FBDB3869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03/09/2023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EE58-0FE9-4218-904C-188D46CD21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2432" y="1000443"/>
            <a:ext cx="5077365" cy="48531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302217-B569-449A-8422-B6650C9B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EED5D86-9978-4282-A252-17E5DF8C7722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F36464C-AEF7-4BFD-9A97-813102BCA48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D7263E-B2E5-4CB9-9AAF-C0006E4A04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A208-28D6-470D-B539-73F9AC20E86C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A67-E62D-400C-BC42-A3A96AAED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028247"/>
            <a:ext cx="2502000" cy="432000"/>
          </a:xfrm>
        </p:spPr>
        <p:txBody>
          <a:bodyPr/>
          <a:lstStyle>
            <a:lvl1pPr>
              <a:lnSpc>
                <a:spcPct val="110000"/>
              </a:lnSpc>
              <a:defRPr sz="1200"/>
            </a:lvl1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0E8CAC-51BD-4862-8B6E-BD3E315677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1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135A09-8F8A-4D87-8C43-B3A0A80BE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73164" y="1028246"/>
            <a:ext cx="2502000" cy="432000"/>
          </a:xfrm>
        </p:spPr>
        <p:txBody>
          <a:bodyPr/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2D92C6-668E-491E-B394-72897FAB308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73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F1B1F1-CA40-4EA4-AB68-69DBBD61E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5163" y="1028246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BEE0FF-2C0E-499E-ACAF-B6F421AF13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35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91117C-5AED-4416-88BA-F1C88ACD7A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7162" y="1028247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6F31E1-769E-4E9A-9DCC-2C64321A89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997161" y="1475354"/>
            <a:ext cx="2501999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8" name="Date Placeholder 14">
            <a:extLst>
              <a:ext uri="{FF2B5EF4-FFF2-40B4-BE49-F238E27FC236}">
                <a16:creationId xmlns:a16="http://schemas.microsoft.com/office/drawing/2014/main" id="{1DCD95D8-07B6-42C0-8767-A640B7CA853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03/09/2023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C40-671D-463C-8463-D77B96C28D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E8E6F52-68EF-477B-9871-3CA3706A4F16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E2E0-2E23-491A-B165-353CDF3F79E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3800-6F51-413B-BA21-0A9967FF33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400" y="1028247"/>
            <a:ext cx="11379347" cy="1602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3369040"/>
            <a:ext cx="11371905" cy="247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Første niveau, bullet 16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Andet niveau, bullet 14 </a:t>
            </a:r>
            <a:r>
              <a:rPr lang="en-GB" dirty="0" err="1"/>
              <a:t>pkt</a:t>
            </a:r>
            <a:endParaRPr lang="en-GB" dirty="0"/>
          </a:p>
          <a:p>
            <a:pPr lvl="2"/>
            <a:r>
              <a:rPr lang="en-GB" dirty="0"/>
              <a:t>Tredje niveau, bullet 12 </a:t>
            </a:r>
            <a:r>
              <a:rPr lang="en-GB" dirty="0" err="1"/>
              <a:t>pkt</a:t>
            </a:r>
            <a:endParaRPr lang="en-GB" dirty="0"/>
          </a:p>
          <a:p>
            <a:pPr lvl="3"/>
            <a:r>
              <a:rPr lang="en-GB" dirty="0"/>
              <a:t>Fjerde niveau, Header bold 16 </a:t>
            </a:r>
            <a:r>
              <a:rPr lang="en-GB" dirty="0" err="1"/>
              <a:t>pkt</a:t>
            </a:r>
            <a:endParaRPr lang="en-GB" dirty="0"/>
          </a:p>
          <a:p>
            <a:pPr lvl="4"/>
            <a:r>
              <a:rPr lang="en-GB" dirty="0"/>
              <a:t>Femte niveau, Body </a:t>
            </a:r>
            <a:r>
              <a:rPr lang="en-GB" dirty="0" err="1"/>
              <a:t>regular</a:t>
            </a:r>
            <a:r>
              <a:rPr lang="en-GB" dirty="0"/>
              <a:t> 16 </a:t>
            </a:r>
            <a:r>
              <a:rPr lang="en-GB" dirty="0" err="1"/>
              <a:t>pkt</a:t>
            </a:r>
            <a:endParaRPr lang="en-GB" dirty="0"/>
          </a:p>
          <a:p>
            <a:pPr lvl="5"/>
            <a:r>
              <a:rPr lang="en-GB" dirty="0"/>
              <a:t>Sjette niveau, bullet 12 </a:t>
            </a:r>
            <a:r>
              <a:rPr lang="en-GB" dirty="0" err="1"/>
              <a:t>pkt</a:t>
            </a:r>
            <a:endParaRPr lang="en-GB" dirty="0"/>
          </a:p>
          <a:p>
            <a:pPr lvl="6"/>
            <a:r>
              <a:rPr lang="en-GB" dirty="0"/>
              <a:t>Syvende niveau, bullet 12 </a:t>
            </a:r>
            <a:r>
              <a:rPr lang="en-GB" dirty="0" err="1"/>
              <a:t>pkt</a:t>
            </a:r>
            <a:r>
              <a:rPr lang="en-GB" dirty="0"/>
              <a:t> (indryk 1 gang)</a:t>
            </a:r>
            <a:endParaRPr lang="en-GB"/>
          </a:p>
          <a:p>
            <a:pPr lvl="7"/>
            <a:r>
              <a:rPr lang="en-GB" dirty="0"/>
              <a:t>Ottende niveau, Header bold, 12 </a:t>
            </a:r>
            <a:r>
              <a:rPr lang="en-GB" dirty="0" err="1"/>
              <a:t>pkt</a:t>
            </a:r>
            <a:endParaRPr lang="en-GB" dirty="0"/>
          </a:p>
          <a:p>
            <a:pPr lvl="8"/>
            <a:r>
              <a:rPr lang="en-GB" dirty="0"/>
              <a:t>Niende niveau, Body </a:t>
            </a:r>
            <a:r>
              <a:rPr lang="en-GB" dirty="0" err="1"/>
              <a:t>regular</a:t>
            </a:r>
            <a:r>
              <a:rPr lang="en-GB" dirty="0"/>
              <a:t>, 12 </a:t>
            </a:r>
            <a:r>
              <a:rPr lang="en-GB" dirty="0" err="1"/>
              <a:t>pkt</a:t>
            </a:r>
            <a:endParaRPr lang="en-GB" dirty="0"/>
          </a:p>
        </p:txBody>
      </p:sp>
      <p:sp>
        <p:nvSpPr>
          <p:cNvPr id="5" name="OFF_institute"/>
          <p:cNvSpPr>
            <a:spLocks noGrp="1"/>
          </p:cNvSpPr>
          <p:nvPr>
            <p:ph type="ftr" sz="quarter" idx="3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 b="0" cap="none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3F3D4-B958-489D-8401-2859D15536D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D2A31-35D3-4D5D-AA2D-C72C49CA7FB0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6ADEC3-98E1-4CEA-9AF5-46F4CDD2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3E684270-B314-44CE-8A8A-F2F564B65F6B}" type="datetime1">
              <a:rPr lang="en-GB" smtClean="0"/>
              <a:t>03/09/2023</a:t>
            </a:fld>
            <a:endParaRPr lang="en-GB" dirty="0"/>
          </a:p>
        </p:txBody>
      </p:sp>
      <p:pic>
        <p:nvPicPr>
          <p:cNvPr id="25" name="Logo black">
            <a:extLst>
              <a:ext uri="{FF2B5EF4-FFF2-40B4-BE49-F238E27FC236}">
                <a16:creationId xmlns:a16="http://schemas.microsoft.com/office/drawing/2014/main" id="{860AC4C2-E6D6-4DCE-950A-C298C0AE9B8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C4C210-3CAD-4E96-8F10-9CD4863FC9B7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" descr="{&quot;templafy&quot;:{&quot;id&quot;:&quot;cd9741c8-8789-4c25-acf2-07e462de9c42&quot;}}" title="Form.Date">
            <a:extLst>
              <a:ext uri="{FF2B5EF4-FFF2-40B4-BE49-F238E27FC236}">
                <a16:creationId xmlns:a16="http://schemas.microsoft.com/office/drawing/2014/main" id="{8A346F21-C2D9-45A4-B26D-7DDC2CEB9FB7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6 September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">
                <a:noFill/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7DF98717-AAEA-4E2B-96B8-AAAFF896C0E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03/09/2023</a:t>
            </a:fld>
            <a:endParaRPr lang="en-GB" dirty="0"/>
          </a:p>
        </p:txBody>
      </p:sp>
      <p:sp>
        <p:nvSpPr>
          <p:cNvPr id="13" name="text" descr="{&quot;templafy&quot;:{&quot;id&quot;:&quot;8c7c9c3c-6f56-411a-89c2-4779e9849385&quot;}}" title="UserProfile.Institut.InstituteDCU_{{DocumentLanguage}}">
            <a:extLst>
              <a:ext uri="{FF2B5EF4-FFF2-40B4-BE49-F238E27FC236}">
                <a16:creationId xmlns:a16="http://schemas.microsoft.com/office/drawing/2014/main" id="{125E96D5-3BB9-422E-861E-C7C7A150AD68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8" r:id="rId4"/>
    <p:sldLayoutId id="2147483690" r:id="rId5"/>
    <p:sldLayoutId id="2147483686" r:id="rId6"/>
    <p:sldLayoutId id="2147483692" r:id="rId7"/>
    <p:sldLayoutId id="2147483682" r:id="rId8"/>
    <p:sldLayoutId id="2147483689" r:id="rId9"/>
    <p:sldLayoutId id="2147483676" r:id="rId10"/>
    <p:sldLayoutId id="2147483654" r:id="rId11"/>
    <p:sldLayoutId id="2147483685" r:id="rId12"/>
    <p:sldLayoutId id="2147483691" r:id="rId13"/>
    <p:sldLayoutId id="2147483662" r:id="rId14"/>
  </p:sldLayoutIdLst>
  <p:hf sldNum="0" hdr="0" ft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e.mathworks.com/help/supportpkg/arduinoio/ug/configure-setup-for-arduino-hardware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12" Type="http://schemas.openxmlformats.org/officeDocument/2006/relationships/hyperlink" Target="https://www.arduino.cc/en/softwa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hyperlink" Target="https://github.com/Jonasjcmh/ISR_2022_Arduino101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idgets.com/?tier=3&amp;catid=7&amp;pcid=5&amp;prodid=1071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nxp.com/docs/en/data-sheet/MPX5100.pdf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hyperlink" Target="https://en.wikipedia.org/wiki/Voltage_divider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hyperlink" Target="https://www.youtube.com/watch?v=Okv8oZrsMig" TargetMode="External"/><Relationship Id="rId7" Type="http://schemas.microsoft.com/office/2007/relationships/hdphoto" Target="../media/hdphoto1.wdp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reddit.com/r/ElectricalEngineering/comments/nwhp7g/why_is_the_wheatstone_bridge_configuration_almost/" TargetMode="External"/><Relationship Id="rId4" Type="http://schemas.openxmlformats.org/officeDocument/2006/relationships/hyperlink" Target="https://www.youtube.com/watch?v=-G-dySnSSG4&amp;t=282s" TargetMode="External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>
            <a:extLst>
              <a:ext uri="{FF2B5EF4-FFF2-40B4-BE49-F238E27FC236}">
                <a16:creationId xmlns:a16="http://schemas.microsoft.com/office/drawing/2014/main" id="{A51DA613-011A-5841-A3FA-68B2D005A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6" y="900294"/>
            <a:ext cx="10876913" cy="4070408"/>
          </a:xfrm>
        </p:spPr>
        <p:txBody>
          <a:bodyPr/>
          <a:lstStyle/>
          <a:p>
            <a:r>
              <a:rPr lang="en-GB" sz="6600" dirty="0"/>
              <a:t>Introduction to Soft Robotics</a:t>
            </a:r>
            <a:br>
              <a:rPr lang="en-GB" sz="3600" dirty="0"/>
            </a:br>
            <a:br>
              <a:rPr lang="en-GB" sz="3600" dirty="0"/>
            </a:br>
            <a:br>
              <a:rPr lang="en-GB" sz="3600" dirty="0"/>
            </a:br>
            <a:r>
              <a:rPr lang="en-US" sz="2800" dirty="0"/>
              <a:t>Autumn 2023</a:t>
            </a:r>
            <a:br>
              <a:rPr lang="en-US" sz="3600" dirty="0"/>
            </a:br>
            <a:br>
              <a:rPr lang="en-US" sz="3600" dirty="0"/>
            </a:br>
            <a:r>
              <a:rPr lang="en-US" sz="2400" dirty="0"/>
              <a:t>Instructors: Jonas Jørgensen, Saravana P.M Babu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TA: Aida Parvaresh, Arman Goshtasbi </a:t>
            </a:r>
            <a:endParaRPr lang="en-GB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08C6-7869-42F2-829E-6683126F4D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7B577A-096A-4771-A39B-4E2666BB2668}" type="datetime1">
              <a:rPr lang="en-GB" smtClean="0"/>
              <a:pPr/>
              <a:t>03/09/2023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D5146-20BD-26BE-FF54-37FB011B4597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612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4:</a:t>
            </a:r>
            <a:br>
              <a:rPr lang="en-GB" sz="5800" dirty="0"/>
            </a:br>
            <a:r>
              <a:rPr lang="en-GB" sz="5800" dirty="0"/>
              <a:t>Data Acquisition with MATLAB and Python </a:t>
            </a:r>
            <a:br>
              <a:rPr lang="en-GB" sz="5800" dirty="0"/>
            </a:br>
            <a:endParaRPr lang="en-GB" sz="5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14420-4FFC-B1FD-D4F4-F8DD69E450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EE6C2E-B854-4BF1-8451-CE678CBACCDC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C8BB1-C27E-13E4-DFB7-F7E5C1411F1A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2023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02291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B19487-67E1-4ABB-8A33-257A046ABF7F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E6771-9B90-41CE-C211-156E9484FFA3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921EA2D-809D-DB57-1D53-3011621FEB72}"/>
              </a:ext>
            </a:extLst>
          </p:cNvPr>
          <p:cNvSpPr txBox="1">
            <a:spLocks/>
          </p:cNvSpPr>
          <p:nvPr/>
        </p:nvSpPr>
        <p:spPr>
          <a:xfrm>
            <a:off x="458942" y="1359148"/>
            <a:ext cx="10952580" cy="38528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/>
              <a:t>MATLAB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BE282707-38E3-1475-19B4-A3390ADF23B0}"/>
              </a:ext>
            </a:extLst>
          </p:cNvPr>
          <p:cNvSpPr txBox="1">
            <a:spLocks/>
          </p:cNvSpPr>
          <p:nvPr/>
        </p:nvSpPr>
        <p:spPr>
          <a:xfrm>
            <a:off x="458942" y="2203609"/>
            <a:ext cx="10952580" cy="38528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/>
              <a:t>Setting up Arduino data collection in MATLAB</a:t>
            </a:r>
          </a:p>
          <a:p>
            <a:r>
              <a:rPr lang="en-US" sz="1800" dirty="0"/>
              <a:t>Type:  </a:t>
            </a:r>
            <a:r>
              <a:rPr lang="en-US" sz="1800" i="1" dirty="0"/>
              <a:t>a = </a:t>
            </a:r>
            <a:r>
              <a:rPr lang="en-US" sz="1800" i="1" dirty="0" err="1"/>
              <a:t>arduino</a:t>
            </a:r>
            <a:r>
              <a:rPr lang="en-US" sz="1800" i="1" dirty="0"/>
              <a:t>("com3","Uno") </a:t>
            </a:r>
            <a:r>
              <a:rPr lang="en-US" sz="1800" dirty="0"/>
              <a:t>in MATLAB command windows (the com is dependent on your computer COM)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Install the required package if needed (</a:t>
            </a:r>
            <a:r>
              <a:rPr lang="en-US" sz="1800" dirty="0">
                <a:hlinkClick r:id="rId2"/>
              </a:rPr>
              <a:t>Link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When the package is installed, you can directly read the voltage of the analog pin of the Arduino via </a:t>
            </a:r>
            <a:r>
              <a:rPr lang="en-US" sz="1800" i="1" dirty="0" err="1"/>
              <a:t>readVoltage</a:t>
            </a:r>
            <a:r>
              <a:rPr lang="en-US" sz="1800" i="1" dirty="0"/>
              <a:t> (a, ‘</a:t>
            </a:r>
            <a:r>
              <a:rPr lang="en-US" sz="1800" i="1" dirty="0" err="1"/>
              <a:t>analogpin</a:t>
            </a:r>
            <a:r>
              <a:rPr lang="en-US" sz="1800" i="1" dirty="0"/>
              <a:t>’)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An example code to measure the pressure in Part 2 can be accessed via GitHub and the next slide</a:t>
            </a:r>
          </a:p>
          <a:p>
            <a:endParaRPr lang="en-US" sz="1800" i="1" dirty="0"/>
          </a:p>
          <a:p>
            <a:endParaRPr lang="en-US" sz="1800" dirty="0"/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875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B19487-67E1-4ABB-8A33-257A046ABF7F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E6771-9B90-41CE-C211-156E9484FFA3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921EA2D-809D-DB57-1D53-3011621FEB72}"/>
              </a:ext>
            </a:extLst>
          </p:cNvPr>
          <p:cNvSpPr txBox="1">
            <a:spLocks/>
          </p:cNvSpPr>
          <p:nvPr/>
        </p:nvSpPr>
        <p:spPr>
          <a:xfrm>
            <a:off x="458942" y="1359148"/>
            <a:ext cx="5637058" cy="7010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/>
              <a:t>MATLAB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EE71969-FF0F-CEA1-524E-CF89A4E40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2" y="2300423"/>
            <a:ext cx="3708503" cy="37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2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B19487-67E1-4ABB-8A33-257A046ABF7F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E6771-9B90-41CE-C211-156E9484FFA3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921EA2D-809D-DB57-1D53-3011621FEB72}"/>
              </a:ext>
            </a:extLst>
          </p:cNvPr>
          <p:cNvSpPr txBox="1">
            <a:spLocks/>
          </p:cNvSpPr>
          <p:nvPr/>
        </p:nvSpPr>
        <p:spPr>
          <a:xfrm>
            <a:off x="458942" y="1359148"/>
            <a:ext cx="10952580" cy="38528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/>
              <a:t>Python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BE282707-38E3-1475-19B4-A3390ADF23B0}"/>
              </a:ext>
            </a:extLst>
          </p:cNvPr>
          <p:cNvSpPr txBox="1">
            <a:spLocks/>
          </p:cNvSpPr>
          <p:nvPr/>
        </p:nvSpPr>
        <p:spPr>
          <a:xfrm>
            <a:off x="458942" y="2203609"/>
            <a:ext cx="10952580" cy="38528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/>
              <a:t>Setting up Arduino data collection in Python</a:t>
            </a:r>
          </a:p>
          <a:p>
            <a:r>
              <a:rPr lang="en-US" sz="1800" dirty="0"/>
              <a:t>Type </a:t>
            </a:r>
            <a:r>
              <a:rPr lang="en-US" sz="1800" i="1" dirty="0"/>
              <a:t>$ pip install </a:t>
            </a:r>
            <a:r>
              <a:rPr lang="en-US" sz="1800" i="1" dirty="0" err="1"/>
              <a:t>pyserial</a:t>
            </a:r>
            <a:r>
              <a:rPr lang="en-US" sz="1800" i="1" dirty="0"/>
              <a:t> </a:t>
            </a:r>
            <a:r>
              <a:rPr lang="en-US" sz="1800" dirty="0"/>
              <a:t>in you Python console to install it.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If you are using Anaconda Prompt use the following code :  </a:t>
            </a:r>
            <a:r>
              <a:rPr lang="en-US" sz="1800" i="1" dirty="0" err="1"/>
              <a:t>conda</a:t>
            </a:r>
            <a:r>
              <a:rPr lang="en-US" sz="1800" i="1" dirty="0"/>
              <a:t> install </a:t>
            </a:r>
            <a:r>
              <a:rPr lang="en-US" sz="1800" i="1" dirty="0" err="1"/>
              <a:t>pyserial</a:t>
            </a:r>
            <a:endParaRPr lang="en-US" sz="1800" i="1" dirty="0"/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b="1" dirty="0"/>
              <a:t>Serial</a:t>
            </a:r>
            <a:r>
              <a:rPr lang="en-US" sz="1800" dirty="0"/>
              <a:t>, </a:t>
            </a:r>
            <a:r>
              <a:rPr lang="en-US" sz="1800" b="1" dirty="0"/>
              <a:t>time, </a:t>
            </a:r>
            <a:r>
              <a:rPr lang="en-US" sz="1800" b="1" dirty="0" err="1"/>
              <a:t>matplotlib.pyplot</a:t>
            </a:r>
            <a:r>
              <a:rPr lang="en-US" sz="1800" b="1" dirty="0"/>
              <a:t> </a:t>
            </a:r>
            <a:r>
              <a:rPr lang="en-US" sz="1800" dirty="0"/>
              <a:t>for acquiring the data and plotting.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An example code to measure the pressure in Part 2 can be accessed via GitHub and the next slide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8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B19487-67E1-4ABB-8A33-257A046ABF7F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E6771-9B90-41CE-C211-156E9484FFA3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921EA2D-809D-DB57-1D53-3011621FEB72}"/>
              </a:ext>
            </a:extLst>
          </p:cNvPr>
          <p:cNvSpPr txBox="1">
            <a:spLocks/>
          </p:cNvSpPr>
          <p:nvPr/>
        </p:nvSpPr>
        <p:spPr>
          <a:xfrm>
            <a:off x="458942" y="1359148"/>
            <a:ext cx="5637058" cy="7010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/>
              <a:t>Python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552FDD2-5A11-D424-A986-3B2963EB7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2" y="2060188"/>
            <a:ext cx="3718706" cy="419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1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1:</a:t>
            </a:r>
            <a:br>
              <a:rPr lang="en-GB" sz="5800" dirty="0"/>
            </a:br>
            <a:r>
              <a:rPr lang="en-GB" sz="5800" dirty="0"/>
              <a:t>Arduino 101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4485-89DD-156F-BBAC-A6A31528CB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CDF3EA-B508-4B01-9654-635C6C12523D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0F29-3C5B-CBEE-4361-8BAF3CFC4B4E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2023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65267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576F76-D1EC-402E-A413-AC438190A8EB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EDF152-FD62-5C29-C3CC-BE4B409838AB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3FBE77-6A9B-EB84-2C6F-0C7ABB671A42}"/>
              </a:ext>
            </a:extLst>
          </p:cNvPr>
          <p:cNvSpPr txBox="1"/>
          <p:nvPr/>
        </p:nvSpPr>
        <p:spPr>
          <a:xfrm>
            <a:off x="428296" y="816633"/>
            <a:ext cx="10090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Arduino Uno and Serial communication</a:t>
            </a:r>
            <a:endParaRPr lang="da-DK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7FE2E5-6109-33B8-1299-4F9DE0BD1A13}"/>
              </a:ext>
            </a:extLst>
          </p:cNvPr>
          <p:cNvGrpSpPr/>
          <p:nvPr/>
        </p:nvGrpSpPr>
        <p:grpSpPr>
          <a:xfrm>
            <a:off x="457432" y="4084257"/>
            <a:ext cx="4986884" cy="2098193"/>
            <a:chOff x="496269" y="3824325"/>
            <a:chExt cx="4986884" cy="20981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328F94-3A88-CB1E-8E03-74DCB54B1B32}"/>
                </a:ext>
              </a:extLst>
            </p:cNvPr>
            <p:cNvGrpSpPr/>
            <p:nvPr/>
          </p:nvGrpSpPr>
          <p:grpSpPr>
            <a:xfrm>
              <a:off x="3002455" y="4049791"/>
              <a:ext cx="2480698" cy="1647264"/>
              <a:chOff x="3019150" y="4108614"/>
              <a:chExt cx="2480698" cy="1647264"/>
            </a:xfrm>
          </p:grpSpPr>
          <p:pic>
            <p:nvPicPr>
              <p:cNvPr id="2" name="Picture 2" descr="Se kildebilledet">
                <a:extLst>
                  <a:ext uri="{FF2B5EF4-FFF2-40B4-BE49-F238E27FC236}">
                    <a16:creationId xmlns:a16="http://schemas.microsoft.com/office/drawing/2014/main" id="{6D4FB7FB-E5F3-2C4B-2ADC-2F146B667E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10" r="9110" b="10441"/>
              <a:stretch/>
            </p:blipFill>
            <p:spPr bwMode="auto">
              <a:xfrm rot="16200000">
                <a:off x="3435867" y="3691897"/>
                <a:ext cx="1647264" cy="2480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0D13160-D734-96AD-E6EC-D7350DA55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6200000">
                <a:off x="3285148" y="4400162"/>
                <a:ext cx="400528" cy="462043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7A9A96-F69A-878F-F518-BBB144F95E1D}"/>
                </a:ext>
              </a:extLst>
            </p:cNvPr>
            <p:cNvGrpSpPr/>
            <p:nvPr/>
          </p:nvGrpSpPr>
          <p:grpSpPr>
            <a:xfrm>
              <a:off x="496269" y="3824325"/>
              <a:ext cx="2098193" cy="2098193"/>
              <a:chOff x="80732" y="3846786"/>
              <a:chExt cx="2098193" cy="2098193"/>
            </a:xfrm>
          </p:grpSpPr>
          <p:pic>
            <p:nvPicPr>
              <p:cNvPr id="10" name="Picture 4" descr="Se kildebilledet">
                <a:extLst>
                  <a:ext uri="{FF2B5EF4-FFF2-40B4-BE49-F238E27FC236}">
                    <a16:creationId xmlns:a16="http://schemas.microsoft.com/office/drawing/2014/main" id="{5BCC7EDC-4488-31CD-6E1D-215FE9D14B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32" y="3846786"/>
                <a:ext cx="2098193" cy="20981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Se kildebilledet">
                <a:extLst>
                  <a:ext uri="{FF2B5EF4-FFF2-40B4-BE49-F238E27FC236}">
                    <a16:creationId xmlns:a16="http://schemas.microsoft.com/office/drawing/2014/main" id="{9323BB42-3D48-6625-7143-41E7103156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64" t="19954" r="9234" b="22207"/>
              <a:stretch/>
            </p:blipFill>
            <p:spPr bwMode="auto">
              <a:xfrm>
                <a:off x="546993" y="4326371"/>
                <a:ext cx="1165670" cy="825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191D30-C44D-D2F0-D875-F78FE913445E}"/>
                </a:ext>
              </a:extLst>
            </p:cNvPr>
            <p:cNvCxnSpPr/>
            <p:nvPr/>
          </p:nvCxnSpPr>
          <p:spPr>
            <a:xfrm flipH="1">
              <a:off x="2627403" y="4572360"/>
              <a:ext cx="64323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5E2D7F7-C187-2DAA-2E8E-1F554D83FA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236890"/>
            <a:ext cx="4230768" cy="503520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480ACD9-816B-B665-C474-7B2F4A5A4687}"/>
              </a:ext>
            </a:extLst>
          </p:cNvPr>
          <p:cNvGrpSpPr/>
          <p:nvPr/>
        </p:nvGrpSpPr>
        <p:grpSpPr>
          <a:xfrm>
            <a:off x="10237405" y="3335889"/>
            <a:ext cx="1893812" cy="1797464"/>
            <a:chOff x="10170169" y="4084257"/>
            <a:chExt cx="1893812" cy="179746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B43BBDE-88D2-8A6F-1DD7-ABFEF5EBF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715" y="4084257"/>
              <a:ext cx="1222720" cy="122272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EC270F-886B-3235-D21A-AB2C4E5D9EA8}"/>
                </a:ext>
              </a:extLst>
            </p:cNvPr>
            <p:cNvSpPr txBox="1"/>
            <p:nvPr/>
          </p:nvSpPr>
          <p:spPr>
            <a:xfrm>
              <a:off x="10170169" y="5272090"/>
              <a:ext cx="189381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a-DK" sz="900" b="1" dirty="0"/>
                <a:t>SoRo_101  QR </a:t>
              </a:r>
              <a:r>
                <a:rPr lang="da-DK" sz="900" b="1" dirty="0" err="1"/>
                <a:t>code</a:t>
              </a:r>
              <a:endParaRPr lang="da-DK" sz="9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C8BFE3-CBC5-B06C-2B1C-9C1AB2F72117}"/>
                </a:ext>
              </a:extLst>
            </p:cNvPr>
            <p:cNvSpPr txBox="1"/>
            <p:nvPr/>
          </p:nvSpPr>
          <p:spPr>
            <a:xfrm>
              <a:off x="10336530" y="5512389"/>
              <a:ext cx="15610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hlinkClick r:id="rId10"/>
                </a:rPr>
                <a:t>GitHub Link</a:t>
              </a:r>
              <a:endParaRPr lang="en-US" sz="18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7814C8-3352-A38F-6A01-3473C32E2522}"/>
              </a:ext>
            </a:extLst>
          </p:cNvPr>
          <p:cNvGrpSpPr/>
          <p:nvPr/>
        </p:nvGrpSpPr>
        <p:grpSpPr>
          <a:xfrm>
            <a:off x="461835" y="1294460"/>
            <a:ext cx="4978079" cy="2468849"/>
            <a:chOff x="428296" y="1294460"/>
            <a:chExt cx="4978079" cy="24688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38D943-42A7-DF25-B7A8-2500C2A7D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8296" y="1294460"/>
              <a:ext cx="4978079" cy="223879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84CAC0-5476-42C3-13E3-82544F959C4A}"/>
                </a:ext>
              </a:extLst>
            </p:cNvPr>
            <p:cNvSpPr txBox="1"/>
            <p:nvPr/>
          </p:nvSpPr>
          <p:spPr>
            <a:xfrm>
              <a:off x="525629" y="3517088"/>
              <a:ext cx="423076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hlinkClick r:id="rId12"/>
                </a:rPr>
                <a:t>Download Link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836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2:</a:t>
            </a:r>
            <a:br>
              <a:rPr lang="en-GB" sz="5800" dirty="0"/>
            </a:br>
            <a:r>
              <a:rPr lang="en-GB" sz="5800" dirty="0"/>
              <a:t>MPX5100 Integrated Silicon Pressure Sensor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1FC1C-9ED7-142D-B5AE-ECA4C8613D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1F17E0-FBBA-4EC6-BCEC-511242A30F57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AC04-C09D-1BE4-4EA2-C46C5985A534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2023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50161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CAB30E-E183-48C0-B262-A970D970A635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43908C-699D-4497-99CD-43B7745E7C07}"/>
              </a:ext>
            </a:extLst>
          </p:cNvPr>
          <p:cNvSpPr txBox="1"/>
          <p:nvPr/>
        </p:nvSpPr>
        <p:spPr>
          <a:xfrm>
            <a:off x="993235" y="946689"/>
            <a:ext cx="1009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MPX5100, 0 to 100 kPa Pressure Transducer</a:t>
            </a:r>
            <a:endParaRPr lang="da-DK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811932-0B1F-4111-8174-25BA6D71F2A8}"/>
              </a:ext>
            </a:extLst>
          </p:cNvPr>
          <p:cNvGrpSpPr/>
          <p:nvPr/>
        </p:nvGrpSpPr>
        <p:grpSpPr>
          <a:xfrm>
            <a:off x="820531" y="1386630"/>
            <a:ext cx="3180757" cy="1785310"/>
            <a:chOff x="612758" y="1434670"/>
            <a:chExt cx="3837858" cy="2192960"/>
          </a:xfrm>
        </p:grpSpPr>
        <p:pic>
          <p:nvPicPr>
            <p:cNvPr id="1042" name="Picture 10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4819B2A2-D48C-4990-8993-D6B544EB8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35"/>
            <a:stretch/>
          </p:blipFill>
          <p:spPr>
            <a:xfrm>
              <a:off x="2597341" y="1798559"/>
              <a:ext cx="1853275" cy="840899"/>
            </a:xfrm>
            <a:prstGeom prst="rect">
              <a:avLst/>
            </a:prstGeom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935B056E-D533-4E01-ABFD-C7562AC05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588" y="1474059"/>
              <a:ext cx="814466" cy="1312398"/>
            </a:xfrm>
            <a:prstGeom prst="rect">
              <a:avLst/>
            </a:prstGeom>
          </p:spPr>
        </p:pic>
        <p:pic>
          <p:nvPicPr>
            <p:cNvPr id="60" name="Picture 59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B66ED0F1-DAEC-41DE-AC89-B7FF47ADB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62" t="-1002" r="15340" b="34878"/>
            <a:stretch/>
          </p:blipFill>
          <p:spPr>
            <a:xfrm>
              <a:off x="1568617" y="1434670"/>
              <a:ext cx="1039431" cy="1385922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1A9DBD-C8E9-44AF-AB91-B685E920487A}"/>
                </a:ext>
              </a:extLst>
            </p:cNvPr>
            <p:cNvGrpSpPr/>
            <p:nvPr/>
          </p:nvGrpSpPr>
          <p:grpSpPr>
            <a:xfrm>
              <a:off x="612758" y="2882884"/>
              <a:ext cx="3772523" cy="744746"/>
              <a:chOff x="1789422" y="2191564"/>
              <a:chExt cx="3969166" cy="744746"/>
            </a:xfrm>
          </p:grpSpPr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7945B8C-84EF-47CB-84E5-0497B99949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6862"/>
              <a:stretch/>
            </p:blipFill>
            <p:spPr>
              <a:xfrm>
                <a:off x="3413594" y="2191564"/>
                <a:ext cx="2344994" cy="744746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02E6E2C2-8A92-4AF0-8C6F-9DA276ACC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518" r="63714"/>
              <a:stretch/>
            </p:blipFill>
            <p:spPr>
              <a:xfrm>
                <a:off x="1789422" y="2191564"/>
                <a:ext cx="1624172" cy="744746"/>
              </a:xfrm>
              <a:prstGeom prst="rect">
                <a:avLst/>
              </a:prstGeom>
            </p:spPr>
          </p:pic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8377FA-2857-1C62-71CF-2DB598444ACF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8C05949F-D4D2-027F-584C-99189691BBD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1" y="3788903"/>
            <a:ext cx="3078747" cy="1722269"/>
          </a:xfrm>
          <a:prstGeom prst="rect">
            <a:avLst/>
          </a:prstGeom>
        </p:spPr>
      </p:pic>
      <p:pic>
        <p:nvPicPr>
          <p:cNvPr id="11" name="Picture 10" descr="A small blue circuit board&#10;&#10;Description automatically generated">
            <a:extLst>
              <a:ext uri="{FF2B5EF4-FFF2-40B4-BE49-F238E27FC236}">
                <a16:creationId xmlns:a16="http://schemas.microsoft.com/office/drawing/2014/main" id="{65C71DE4-1101-7FE5-5C24-610B35AAEC4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9" t="16903" r="13439" b="16633"/>
          <a:stretch/>
        </p:blipFill>
        <p:spPr>
          <a:xfrm rot="5146773">
            <a:off x="5487054" y="2879549"/>
            <a:ext cx="2091019" cy="157330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6127-E87A-5432-CBB1-6A38951A0B80}"/>
              </a:ext>
            </a:extLst>
          </p:cNvPr>
          <p:cNvCxnSpPr>
            <a:cxnSpLocks/>
            <a:stCxn id="1050" idx="3"/>
            <a:endCxn id="11" idx="2"/>
          </p:cNvCxnSpPr>
          <p:nvPr/>
        </p:nvCxnSpPr>
        <p:spPr>
          <a:xfrm>
            <a:off x="3947139" y="2868788"/>
            <a:ext cx="1800904" cy="855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76E78F-1483-7BEA-545F-05CECA373ED3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3899278" y="3724096"/>
            <a:ext cx="1848765" cy="925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9B6D59-0AA8-654A-0D47-330B5102942A}"/>
              </a:ext>
            </a:extLst>
          </p:cNvPr>
          <p:cNvSpPr txBox="1"/>
          <p:nvPr/>
        </p:nvSpPr>
        <p:spPr>
          <a:xfrm>
            <a:off x="7618631" y="3412286"/>
            <a:ext cx="309443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Right port: GND</a:t>
            </a:r>
          </a:p>
          <a:p>
            <a:r>
              <a:rPr lang="en-GB" sz="900" b="1" dirty="0"/>
              <a:t>Middle Port: 5V</a:t>
            </a:r>
          </a:p>
          <a:p>
            <a:r>
              <a:rPr lang="en-GB" sz="900" b="1" dirty="0"/>
              <a:t>Left Port: Signal</a:t>
            </a:r>
            <a:endParaRPr lang="da-DK" sz="9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85C5DD-BC0F-570A-A58A-167E17B8457F}"/>
              </a:ext>
            </a:extLst>
          </p:cNvPr>
          <p:cNvSpPr txBox="1"/>
          <p:nvPr/>
        </p:nvSpPr>
        <p:spPr>
          <a:xfrm>
            <a:off x="993235" y="5680479"/>
            <a:ext cx="30944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>
                <a:hlinkClick r:id="rId7"/>
              </a:rPr>
              <a:t>Full data sheet of the pressure sensor</a:t>
            </a:r>
            <a:endParaRPr lang="da-DK" sz="9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B6EAB4-972F-C1BD-F04F-C80656D52D02}"/>
              </a:ext>
            </a:extLst>
          </p:cNvPr>
          <p:cNvSpPr txBox="1"/>
          <p:nvPr/>
        </p:nvSpPr>
        <p:spPr>
          <a:xfrm>
            <a:off x="5959112" y="4726641"/>
            <a:ext cx="30944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>
                <a:hlinkClick r:id="rId8"/>
              </a:rPr>
              <a:t>Phidget website</a:t>
            </a:r>
            <a:endParaRPr lang="da-DK" sz="900" b="1" dirty="0"/>
          </a:p>
        </p:txBody>
      </p:sp>
    </p:spTree>
    <p:extLst>
      <p:ext uri="{BB962C8B-B14F-4D97-AF65-F5344CB8AC3E}">
        <p14:creationId xmlns:p14="http://schemas.microsoft.com/office/powerpoint/2010/main" val="325794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CAB30E-E183-48C0-B262-A970D970A635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43908C-699D-4497-99CD-43B7745E7C07}"/>
              </a:ext>
            </a:extLst>
          </p:cNvPr>
          <p:cNvSpPr txBox="1"/>
          <p:nvPr/>
        </p:nvSpPr>
        <p:spPr>
          <a:xfrm>
            <a:off x="993235" y="946689"/>
            <a:ext cx="1009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Wiring to Arduino</a:t>
            </a:r>
            <a:endParaRPr lang="da-DK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8377FA-2857-1C62-71CF-2DB598444ACF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315905-F9ED-5BC3-581F-D04D8882DE2D}"/>
              </a:ext>
            </a:extLst>
          </p:cNvPr>
          <p:cNvGrpSpPr/>
          <p:nvPr/>
        </p:nvGrpSpPr>
        <p:grpSpPr>
          <a:xfrm>
            <a:off x="161365" y="1396705"/>
            <a:ext cx="5822576" cy="3686284"/>
            <a:chOff x="268120" y="1316021"/>
            <a:chExt cx="6687386" cy="4139307"/>
          </a:xfrm>
        </p:grpSpPr>
        <p:pic>
          <p:nvPicPr>
            <p:cNvPr id="2" name="Picture 1" descr="Diagram&#10;&#10;Description automatically generated">
              <a:extLst>
                <a:ext uri="{FF2B5EF4-FFF2-40B4-BE49-F238E27FC236}">
                  <a16:creationId xmlns:a16="http://schemas.microsoft.com/office/drawing/2014/main" id="{F3951E2B-667C-2301-FB02-D410CF9B2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20" y="1316021"/>
              <a:ext cx="6399649" cy="401797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AF5233-A445-CD94-EC20-1B77231D6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79" r="12037"/>
            <a:stretch/>
          </p:blipFill>
          <p:spPr>
            <a:xfrm>
              <a:off x="6018544" y="2871551"/>
              <a:ext cx="936962" cy="8181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1EABC4-2392-2B59-D568-7E17007EF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8544" y="4458713"/>
              <a:ext cx="768001" cy="996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6B59DAD-0D0A-AEB2-5F8F-8ED386F8E3D2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13947" y="4619065"/>
              <a:ext cx="2004597" cy="337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ADBBE04-FC92-A98C-50DA-022BAFAF3783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4363571" y="3280637"/>
              <a:ext cx="1654973" cy="348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9DBEC01-D538-5665-CC6E-2DEFF75303E6}"/>
              </a:ext>
            </a:extLst>
          </p:cNvPr>
          <p:cNvSpPr txBox="1"/>
          <p:nvPr/>
        </p:nvSpPr>
        <p:spPr>
          <a:xfrm>
            <a:off x="7236857" y="946689"/>
            <a:ext cx="3636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Voltage to Pressure Conversion</a:t>
            </a:r>
            <a:endParaRPr lang="da-DK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FA51672-3BF2-CB91-D8D7-A01D41E2DF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14" b="42105"/>
          <a:stretch/>
        </p:blipFill>
        <p:spPr>
          <a:xfrm>
            <a:off x="7034242" y="2075698"/>
            <a:ext cx="4301629" cy="94415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8AC0B2A-29E9-0E9A-60E6-AF6D7D461769}"/>
              </a:ext>
            </a:extLst>
          </p:cNvPr>
          <p:cNvSpPr/>
          <p:nvPr/>
        </p:nvSpPr>
        <p:spPr>
          <a:xfrm>
            <a:off x="8830333" y="2144548"/>
            <a:ext cx="1929572" cy="481430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55D0CE-3C25-4CFB-46EB-5C022409125A}"/>
              </a:ext>
            </a:extLst>
          </p:cNvPr>
          <p:cNvSpPr txBox="1"/>
          <p:nvPr/>
        </p:nvSpPr>
        <p:spPr>
          <a:xfrm>
            <a:off x="556557" y="5298272"/>
            <a:ext cx="51768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Please before connection to Arduino double check with TA for the wire connections</a:t>
            </a:r>
            <a:endParaRPr lang="da-DK" sz="9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C5D243-1134-9C8B-D157-7932300EEBF7}"/>
              </a:ext>
            </a:extLst>
          </p:cNvPr>
          <p:cNvSpPr txBox="1"/>
          <p:nvPr/>
        </p:nvSpPr>
        <p:spPr>
          <a:xfrm>
            <a:off x="7174367" y="3146305"/>
            <a:ext cx="3636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Arduino Bit conversion</a:t>
            </a:r>
            <a:endParaRPr lang="da-DK" b="1" dirty="0"/>
          </a:p>
        </p:txBody>
      </p:sp>
      <p:pic>
        <p:nvPicPr>
          <p:cNvPr id="34" name="Picture 33" descr="A diagram of a circuit&#10;&#10;Description automatically generated">
            <a:extLst>
              <a:ext uri="{FF2B5EF4-FFF2-40B4-BE49-F238E27FC236}">
                <a16:creationId xmlns:a16="http://schemas.microsoft.com/office/drawing/2014/main" id="{09E4D0B1-AF20-90EE-016E-CDAACF23E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57" y="3510619"/>
            <a:ext cx="4477765" cy="1829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183B70-0602-10F0-F088-CB35F18D9CEB}"/>
                  </a:ext>
                </a:extLst>
              </p:cNvPr>
              <p:cNvSpPr txBox="1"/>
              <p:nvPr/>
            </p:nvSpPr>
            <p:spPr>
              <a:xfrm>
                <a:off x="7242456" y="5529104"/>
                <a:ext cx="2782621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1023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𝑎𝑛𝑎𝑙𝑜𝑔𝑟𝑒𝑎𝑑</m:t>
                      </m:r>
                    </m:oMath>
                  </m:oMathPara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183B70-0602-10F0-F088-CB35F18D9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456" y="5529104"/>
                <a:ext cx="2782621" cy="467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0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3:</a:t>
            </a:r>
            <a:br>
              <a:rPr lang="en-GB" sz="5800" dirty="0"/>
            </a:br>
            <a:r>
              <a:rPr lang="en-GB" sz="5800" dirty="0"/>
              <a:t>Conductive Rubber Cord Sensor</a:t>
            </a:r>
            <a:br>
              <a:rPr lang="en-GB" sz="5800" dirty="0"/>
            </a:br>
            <a:endParaRPr lang="en-GB" sz="5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14420-4FFC-B1FD-D4F4-F8DD69E450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EE6C2E-B854-4BF1-8451-CE678CBACCDC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C8BB1-C27E-13E4-DFB7-F7E5C1411F1A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2023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86443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27F560-D2DB-4E33-9FC9-98C94F16CF3E}" type="datetime1">
              <a:rPr lang="en-GB" smtClean="0"/>
              <a:t>03/09/2023</a:t>
            </a:fld>
            <a:endParaRPr lang="en-GB" dirty="0"/>
          </a:p>
        </p:txBody>
      </p:sp>
      <p:pic>
        <p:nvPicPr>
          <p:cNvPr id="4" name="Picture 3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44A823CB-31C0-4FD7-8505-A1171A10B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17" y="4054098"/>
            <a:ext cx="4169778" cy="2182951"/>
          </a:xfrm>
          <a:prstGeom prst="rect">
            <a:avLst/>
          </a:prstGeom>
        </p:spPr>
      </p:pic>
      <p:pic>
        <p:nvPicPr>
          <p:cNvPr id="2050" name="Picture 2" descr="Conductive Rubber Cord Stretch Sensor + extras!">
            <a:extLst>
              <a:ext uri="{FF2B5EF4-FFF2-40B4-BE49-F238E27FC236}">
                <a16:creationId xmlns:a16="http://schemas.microsoft.com/office/drawing/2014/main" id="{3552111D-8EB6-481E-ADBD-FFE1A6B42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43" y="2364762"/>
            <a:ext cx="3586282" cy="269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EE8B1-EC50-4ED2-A9EC-D0D60F16F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91" y="5145574"/>
            <a:ext cx="3442827" cy="830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CA7013-9082-4CED-A6A1-23420C3EA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52" y="2364762"/>
            <a:ext cx="816191" cy="305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A6E39E-41CF-2611-5D75-DBFBEF78D200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7E37304B-4073-E7FE-CDDF-7EFDF94B177C}"/>
              </a:ext>
            </a:extLst>
          </p:cNvPr>
          <p:cNvSpPr txBox="1">
            <a:spLocks/>
          </p:cNvSpPr>
          <p:nvPr/>
        </p:nvSpPr>
        <p:spPr>
          <a:xfrm>
            <a:off x="816191" y="881628"/>
            <a:ext cx="10952580" cy="38528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/>
              <a:t>Voltage divider 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pic>
        <p:nvPicPr>
          <p:cNvPr id="13" name="Picture 12" descr="A diagram of a circuit&#10;&#10;Description automatically generated">
            <a:extLst>
              <a:ext uri="{FF2B5EF4-FFF2-40B4-BE49-F238E27FC236}">
                <a16:creationId xmlns:a16="http://schemas.microsoft.com/office/drawing/2014/main" id="{5187358C-116F-7ECF-E296-968F95B3C0B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00" y="881628"/>
            <a:ext cx="3276600" cy="2828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47E1CD-1161-0C96-DAC7-06A6A3C9E3AA}"/>
              </a:ext>
            </a:extLst>
          </p:cNvPr>
          <p:cNvSpPr txBox="1"/>
          <p:nvPr/>
        </p:nvSpPr>
        <p:spPr>
          <a:xfrm>
            <a:off x="7579482" y="3479720"/>
            <a:ext cx="30944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>
                <a:hlinkClick r:id="rId7"/>
              </a:rPr>
              <a:t>Voltage divider (Wikipedia) </a:t>
            </a:r>
            <a:endParaRPr lang="da-DK" sz="900" b="1" dirty="0"/>
          </a:p>
        </p:txBody>
      </p:sp>
    </p:spTree>
    <p:extLst>
      <p:ext uri="{BB962C8B-B14F-4D97-AF65-F5344CB8AC3E}">
        <p14:creationId xmlns:p14="http://schemas.microsoft.com/office/powerpoint/2010/main" val="43877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27F560-D2DB-4E33-9FC9-98C94F16CF3E}" type="datetime1">
              <a:rPr lang="en-GB" smtClean="0"/>
              <a:t>03/09/2023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6E39E-41CF-2611-5D75-DBFBEF78D200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7E37304B-4073-E7FE-CDDF-7EFDF94B177C}"/>
              </a:ext>
            </a:extLst>
          </p:cNvPr>
          <p:cNvSpPr txBox="1">
            <a:spLocks/>
          </p:cNvSpPr>
          <p:nvPr/>
        </p:nvSpPr>
        <p:spPr>
          <a:xfrm>
            <a:off x="816191" y="881628"/>
            <a:ext cx="10952580" cy="38528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/>
              <a:t>Wheatstone Bridge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pic>
        <p:nvPicPr>
          <p:cNvPr id="6" name="Picture 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ED9D141-F994-0D6F-2244-ABF7CAB59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91" y="1781176"/>
            <a:ext cx="3135530" cy="2286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3633CC-D1BD-650F-CD42-1FB00614B062}"/>
              </a:ext>
            </a:extLst>
          </p:cNvPr>
          <p:cNvSpPr txBox="1"/>
          <p:nvPr/>
        </p:nvSpPr>
        <p:spPr>
          <a:xfrm>
            <a:off x="1050935" y="4087907"/>
            <a:ext cx="30944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>
                <a:hlinkClick r:id="rId3"/>
              </a:rPr>
              <a:t>Wheatstone bridge instruction (</a:t>
            </a:r>
            <a:r>
              <a:rPr lang="en-GB" sz="900" b="1" dirty="0" err="1">
                <a:hlinkClick r:id="rId3"/>
              </a:rPr>
              <a:t>Youtube</a:t>
            </a:r>
            <a:r>
              <a:rPr lang="en-GB" sz="900" b="1" dirty="0">
                <a:hlinkClick r:id="rId3"/>
              </a:rPr>
              <a:t>)</a:t>
            </a:r>
            <a:endParaRPr lang="da-DK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E6015-0DC1-968F-A4DF-211E0964A659}"/>
              </a:ext>
            </a:extLst>
          </p:cNvPr>
          <p:cNvSpPr txBox="1"/>
          <p:nvPr/>
        </p:nvSpPr>
        <p:spPr>
          <a:xfrm>
            <a:off x="1203335" y="6101140"/>
            <a:ext cx="3094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Why Wheatstone bridge over voltage divider (</a:t>
            </a:r>
            <a:r>
              <a:rPr lang="en-GB" sz="900" b="1" dirty="0">
                <a:hlinkClick r:id="rId4"/>
              </a:rPr>
              <a:t>YouTube</a:t>
            </a:r>
            <a:r>
              <a:rPr lang="en-GB" sz="900" b="1" dirty="0"/>
              <a:t>)</a:t>
            </a:r>
          </a:p>
          <a:p>
            <a:r>
              <a:rPr lang="en-GB" sz="900" b="1" dirty="0"/>
              <a:t>Why Wheatstone bridge over voltage divider (</a:t>
            </a:r>
            <a:r>
              <a:rPr lang="en-GB" sz="900" b="1" dirty="0">
                <a:hlinkClick r:id="rId5"/>
              </a:rPr>
              <a:t>Reddit</a:t>
            </a:r>
            <a:r>
              <a:rPr lang="en-GB" sz="900" b="1" dirty="0"/>
              <a:t>)</a:t>
            </a:r>
          </a:p>
          <a:p>
            <a:endParaRPr lang="da-DK" sz="900" b="1" dirty="0"/>
          </a:p>
        </p:txBody>
      </p:sp>
      <p:grpSp>
        <p:nvGrpSpPr>
          <p:cNvPr id="2081" name="Group 2080">
            <a:extLst>
              <a:ext uri="{FF2B5EF4-FFF2-40B4-BE49-F238E27FC236}">
                <a16:creationId xmlns:a16="http://schemas.microsoft.com/office/drawing/2014/main" id="{B30283F3-ED33-83B9-5FE2-34EE8842D5CA}"/>
              </a:ext>
            </a:extLst>
          </p:cNvPr>
          <p:cNvGrpSpPr/>
          <p:nvPr/>
        </p:nvGrpSpPr>
        <p:grpSpPr>
          <a:xfrm>
            <a:off x="6134591" y="1239450"/>
            <a:ext cx="5006474" cy="3495040"/>
            <a:chOff x="4903336" y="1412240"/>
            <a:chExt cx="5006474" cy="3495040"/>
          </a:xfrm>
        </p:grpSpPr>
        <p:pic>
          <p:nvPicPr>
            <p:cNvPr id="11" name="Picture 2" descr="Se kildebilledet">
              <a:extLst>
                <a:ext uri="{FF2B5EF4-FFF2-40B4-BE49-F238E27FC236}">
                  <a16:creationId xmlns:a16="http://schemas.microsoft.com/office/drawing/2014/main" id="{22F5D54F-B96E-678D-8831-55DF27E864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0" r="9110" b="10441"/>
            <a:stretch/>
          </p:blipFill>
          <p:spPr bwMode="auto">
            <a:xfrm>
              <a:off x="5766534" y="1607209"/>
              <a:ext cx="1647264" cy="2480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resistor with red stripes&#10;&#10;Description automatically generated">
              <a:extLst>
                <a:ext uri="{FF2B5EF4-FFF2-40B4-BE49-F238E27FC236}">
                  <a16:creationId xmlns:a16="http://schemas.microsoft.com/office/drawing/2014/main" id="{A1BEB76F-164A-7EFD-7B1F-022727E60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17665">
              <a:off x="8800063" y="3308248"/>
              <a:ext cx="1503020" cy="601142"/>
            </a:xfrm>
            <a:prstGeom prst="rect">
              <a:avLst/>
            </a:prstGeom>
          </p:spPr>
        </p:pic>
        <p:pic>
          <p:nvPicPr>
            <p:cNvPr id="16" name="Picture 15" descr="A resistor with red stripes&#10;&#10;Description automatically generated">
              <a:extLst>
                <a:ext uri="{FF2B5EF4-FFF2-40B4-BE49-F238E27FC236}">
                  <a16:creationId xmlns:a16="http://schemas.microsoft.com/office/drawing/2014/main" id="{490C92AD-5149-8CC1-2313-5DA239C98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959639">
              <a:off x="8135315" y="2654336"/>
              <a:ext cx="1503020" cy="601142"/>
            </a:xfrm>
            <a:prstGeom prst="rect">
              <a:avLst/>
            </a:prstGeom>
          </p:spPr>
        </p:pic>
        <p:pic>
          <p:nvPicPr>
            <p:cNvPr id="17" name="Picture 16" descr="A resistor with red stripes&#10;&#10;Description automatically generated">
              <a:extLst>
                <a:ext uri="{FF2B5EF4-FFF2-40B4-BE49-F238E27FC236}">
                  <a16:creationId xmlns:a16="http://schemas.microsoft.com/office/drawing/2014/main" id="{0027C83A-86B2-6E3B-6447-261E2BCCD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28760">
              <a:off x="8170636" y="3364407"/>
              <a:ext cx="1503020" cy="601142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A1F4472-B11D-3EEF-094E-61EC9E94CD42}"/>
                </a:ext>
              </a:extLst>
            </p:cNvPr>
            <p:cNvSpPr/>
            <p:nvPr/>
          </p:nvSpPr>
          <p:spPr>
            <a:xfrm>
              <a:off x="9237345" y="2489521"/>
              <a:ext cx="672465" cy="781364"/>
            </a:xfrm>
            <a:custGeom>
              <a:avLst/>
              <a:gdLst>
                <a:gd name="connsiteX0" fmla="*/ 0 w 672465"/>
                <a:gd name="connsiteY0" fmla="*/ 129854 h 781364"/>
                <a:gd name="connsiteX1" fmla="*/ 350520 w 672465"/>
                <a:gd name="connsiteY1" fmla="*/ 26984 h 781364"/>
                <a:gd name="connsiteX2" fmla="*/ 266700 w 672465"/>
                <a:gd name="connsiteY2" fmla="*/ 566099 h 781364"/>
                <a:gd name="connsiteX3" fmla="*/ 672465 w 672465"/>
                <a:gd name="connsiteY3" fmla="*/ 781364 h 78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2465" h="781364">
                  <a:moveTo>
                    <a:pt x="0" y="129854"/>
                  </a:moveTo>
                  <a:cubicBezTo>
                    <a:pt x="153035" y="42065"/>
                    <a:pt x="306070" y="-45724"/>
                    <a:pt x="350520" y="26984"/>
                  </a:cubicBezTo>
                  <a:cubicBezTo>
                    <a:pt x="394970" y="99692"/>
                    <a:pt x="213042" y="440369"/>
                    <a:pt x="266700" y="566099"/>
                  </a:cubicBezTo>
                  <a:cubicBezTo>
                    <a:pt x="320358" y="691829"/>
                    <a:pt x="496411" y="736596"/>
                    <a:pt x="672465" y="7813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1FDF35-2EA6-E16D-FC9E-55F37B9CEEFF}"/>
                </a:ext>
              </a:extLst>
            </p:cNvPr>
            <p:cNvCxnSpPr/>
            <p:nvPr/>
          </p:nvCxnSpPr>
          <p:spPr>
            <a:xfrm flipH="1">
              <a:off x="5384800" y="3093720"/>
              <a:ext cx="48768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D77CCA-1A03-F475-7AA5-53071DDCF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800" y="1412240"/>
              <a:ext cx="0" cy="16814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55F428-BCA7-D6CA-F930-951BA55405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800" y="1412240"/>
              <a:ext cx="38438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51DEA1-1377-86FB-C38B-BB835E3A2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4245" y="1412240"/>
              <a:ext cx="13100" cy="11832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52C13C-1966-B60D-1A04-C020CCC54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0605" y="3929769"/>
              <a:ext cx="0" cy="7186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Connector 2048">
              <a:extLst>
                <a:ext uri="{FF2B5EF4-FFF2-40B4-BE49-F238E27FC236}">
                  <a16:creationId xmlns:a16="http://schemas.microsoft.com/office/drawing/2014/main" id="{D317A265-541C-1B36-B063-0DE756D9CD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800" y="3211136"/>
              <a:ext cx="0" cy="1419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Straight Connector 2050">
              <a:extLst>
                <a:ext uri="{FF2B5EF4-FFF2-40B4-BE49-F238E27FC236}">
                  <a16:creationId xmlns:a16="http://schemas.microsoft.com/office/drawing/2014/main" id="{2D22C5A5-48FB-9848-5EAD-4DC99C11712E}"/>
                </a:ext>
              </a:extLst>
            </p:cNvPr>
            <p:cNvCxnSpPr>
              <a:cxnSpLocks/>
            </p:cNvCxnSpPr>
            <p:nvPr/>
          </p:nvCxnSpPr>
          <p:spPr>
            <a:xfrm>
              <a:off x="5384800" y="3211136"/>
              <a:ext cx="4876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" name="Straight Connector 2053">
              <a:extLst>
                <a:ext uri="{FF2B5EF4-FFF2-40B4-BE49-F238E27FC236}">
                  <a16:creationId xmlns:a16="http://schemas.microsoft.com/office/drawing/2014/main" id="{3FB74F96-A222-9D15-F99C-C4203AC8513D}"/>
                </a:ext>
              </a:extLst>
            </p:cNvPr>
            <p:cNvCxnSpPr>
              <a:cxnSpLocks/>
            </p:cNvCxnSpPr>
            <p:nvPr/>
          </p:nvCxnSpPr>
          <p:spPr>
            <a:xfrm>
              <a:off x="5384800" y="4612640"/>
              <a:ext cx="3875805" cy="357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DB09F198-880B-9A5A-9BBE-DF9055E61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0205" y="3270885"/>
              <a:ext cx="0" cy="99631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23511ABC-824A-6D83-03CF-3BD655A8126D}"/>
                </a:ext>
              </a:extLst>
            </p:cNvPr>
            <p:cNvCxnSpPr>
              <a:cxnSpLocks/>
            </p:cNvCxnSpPr>
            <p:nvPr/>
          </p:nvCxnSpPr>
          <p:spPr>
            <a:xfrm>
              <a:off x="5618480" y="4267200"/>
              <a:ext cx="2981725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1C255B61-18D2-AB72-0F78-58A6C1219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8480" y="3537585"/>
              <a:ext cx="0" cy="72961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4DF5B5B3-5F77-1DC1-44DD-3509D7D62F1A}"/>
                </a:ext>
              </a:extLst>
            </p:cNvPr>
            <p:cNvCxnSpPr>
              <a:cxnSpLocks/>
            </p:cNvCxnSpPr>
            <p:nvPr/>
          </p:nvCxnSpPr>
          <p:spPr>
            <a:xfrm>
              <a:off x="5618480" y="3537585"/>
              <a:ext cx="254000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Straight Connector 2067">
              <a:extLst>
                <a:ext uri="{FF2B5EF4-FFF2-40B4-BE49-F238E27FC236}">
                  <a16:creationId xmlns:a16="http://schemas.microsoft.com/office/drawing/2014/main" id="{14DC2899-B390-1014-165F-75D736BEE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9810" y="3270885"/>
              <a:ext cx="0" cy="163639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1" name="Straight Connector 2070">
              <a:extLst>
                <a:ext uri="{FF2B5EF4-FFF2-40B4-BE49-F238E27FC236}">
                  <a16:creationId xmlns:a16="http://schemas.microsoft.com/office/drawing/2014/main" id="{89C086DE-F6C8-3901-13E1-1EA2C4AA0DF9}"/>
                </a:ext>
              </a:extLst>
            </p:cNvPr>
            <p:cNvCxnSpPr>
              <a:cxnSpLocks/>
            </p:cNvCxnSpPr>
            <p:nvPr/>
          </p:nvCxnSpPr>
          <p:spPr>
            <a:xfrm>
              <a:off x="4919472" y="4907280"/>
              <a:ext cx="4990338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Straight Connector 2073">
              <a:extLst>
                <a:ext uri="{FF2B5EF4-FFF2-40B4-BE49-F238E27FC236}">
                  <a16:creationId xmlns:a16="http://schemas.microsoft.com/office/drawing/2014/main" id="{8FCAC594-6CAB-90BB-AB16-1CE3BF631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9472" y="3467795"/>
              <a:ext cx="0" cy="143948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7" name="Straight Connector 2076">
              <a:extLst>
                <a:ext uri="{FF2B5EF4-FFF2-40B4-BE49-F238E27FC236}">
                  <a16:creationId xmlns:a16="http://schemas.microsoft.com/office/drawing/2014/main" id="{0E31ABB2-A817-4718-DB84-BFA539BBCA03}"/>
                </a:ext>
              </a:extLst>
            </p:cNvPr>
            <p:cNvCxnSpPr>
              <a:cxnSpLocks/>
            </p:cNvCxnSpPr>
            <p:nvPr/>
          </p:nvCxnSpPr>
          <p:spPr>
            <a:xfrm>
              <a:off x="4903336" y="3467795"/>
              <a:ext cx="996807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82" name="TextBox 2081">
                <a:extLst>
                  <a:ext uri="{FF2B5EF4-FFF2-40B4-BE49-F238E27FC236}">
                    <a16:creationId xmlns:a16="http://schemas.microsoft.com/office/drawing/2014/main" id="{5B3628B4-6B2C-20B8-3B9C-5ACBC6A81D12}"/>
                  </a:ext>
                </a:extLst>
              </p:cNvPr>
              <p:cNvSpPr txBox="1"/>
              <p:nvPr/>
            </p:nvSpPr>
            <p:spPr>
              <a:xfrm>
                <a:off x="1050935" y="4769831"/>
                <a:ext cx="2957541" cy="905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∗(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1−(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2082" name="TextBox 2081">
                <a:extLst>
                  <a:ext uri="{FF2B5EF4-FFF2-40B4-BE49-F238E27FC236}">
                    <a16:creationId xmlns:a16="http://schemas.microsoft.com/office/drawing/2014/main" id="{5B3628B4-6B2C-20B8-3B9C-5ACBC6A81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35" y="4769831"/>
                <a:ext cx="2957541" cy="9053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04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heme/theme1.xml><?xml version="1.0" encoding="utf-8"?>
<a:theme xmlns:a="http://schemas.openxmlformats.org/drawingml/2006/main" name="Blank">
  <a:themeElements>
    <a:clrScheme name="SDU">
      <a:dk1>
        <a:srgbClr val="000000"/>
      </a:dk1>
      <a:lt1>
        <a:srgbClr val="FFFFFF"/>
      </a:lt1>
      <a:dk2>
        <a:srgbClr val="7A6040"/>
      </a:dk2>
      <a:lt2>
        <a:srgbClr val="DDCBA4"/>
      </a:lt2>
      <a:accent1>
        <a:srgbClr val="AEB862"/>
      </a:accent1>
      <a:accent2>
        <a:srgbClr val="789D4A"/>
      </a:accent2>
      <a:accent3>
        <a:srgbClr val="F2C75C"/>
      </a:accent3>
      <a:accent4>
        <a:srgbClr val="E07E3C"/>
      </a:accent4>
      <a:accent5>
        <a:srgbClr val="E1BBB4"/>
      </a:accent5>
      <a:accent6>
        <a:srgbClr val="D05A57"/>
      </a:accent6>
      <a:hlink>
        <a:srgbClr val="0563C1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2.xml><?xml version="1.0" encoding="utf-8"?>
<TemplafySlideFormConfiguration><![CDATA[{"formFields":[],"formDataEntries":[]}]]></TemplafySlideFormConfiguration>
</file>

<file path=customXml/item2.xml><?xml version="1.0" encoding="utf-8"?>
<TemplafyFormConfiguration><![CDATA[{"formFields":[{"required":false,"helpTexts":{"prefix":"","postfix":""},"spacing":{},"type":"datePicker","name":"Date","label":"Date","fullyQualifiedName":"Date"}],"formDataEntries":[{"name":"Date","value":"8htOAZrtBkYeKQuFdR2Q0A=="}]}]]></Templafy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891895634292862","enableDocumentContentUpdater":true,"version":"1.3"}]]></TemplafySlideTemplateConfiguration>
</file>

<file path=customXml/item4.xml><?xml version="1.0" encoding="utf-8"?>
<TemplafyTemplateConfiguration><![CDATA[{"elementsMetadata":[{"type":"shape","id":"cd9741c8-8789-4c25-acf2-07e462de9c42","elementConfiguration":{"format":"{{DateFormats.MonthYear}}","binding":"Form.Date","disableUpdates":false,"type":"date"}},{"type":"shape","id":"8c7c9c3c-6f56-411a-89c2-4779e9849385","elementConfiguration":{"binding":"UserProfile.Institut.InstituteDCU_{{DocumentLanguage}}","disableUpdates":false,"type":"text"}},{"type":"shape","id":"92df3218-2473-47f4-9860-43a98e4e250c","elementConfiguration":{"binding":"UserProfile.Institut.InstituteDCU_{{DocumentLanguage}}","disableUpdates":false,"type":"text"}},{"type":"shape","id":"b346f40c-f13c-4a58-820b-5140e4ebe935","elementConfiguration":{"format":"{{DateFormats.MonthYear}}","binding":"Form.Date","disableUpdates":false,"type":"date"}},{"type":"shape","id":"35bf690c-838b-4fd7-85cd-cb0fbdb4c8c2","elementConfiguration":{"binding":"UserProfile.Institut.InstituteDCU_{{DocumentLanguage}}","disableUpdates":false,"type":"text"}},{"type":"shape","id":"909b52da-edda-4361-a03a-5e8d32a9e95b","elementConfiguration":{"format":"{{DateFormats.MonthYear}}","binding":"Form.Date","disableUpdates":false,"type":"date"}},{"type":"shape","id":"b7e5f2a0-79b4-4df1-9927-b970af9eddbc","elementConfiguration":{"binding":"UserProfile.Institut.InstituteDCU_{{DocumentLanguage}}","disableUpdates":false,"type":"text"}},{"type":"shape","id":"03113827-e04d-43e1-84ca-7889c6030572","elementConfiguration":{"format":"{{DateFormats.MonthYear}}","binding":"Form.Date","disableUpdates":false,"type":"date"}},{"type":"shape","id":"f084c6c0-5e85-4951-acfe-94e4f2b8e005","elementConfiguration":{"format":"{{DateFormats.MonthYear}}","binding":"Form.Date","disableUpdates":false,"type":"date"}},{"type":"shape","id":"92ae4fbc-84fa-413a-80b0-e47c00552c60","elementConfiguration":{"binding":"UserProfile.Institut.InstituteDCU_{{DocumentLanguage}}","disableUpdates":false,"type":"text"}},{"type":"shape","id":"10cdd606-091a-4f48-a446-41b2aa1aab67","elementConfiguration":{"binding":"UserProfile.Institut.InstituteDCU_{{DocumentLanguage}}","disableUpdates":false,"type":"text"}},{"type":"shape","id":"cec31f44-2b9b-4ebf-bef4-bf4db7bb7df1","elementConfiguration":{"binding":"UserProfile.Institut.InstituteDCU_{{DocumentLanguage}}","disableUpdates":false,"type":"text"}},{"type":"shape","id":"3953907f-4fb2-4af6-8b51-26ec4cce2240","elementConfiguration":{"format":"{{DateFormats.MonthYear}}","binding":"Form.Date","disableUpdates":false,"type":"date"}}],"transformationConfigurations":[{"language":"{{DocumentLanguage}}","disableUpdates":false,"type":"proofingLanguage"}],"templateName":"","templateDescription":"","enableDocumentContentUpdater":true,"version":"1.3"}]]></Templafy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Props1.xml><?xml version="1.0" encoding="utf-8"?>
<ds:datastoreItem xmlns:ds="http://schemas.openxmlformats.org/officeDocument/2006/customXml" ds:itemID="{A57C0D19-358B-4753-8DA4-9204CEA2F95F}">
  <ds:schemaRefs/>
</ds:datastoreItem>
</file>

<file path=customXml/itemProps10.xml><?xml version="1.0" encoding="utf-8"?>
<ds:datastoreItem xmlns:ds="http://schemas.openxmlformats.org/officeDocument/2006/customXml" ds:itemID="{06CE3761-89D3-4A8E-8EB2-9214574F9FD3}">
  <ds:schemaRefs/>
</ds:datastoreItem>
</file>

<file path=customXml/itemProps11.xml><?xml version="1.0" encoding="utf-8"?>
<ds:datastoreItem xmlns:ds="http://schemas.openxmlformats.org/officeDocument/2006/customXml" ds:itemID="{2CF74AE6-1923-40B6-B11D-C36128C018FB}">
  <ds:schemaRefs/>
</ds:datastoreItem>
</file>

<file path=customXml/itemProps12.xml><?xml version="1.0" encoding="utf-8"?>
<ds:datastoreItem xmlns:ds="http://schemas.openxmlformats.org/officeDocument/2006/customXml" ds:itemID="{43723FED-A2E0-415E-8B28-139637BC092B}">
  <ds:schemaRefs/>
</ds:datastoreItem>
</file>

<file path=customXml/itemProps2.xml><?xml version="1.0" encoding="utf-8"?>
<ds:datastoreItem xmlns:ds="http://schemas.openxmlformats.org/officeDocument/2006/customXml" ds:itemID="{C5CD5A01-6378-494D-B71B-D23DEC9A120C}">
  <ds:schemaRefs/>
</ds:datastoreItem>
</file>

<file path=customXml/itemProps3.xml><?xml version="1.0" encoding="utf-8"?>
<ds:datastoreItem xmlns:ds="http://schemas.openxmlformats.org/officeDocument/2006/customXml" ds:itemID="{80A386E5-FB57-411F-ACEC-E4C4608EF981}">
  <ds:schemaRefs/>
</ds:datastoreItem>
</file>

<file path=customXml/itemProps4.xml><?xml version="1.0" encoding="utf-8"?>
<ds:datastoreItem xmlns:ds="http://schemas.openxmlformats.org/officeDocument/2006/customXml" ds:itemID="{C484C70F-0F64-4774-853F-19FDF7E1F81D}">
  <ds:schemaRefs/>
</ds:datastoreItem>
</file>

<file path=customXml/itemProps5.xml><?xml version="1.0" encoding="utf-8"?>
<ds:datastoreItem xmlns:ds="http://schemas.openxmlformats.org/officeDocument/2006/customXml" ds:itemID="{23A422EE-19EB-460A-8CC2-72292EB01E2F}">
  <ds:schemaRefs/>
</ds:datastoreItem>
</file>

<file path=customXml/itemProps6.xml><?xml version="1.0" encoding="utf-8"?>
<ds:datastoreItem xmlns:ds="http://schemas.openxmlformats.org/officeDocument/2006/customXml" ds:itemID="{83C050E6-6BC9-4E83-B193-09D5FB55960B}">
  <ds:schemaRefs/>
</ds:datastoreItem>
</file>

<file path=customXml/itemProps7.xml><?xml version="1.0" encoding="utf-8"?>
<ds:datastoreItem xmlns:ds="http://schemas.openxmlformats.org/officeDocument/2006/customXml" ds:itemID="{38B69043-C0D1-4478-8C3C-F54850531D8E}">
  <ds:schemaRefs/>
</ds:datastoreItem>
</file>

<file path=customXml/itemProps8.xml><?xml version="1.0" encoding="utf-8"?>
<ds:datastoreItem xmlns:ds="http://schemas.openxmlformats.org/officeDocument/2006/customXml" ds:itemID="{C83BBD83-B3C3-47BA-B125-6A2A1A31FA48}">
  <ds:schemaRefs/>
</ds:datastoreItem>
</file>

<file path=customXml/itemProps9.xml><?xml version="1.0" encoding="utf-8"?>
<ds:datastoreItem xmlns:ds="http://schemas.openxmlformats.org/officeDocument/2006/customXml" ds:itemID="{A078B4FF-09BD-41CC-9B29-FE1B7D89E18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SDU widescreen dateA</Template>
  <TotalTime>0</TotalTime>
  <Words>403</Words>
  <Application>Microsoft Office PowerPoint</Application>
  <PresentationFormat>Widescreen</PresentationFormat>
  <Paragraphs>114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Wingdings</vt:lpstr>
      <vt:lpstr>Blank</vt:lpstr>
      <vt:lpstr>Introduction to Soft Robotics   Autumn 2023  Instructors: Jonas Jørgensen, Saravana P.M Babu  TA: Aida Parvaresh, Arman Goshtasbi </vt:lpstr>
      <vt:lpstr>Part 1: Arduino 101</vt:lpstr>
      <vt:lpstr>PowerPoint Presentation</vt:lpstr>
      <vt:lpstr>Part 2: MPX5100 Integrated Silicon Pressure Sensor</vt:lpstr>
      <vt:lpstr>PowerPoint Presentation</vt:lpstr>
      <vt:lpstr>PowerPoint Presentation</vt:lpstr>
      <vt:lpstr>Part 3: Conductive Rubber Cord Sensor </vt:lpstr>
      <vt:lpstr>PowerPoint Presentation</vt:lpstr>
      <vt:lpstr>PowerPoint Presentation</vt:lpstr>
      <vt:lpstr>Part 4: Data Acquisition with MATLAB and Python  </vt:lpstr>
      <vt:lpstr>Code Information</vt:lpstr>
      <vt:lpstr>Code Information</vt:lpstr>
      <vt:lpstr>Code Information</vt:lpstr>
      <vt:lpstr>Code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 Robotics</dc:title>
  <dc:creator/>
  <cp:lastModifiedBy/>
  <cp:revision>11</cp:revision>
  <dcterms:created xsi:type="dcterms:W3CDTF">2019-01-15T10:32:39Z</dcterms:created>
  <dcterms:modified xsi:type="dcterms:W3CDTF">2023-09-03T18:59:23Z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2019-03-26T09:32:31.2904676Z</vt:lpwstr>
  </property>
  <property fmtid="{D5CDD505-2E9C-101B-9397-08002B2CF9AE}" pid="3" name="TemplafyTenantId">
    <vt:lpwstr>sdu</vt:lpwstr>
  </property>
  <property fmtid="{D5CDD505-2E9C-101B-9397-08002B2CF9AE}" pid="4" name="TemplafyTemplateId">
    <vt:lpwstr>636891894186761813</vt:lpwstr>
  </property>
  <property fmtid="{D5CDD505-2E9C-101B-9397-08002B2CF9AE}" pid="5" name="TemplafyUserProfileId">
    <vt:lpwstr>637325711249633119</vt:lpwstr>
  </property>
  <property fmtid="{D5CDD505-2E9C-101B-9397-08002B2CF9AE}" pid="6" name="TemplafyLanguageCode">
    <vt:lpwstr>en-GB</vt:lpwstr>
  </property>
</Properties>
</file>