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4094" r:id="rId4"/>
  </p:sldMasterIdLst>
  <p:notesMasterIdLst>
    <p:notesMasterId r:id="rId22"/>
  </p:notesMasterIdLst>
  <p:sldIdLst>
    <p:sldId id="268" r:id="rId5"/>
    <p:sldId id="293" r:id="rId6"/>
    <p:sldId id="281" r:id="rId7"/>
    <p:sldId id="295" r:id="rId8"/>
    <p:sldId id="285" r:id="rId9"/>
    <p:sldId id="282" r:id="rId10"/>
    <p:sldId id="294" r:id="rId11"/>
    <p:sldId id="289" r:id="rId12"/>
    <p:sldId id="296" r:id="rId13"/>
    <p:sldId id="286" r:id="rId14"/>
    <p:sldId id="287" r:id="rId15"/>
    <p:sldId id="288" r:id="rId16"/>
    <p:sldId id="290" r:id="rId17"/>
    <p:sldId id="291" r:id="rId18"/>
    <p:sldId id="292" r:id="rId19"/>
    <p:sldId id="283" r:id="rId20"/>
    <p:sldId id="28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176FF-F5B4-4D45-8779-9F0F455743E8}" type="datetimeFigureOut">
              <a:rPr lang="en-US" smtClean="0"/>
              <a:pPr/>
              <a:t>12/24/2022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7FBCA-4BE8-4FB5-91BD-69C6AC6BDB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36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DF3C0-B1FB-42DC-B478-AF84C3CE5C3C}" type="datetime1">
              <a:rPr lang="en-US" smtClean="0"/>
              <a:pPr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A73F-E3AE-4666-833E-DAC3CC7447FA}" type="datetime1">
              <a:rPr lang="en-US" smtClean="0"/>
              <a:pPr/>
              <a:t>12/24/2022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612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A73F-E3AE-4666-833E-DAC3CC7447FA}" type="datetime1">
              <a:rPr lang="en-US" smtClean="0"/>
              <a:pPr/>
              <a:t>12/24/2022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9498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A73F-E3AE-4666-833E-DAC3CC7447FA}" type="datetime1">
              <a:rPr lang="en-US" smtClean="0"/>
              <a:pPr/>
              <a:t>12/24/2022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149200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A73F-E3AE-4666-833E-DAC3CC7447FA}" type="datetime1">
              <a:rPr lang="en-US" smtClean="0"/>
              <a:pPr/>
              <a:t>12/24/2022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9493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A73F-E3AE-4666-833E-DAC3CC7447FA}" type="datetime1">
              <a:rPr lang="en-US" smtClean="0"/>
              <a:pPr/>
              <a:t>12/24/2022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828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A73F-E3AE-4666-833E-DAC3CC7447FA}" type="datetime1">
              <a:rPr lang="en-US" smtClean="0"/>
              <a:pPr/>
              <a:t>12/24/2022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68342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A73F-E3AE-4666-833E-DAC3CC7447FA}" type="datetime1">
              <a:rPr lang="en-US" smtClean="0"/>
              <a:pPr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81202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A73F-E3AE-4666-833E-DAC3CC7447FA}" type="datetime1">
              <a:rPr lang="en-US" smtClean="0"/>
              <a:pPr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26453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D5F4-8AF8-46B9-B655-FECF27EF63FD}" type="datetime1">
              <a:rPr lang="en-US" smtClean="0"/>
              <a:pPr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9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A73F-E3AE-4666-833E-DAC3CC7447FA}" type="datetime1">
              <a:rPr lang="en-US" smtClean="0"/>
              <a:pPr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04842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9408-9C27-42D0-A3E3-2484768A8F22}" type="datetime1">
              <a:rPr lang="en-US" smtClean="0"/>
              <a:pPr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0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A73F-E3AE-4666-833E-DAC3CC7447FA}" type="datetime1">
              <a:rPr lang="en-US" smtClean="0"/>
              <a:pPr/>
              <a:t>12/24/2022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359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A73F-E3AE-4666-833E-DAC3CC7447FA}" type="datetime1">
              <a:rPr lang="en-US" smtClean="0"/>
              <a:pPr/>
              <a:t>12/24/2022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746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48E7-81A7-49BE-B31E-01672C55CDBE}" type="datetime1">
              <a:rPr lang="en-US" smtClean="0"/>
              <a:pPr/>
              <a:t>12/24/2022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8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A03C-BA82-4F79-A730-B582D55F1D51}" type="datetime1">
              <a:rPr lang="en-US" smtClean="0"/>
              <a:pPr/>
              <a:t>12/24/2022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6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A73F-E3AE-4666-833E-DAC3CC7447FA}" type="datetime1">
              <a:rPr lang="en-US" smtClean="0"/>
              <a:pPr/>
              <a:t>12/24/2022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931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B8F2-452F-47BB-A0B0-A22052EA7BBF}" type="datetime1">
              <a:rPr lang="en-US" smtClean="0"/>
              <a:pPr/>
              <a:t>12/24/2022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8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A4FA73F-E3AE-4666-833E-DAC3CC7447FA}" type="datetime1">
              <a:rPr lang="en-US" smtClean="0"/>
              <a:pPr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27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  <p:sldLayoutId id="2147484106" r:id="rId12"/>
    <p:sldLayoutId id="2147484107" r:id="rId13"/>
    <p:sldLayoutId id="2147484108" r:id="rId14"/>
    <p:sldLayoutId id="2147484109" r:id="rId15"/>
    <p:sldLayoutId id="2147484110" r:id="rId16"/>
    <p:sldLayoutId id="2147484111" r:id="rId17"/>
    <p:sldLayoutId id="2147484112" r:id="rId1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cstp.2021.06.011" TargetMode="External"/><Relationship Id="rId2" Type="http://schemas.openxmlformats.org/officeDocument/2006/relationships/hyperlink" Target="https://doi.org/10.1109/ACCESS.2022.3172285" TargetMode="Externa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doi.org/10.3390/su14042278" TargetMode="External"/><Relationship Id="rId4" Type="http://schemas.openxmlformats.org/officeDocument/2006/relationships/hyperlink" Target="https://doi.org/10.1205/psep06026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48B8D-7A59-42A4-A61B-B66E6063D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223" y="169492"/>
            <a:ext cx="9235439" cy="2392554"/>
          </a:xfrm>
        </p:spPr>
        <p:txBody>
          <a:bodyPr>
            <a:normAutofit/>
          </a:bodyPr>
          <a:lstStyle/>
          <a:p>
            <a:r>
              <a:rPr lang="en-US" dirty="0" smtClean="0"/>
              <a:t>Crowd</a:t>
            </a:r>
            <a:r>
              <a:rPr lang="en-US" sz="4800" dirty="0" smtClean="0"/>
              <a:t> Evacuation</a:t>
            </a:r>
            <a:r>
              <a:rPr lang="en-US" sz="4800" dirty="0"/>
              <a:t> </a:t>
            </a:r>
            <a:r>
              <a:rPr lang="en-US" sz="4800" dirty="0" smtClean="0"/>
              <a:t>in Stadium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71044-9D2C-42D1-8B31-E3D6F11C6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211" y="4228066"/>
            <a:ext cx="10730125" cy="169164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   </a:t>
            </a:r>
            <a:br>
              <a:rPr lang="en-US" dirty="0" smtClean="0">
                <a:solidFill>
                  <a:schemeClr val="tx1">
                    <a:lumMod val="8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    Group Members :                             </a:t>
            </a:r>
            <a:r>
              <a:rPr lang="en-US" dirty="0" err="1" smtClean="0">
                <a:solidFill>
                  <a:schemeClr val="tx1">
                    <a:lumMod val="85000"/>
                  </a:schemeClr>
                </a:solidFill>
              </a:rPr>
              <a:t>Arifuzzaman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Arman (ID: 2215222650)</a:t>
            </a:r>
          </a:p>
          <a:p>
            <a:pPr algn="just"/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                                                             Fayezah Anjum (ID: 2016558050)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33645" y="3019246"/>
            <a:ext cx="3899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CSE 562: Project Presentation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664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40971" y="409130"/>
            <a:ext cx="9757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Number of deaths decreases with increase in people moving </a:t>
            </a:r>
            <a:r>
              <a:rPr lang="en-US" sz="2000" dirty="0" smtClean="0"/>
              <a:t>speed (Inversely Proportional)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Number of deaths decreases </a:t>
            </a:r>
            <a:r>
              <a:rPr lang="en-US" sz="2000" dirty="0" smtClean="0"/>
              <a:t>with decrease in</a:t>
            </a:r>
            <a:r>
              <a:rPr lang="en-US" sz="2000" dirty="0" smtClean="0"/>
              <a:t> </a:t>
            </a:r>
            <a:r>
              <a:rPr lang="en-US" sz="2000" dirty="0" smtClean="0"/>
              <a:t>fire spread </a:t>
            </a:r>
            <a:r>
              <a:rPr lang="en-US" sz="2000" dirty="0" smtClean="0"/>
              <a:t>speed </a:t>
            </a:r>
            <a:r>
              <a:rPr lang="en-US" sz="2000" dirty="0" smtClean="0"/>
              <a:t>(Directly Proportional)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976" y="1117016"/>
            <a:ext cx="9065622" cy="5521287"/>
          </a:xfrm>
        </p:spPr>
      </p:pic>
    </p:spTree>
    <p:extLst>
      <p:ext uri="{BB962C8B-B14F-4D97-AF65-F5344CB8AC3E}">
        <p14:creationId xmlns:p14="http://schemas.microsoft.com/office/powerpoint/2010/main" val="296029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80160" y="561703"/>
            <a:ext cx="9757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Number of Evacuees increases with increase in people moving speed (Directly Proportional)</a:t>
            </a:r>
          </a:p>
          <a:p>
            <a:r>
              <a:rPr lang="en-US" sz="2000" dirty="0" smtClean="0"/>
              <a:t>Number of Evacuees increases with decrease in fire spread speed (Inversely Proportional)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1269589"/>
            <a:ext cx="9091749" cy="5494239"/>
          </a:xfrm>
        </p:spPr>
      </p:pic>
    </p:spTree>
    <p:extLst>
      <p:ext uri="{BB962C8B-B14F-4D97-AF65-F5344CB8AC3E}">
        <p14:creationId xmlns:p14="http://schemas.microsoft.com/office/powerpoint/2010/main" val="254255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80159" y="561703"/>
            <a:ext cx="10598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Total Evacuation Time decreases </a:t>
            </a:r>
            <a:r>
              <a:rPr lang="en-US" sz="2000" dirty="0"/>
              <a:t>with increase in people moving </a:t>
            </a:r>
            <a:r>
              <a:rPr lang="en-US" sz="2000" dirty="0" smtClean="0"/>
              <a:t>speed ( Inversely Proportional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Total </a:t>
            </a:r>
            <a:r>
              <a:rPr lang="en-US" sz="2000" dirty="0"/>
              <a:t>E</a:t>
            </a:r>
            <a:r>
              <a:rPr lang="en-US" sz="2000" dirty="0" smtClean="0"/>
              <a:t>vacuation </a:t>
            </a:r>
            <a:r>
              <a:rPr lang="en-US" sz="2000" dirty="0"/>
              <a:t>T</a:t>
            </a:r>
            <a:r>
              <a:rPr lang="en-US" sz="2000" dirty="0" smtClean="0"/>
              <a:t>ime increases slightly with decrease in fire spread speed (Inversely Proportional )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305" y="1269589"/>
            <a:ext cx="8880107" cy="5366342"/>
          </a:xfrm>
        </p:spPr>
      </p:pic>
    </p:spTree>
    <p:extLst>
      <p:ext uri="{BB962C8B-B14F-4D97-AF65-F5344CB8AC3E}">
        <p14:creationId xmlns:p14="http://schemas.microsoft.com/office/powerpoint/2010/main" val="215634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80160" y="561703"/>
            <a:ext cx="9757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Number of Deaths decreases when Fire starts spreading </a:t>
            </a:r>
            <a:r>
              <a:rPr lang="en-US" sz="2000" dirty="0" smtClean="0"/>
              <a:t>late</a:t>
            </a:r>
            <a:endParaRPr lang="en-US" sz="2000" dirty="0" smtClean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834" y="1237606"/>
            <a:ext cx="8438605" cy="5139411"/>
          </a:xfrm>
        </p:spPr>
      </p:pic>
    </p:spTree>
    <p:extLst>
      <p:ext uri="{BB962C8B-B14F-4D97-AF65-F5344CB8AC3E}">
        <p14:creationId xmlns:p14="http://schemas.microsoft.com/office/powerpoint/2010/main" val="316964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80160" y="561703"/>
            <a:ext cx="9757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Number of </a:t>
            </a:r>
            <a:r>
              <a:rPr lang="en-US" sz="2000" dirty="0" smtClean="0"/>
              <a:t>Evacuees increases </a:t>
            </a:r>
            <a:r>
              <a:rPr lang="en-US" sz="2000" dirty="0"/>
              <a:t>when Fire </a:t>
            </a:r>
            <a:r>
              <a:rPr lang="en-US" sz="2000" dirty="0" smtClean="0"/>
              <a:t>starts spreading </a:t>
            </a:r>
            <a:r>
              <a:rPr lang="en-US" sz="2000" dirty="0" smtClean="0"/>
              <a:t>late</a:t>
            </a:r>
            <a:endParaRPr lang="en-US" sz="20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82" y="1258379"/>
            <a:ext cx="8765177" cy="5296888"/>
          </a:xfrm>
        </p:spPr>
      </p:pic>
    </p:spTree>
    <p:extLst>
      <p:ext uri="{BB962C8B-B14F-4D97-AF65-F5344CB8AC3E}">
        <p14:creationId xmlns:p14="http://schemas.microsoft.com/office/powerpoint/2010/main" val="13724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73458" y="294284"/>
            <a:ext cx="9757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Total Evacuation Time increases slightly when fire starts spreading 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This is because the number of people who </a:t>
            </a:r>
            <a:r>
              <a:rPr lang="en-US" sz="2000" dirty="0"/>
              <a:t>are panicked </a:t>
            </a:r>
            <a:r>
              <a:rPr lang="en-US" sz="2000" dirty="0" smtClean="0"/>
              <a:t>decreases so less people run or increase their speed to reach the exit 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458" y="1309947"/>
            <a:ext cx="8828045" cy="5334880"/>
          </a:xfrm>
        </p:spPr>
      </p:pic>
    </p:spTree>
    <p:extLst>
      <p:ext uri="{BB962C8B-B14F-4D97-AF65-F5344CB8AC3E}">
        <p14:creationId xmlns:p14="http://schemas.microsoft.com/office/powerpoint/2010/main" val="193462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Large Event Halls Evacuation Using an Agent-Based Modeling </a:t>
            </a:r>
            <a:r>
              <a:rPr lang="en-US" dirty="0" smtClean="0"/>
              <a:t>Approach(</a:t>
            </a:r>
            <a:r>
              <a:rPr lang="en-US" dirty="0"/>
              <a:t>DOI: </a:t>
            </a:r>
            <a:r>
              <a:rPr lang="en-US" dirty="0" smtClean="0">
                <a:hlinkClick r:id="rId2"/>
              </a:rPr>
              <a:t>10.1109/ACCESS.2022.3172285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Simulating </a:t>
            </a:r>
            <a:r>
              <a:rPr lang="en-US" dirty="0"/>
              <a:t>metro station evacuation using three agent-based exit choice </a:t>
            </a:r>
            <a:r>
              <a:rPr lang="en-US" dirty="0" smtClean="0"/>
              <a:t>models (</a:t>
            </a:r>
            <a:r>
              <a:rPr lang="en-US" dirty="0">
                <a:hlinkClick r:id="rId3" tooltip="Persistent link using digital object identifier"/>
              </a:rPr>
              <a:t>https://</a:t>
            </a:r>
            <a:r>
              <a:rPr lang="en-US" dirty="0" smtClean="0">
                <a:hlinkClick r:id="rId3" tooltip="Persistent link using digital object identifier"/>
              </a:rPr>
              <a:t>doi.org/10.1016/j.cstp.2021.06.011</a:t>
            </a:r>
            <a:r>
              <a:rPr lang="en-US" dirty="0" smtClean="0"/>
              <a:t>)</a:t>
            </a:r>
          </a:p>
          <a:p>
            <a:r>
              <a:rPr lang="en-US" dirty="0"/>
              <a:t>Modification of evacuation </a:t>
            </a:r>
            <a:r>
              <a:rPr lang="en-US" dirty="0" smtClean="0"/>
              <a:t>time computational </a:t>
            </a:r>
            <a:r>
              <a:rPr lang="en-US" dirty="0"/>
              <a:t>model for stadium</a:t>
            </a:r>
            <a:br>
              <a:rPr lang="en-US" dirty="0"/>
            </a:br>
            <a:r>
              <a:rPr lang="en-US" dirty="0"/>
              <a:t>crowd risk </a:t>
            </a:r>
            <a:r>
              <a:rPr lang="en-US" dirty="0" smtClean="0"/>
              <a:t>analysis (</a:t>
            </a:r>
            <a:r>
              <a:rPr lang="en-US" dirty="0">
                <a:hlinkClick r:id="rId4" tooltip="Persistent link using digital object identifier"/>
              </a:rPr>
              <a:t>https://</a:t>
            </a:r>
            <a:r>
              <a:rPr lang="en-US" dirty="0" smtClean="0">
                <a:hlinkClick r:id="rId4" tooltip="Persistent link using digital object identifier"/>
              </a:rPr>
              <a:t>doi.org/10.1205/psep06026</a:t>
            </a:r>
            <a:r>
              <a:rPr lang="en-US" dirty="0" smtClean="0"/>
              <a:t>)</a:t>
            </a:r>
          </a:p>
          <a:p>
            <a:r>
              <a:rPr lang="en-US" dirty="0"/>
              <a:t>Crowd Evacuation in Hajj Stoning Area: Planning through</a:t>
            </a:r>
            <a:br>
              <a:rPr lang="en-US" dirty="0"/>
            </a:br>
            <a:r>
              <a:rPr lang="en-US" dirty="0"/>
              <a:t>Modeling and Simulation </a:t>
            </a:r>
            <a:r>
              <a:rPr lang="en-US" dirty="0" smtClean="0"/>
              <a:t>(</a:t>
            </a:r>
            <a:r>
              <a:rPr lang="en-US" dirty="0"/>
              <a:t> 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doi.org/10.3390/su14042278</a:t>
            </a:r>
            <a:r>
              <a:rPr lang="en-US" b="1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sz="2400" b="1" i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92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7735" y="2403566"/>
            <a:ext cx="9692640" cy="132556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02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454616"/>
            <a:ext cx="10364451" cy="847973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978" y="1228407"/>
            <a:ext cx="11241452" cy="5042997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None/>
            </a:pPr>
            <a:endParaRPr lang="en-US" cap="none" spc="1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0" lvl="0" indent="0"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</a:pPr>
            <a:r>
              <a:rPr lang="en-US" sz="2400" cap="none" spc="1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 The </a:t>
            </a:r>
            <a:r>
              <a:rPr lang="en-US" sz="2400" cap="none" spc="1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simulation of an emergency evacuation system effectively studies the real-world scenario of crowd evacuation in the shortest possible time and ensures a minimum death rate.</a:t>
            </a:r>
          </a:p>
          <a:p>
            <a:pPr marL="0" lvl="0" indent="0"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</a:pPr>
            <a:r>
              <a:rPr lang="en-US" sz="2400" cap="none" spc="1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 In </a:t>
            </a:r>
            <a:r>
              <a:rPr lang="en-US" sz="2400" cap="none" spc="1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our project, we implemented an agent-based model and simulation using </a:t>
            </a:r>
            <a:r>
              <a:rPr lang="en-US" sz="2400" cap="none" spc="1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NetLogo</a:t>
            </a:r>
            <a:r>
              <a:rPr lang="en-US" sz="2400" cap="none" spc="1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for crowd evacuation in the Stadium.</a:t>
            </a:r>
          </a:p>
          <a:p>
            <a:pPr marL="0" lvl="0" indent="0"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</a:pPr>
            <a:r>
              <a:rPr lang="en-US" sz="2400" cap="none" spc="1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 We </a:t>
            </a:r>
            <a:r>
              <a:rPr lang="en-US" sz="2400" cap="none" spc="1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have taken into account two possible scenarios: </a:t>
            </a:r>
          </a:p>
          <a:p>
            <a:pPr marL="514350" lvl="0" indent="-514350"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None/>
            </a:pPr>
            <a:r>
              <a:rPr lang="en-US" sz="2400" cap="none" spc="1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US" sz="2400" cap="none" spc="1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) For a sudden outbreak of fire in the gallery.</a:t>
            </a:r>
          </a:p>
          <a:p>
            <a:pPr marL="514350" lvl="0" indent="-514350"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None/>
            </a:pPr>
            <a:r>
              <a:rPr lang="en-US" sz="2400" cap="none" spc="1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ii) A bomb blast/ explosion.</a:t>
            </a:r>
          </a:p>
          <a:p>
            <a:endParaRPr lang="en-US" sz="1800" cap="none" dirty="0" smtClean="0">
              <a:latin typeface="Calibri" pitchFamily="34" charset="0"/>
              <a:cs typeface="Calibri" pitchFamily="34" charset="0"/>
            </a:endParaRPr>
          </a:p>
          <a:p>
            <a:endParaRPr lang="en-US" sz="1800" cap="none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71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588" y="161318"/>
            <a:ext cx="10320282" cy="766146"/>
          </a:xfrm>
        </p:spPr>
        <p:txBody>
          <a:bodyPr/>
          <a:lstStyle/>
          <a:p>
            <a:pPr algn="ctr"/>
            <a:r>
              <a:rPr lang="en-US" dirty="0" smtClean="0"/>
              <a:t>World Design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5" y="927464"/>
            <a:ext cx="7067005" cy="5812970"/>
          </a:xfrm>
        </p:spPr>
      </p:pic>
    </p:spTree>
    <p:extLst>
      <p:ext uri="{BB962C8B-B14F-4D97-AF65-F5344CB8AC3E}">
        <p14:creationId xmlns:p14="http://schemas.microsoft.com/office/powerpoint/2010/main" val="247738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of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0971" y="2367093"/>
            <a:ext cx="1003725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 smtClean="0">
                <a:latin typeface="Calibri" pitchFamily="34" charset="0"/>
                <a:cs typeface="Calibri" pitchFamily="34" charset="0"/>
              </a:rPr>
              <a:t>In the crowd evacuation model, we have assumed the following:</a:t>
            </a:r>
          </a:p>
          <a:p>
            <a:pPr marL="0" indent="0"/>
            <a:r>
              <a:rPr lang="en-US" sz="2400" cap="none" dirty="0" smtClean="0">
                <a:latin typeface="Calibri" pitchFamily="34" charset="0"/>
                <a:cs typeface="Calibri" pitchFamily="34" charset="0"/>
              </a:rPr>
              <a:t> The location from which the fire starts remains constant</a:t>
            </a:r>
          </a:p>
          <a:p>
            <a:r>
              <a:rPr lang="en-US" sz="2400" cap="none" dirty="0" smtClean="0">
                <a:latin typeface="Calibri" pitchFamily="34" charset="0"/>
                <a:cs typeface="Calibri" pitchFamily="34" charset="0"/>
              </a:rPr>
              <a:t>The location of the exits does not change.</a:t>
            </a:r>
          </a:p>
          <a:p>
            <a:r>
              <a:rPr lang="en-US" sz="2400" cap="none" dirty="0" smtClean="0">
                <a:latin typeface="Calibri" pitchFamily="34" charset="0"/>
                <a:cs typeface="Calibri" pitchFamily="34" charset="0"/>
              </a:rPr>
              <a:t>The size of the exits stays the same.</a:t>
            </a:r>
          </a:p>
          <a:p>
            <a:r>
              <a:rPr lang="en-US" sz="2400" cap="none" dirty="0" smtClean="0">
                <a:latin typeface="Calibri" pitchFamily="34" charset="0"/>
                <a:cs typeface="Calibri" pitchFamily="34" charset="0"/>
              </a:rPr>
              <a:t>Everyone in the crowd moves at the given </a:t>
            </a:r>
            <a:r>
              <a:rPr lang="en-US" sz="2400" cap="none" dirty="0" smtClean="0">
                <a:latin typeface="Calibri" pitchFamily="34" charset="0"/>
                <a:cs typeface="Calibri" pitchFamily="34" charset="0"/>
              </a:rPr>
              <a:t>constant speed</a:t>
            </a:r>
            <a:r>
              <a:rPr lang="en-US" sz="2400" cap="none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n-US" sz="2400" cap="none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2400" cap="none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71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292" y="238954"/>
            <a:ext cx="10364451" cy="1596177"/>
          </a:xfrm>
        </p:spPr>
        <p:txBody>
          <a:bodyPr/>
          <a:lstStyle/>
          <a:p>
            <a:r>
              <a:rPr lang="en-US" dirty="0" smtClean="0"/>
              <a:t>State Variables and Performance 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434" y="1685606"/>
            <a:ext cx="10364452" cy="42321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are 3 state variables in our simulation :</a:t>
            </a:r>
          </a:p>
          <a:p>
            <a:pPr lvl="1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People movement speed  </a:t>
            </a:r>
          </a:p>
          <a:p>
            <a:pPr lvl="1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Fire spread speed (here we 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implemented 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how many times they are slowed)</a:t>
            </a:r>
          </a:p>
          <a:p>
            <a:pPr lvl="1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Starting time of the fire (in ticks)</a:t>
            </a:r>
          </a:p>
          <a:p>
            <a:pPr marL="0" indent="0">
              <a:buNone/>
            </a:pP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And 3 performance measures :</a:t>
            </a:r>
          </a:p>
          <a:p>
            <a:pPr lvl="1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Number of deaths </a:t>
            </a:r>
          </a:p>
          <a:p>
            <a:pPr lvl="1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Number of evacuees </a:t>
            </a:r>
          </a:p>
          <a:p>
            <a:pPr lvl="1"/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Total evacuation time</a:t>
            </a:r>
            <a:endParaRPr lang="en-US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64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149" y="264835"/>
            <a:ext cx="10364451" cy="1227536"/>
          </a:xfrm>
        </p:spPr>
        <p:txBody>
          <a:bodyPr/>
          <a:lstStyle/>
          <a:p>
            <a:pPr algn="ctr"/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017" y="1649862"/>
            <a:ext cx="10364452" cy="4673300"/>
          </a:xfrm>
        </p:spPr>
        <p:txBody>
          <a:bodyPr>
            <a:noAutofit/>
          </a:bodyPr>
          <a:lstStyle/>
          <a:p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As fire approaches closer to people they start to wiggle randomly and increase their speed.</a:t>
            </a:r>
          </a:p>
          <a:p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Because of this random motion of people no two experiment yields the same exact results when people come in close proximity to the fire.</a:t>
            </a:r>
          </a:p>
          <a:p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So we ran the simulation 10 times for 80 different combination of state variables ( in total 800 experiments).</a:t>
            </a:r>
          </a:p>
          <a:p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We did this using the behavior space feature in </a:t>
            </a:r>
            <a:r>
              <a:rPr lang="en-US" sz="2400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Netlogo</a:t>
            </a:r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Then we calculated the mean and standard deviations for 10 repetitions with each set of state variables using python pandas.</a:t>
            </a:r>
            <a:endParaRPr lang="en-US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84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588" y="161318"/>
            <a:ext cx="10320282" cy="766146"/>
          </a:xfrm>
        </p:spPr>
        <p:txBody>
          <a:bodyPr/>
          <a:lstStyle/>
          <a:p>
            <a:pPr algn="ctr"/>
            <a:r>
              <a:rPr lang="en-US" dirty="0" smtClean="0"/>
              <a:t>Simulation Running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664" y="877611"/>
            <a:ext cx="9689416" cy="5849760"/>
          </a:xfrm>
        </p:spPr>
      </p:pic>
    </p:spTree>
    <p:extLst>
      <p:ext uri="{BB962C8B-B14F-4D97-AF65-F5344CB8AC3E}">
        <p14:creationId xmlns:p14="http://schemas.microsoft.com/office/powerpoint/2010/main" val="160079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48B8D-7A59-42A4-A61B-B66E6063D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223" y="169491"/>
            <a:ext cx="9235439" cy="3331355"/>
          </a:xfrm>
        </p:spPr>
        <p:txBody>
          <a:bodyPr>
            <a:normAutofit/>
          </a:bodyPr>
          <a:lstStyle/>
          <a:p>
            <a:r>
              <a:rPr lang="en-US" dirty="0" smtClean="0"/>
              <a:t>Observation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3851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73458" y="294284"/>
            <a:ext cx="9757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Simulation Table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458" y="796260"/>
            <a:ext cx="9196119" cy="5772365"/>
          </a:xfrm>
        </p:spPr>
      </p:pic>
    </p:spTree>
    <p:extLst>
      <p:ext uri="{BB962C8B-B14F-4D97-AF65-F5344CB8AC3E}">
        <p14:creationId xmlns:p14="http://schemas.microsoft.com/office/powerpoint/2010/main" val="42317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C17B96-44E1-4D27-8275-49488FA5EBD9}">
  <ds:schemaRefs>
    <ds:schemaRef ds:uri="16c05727-aa75-4e4a-9b5f-8a80a1165891"/>
    <ds:schemaRef ds:uri="http://schemas.microsoft.com/office/infopath/2007/PartnerControls"/>
    <ds:schemaRef ds:uri="http://www.w3.org/XML/1998/namespace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dcmitype/"/>
    <ds:schemaRef ds:uri="71af3243-3dd4-4a8d-8c0d-dd76da1f02a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1F3672F-4ECD-442D-A450-8D0D8AE9AB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274086-DBC4-4534-ADD1-A99867C702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0</TotalTime>
  <Words>526</Words>
  <Application>Microsoft Office PowerPoint</Application>
  <PresentationFormat>Widescreen</PresentationFormat>
  <Paragraphs>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Tw Cen MT</vt:lpstr>
      <vt:lpstr>Droplet</vt:lpstr>
      <vt:lpstr>Crowd Evacuation in Stadium</vt:lpstr>
      <vt:lpstr>introduction</vt:lpstr>
      <vt:lpstr>World Design</vt:lpstr>
      <vt:lpstr>Assumptions of the model</vt:lpstr>
      <vt:lpstr>State Variables and Performance Measure</vt:lpstr>
      <vt:lpstr>Experiments</vt:lpstr>
      <vt:lpstr>Simulation Running </vt:lpstr>
      <vt:lpstr>Observation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2022-11-12T04:15:36Z</dcterms:created>
  <dcterms:modified xsi:type="dcterms:W3CDTF">2022-12-24T14:32:41Z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