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sldIdLst>
    <p:sldId id="256" r:id="rId2"/>
    <p:sldId id="367" r:id="rId3"/>
    <p:sldId id="344" r:id="rId4"/>
    <p:sldId id="376" r:id="rId5"/>
    <p:sldId id="374" r:id="rId6"/>
    <p:sldId id="343" r:id="rId7"/>
    <p:sldId id="375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464" r:id="rId17"/>
    <p:sldId id="457" r:id="rId18"/>
    <p:sldId id="459" r:id="rId19"/>
    <p:sldId id="458" r:id="rId20"/>
    <p:sldId id="460" r:id="rId21"/>
    <p:sldId id="461" r:id="rId22"/>
    <p:sldId id="462" r:id="rId23"/>
    <p:sldId id="463" r:id="rId24"/>
    <p:sldId id="496" r:id="rId25"/>
    <p:sldId id="386" r:id="rId26"/>
    <p:sldId id="397" r:id="rId27"/>
    <p:sldId id="401" r:id="rId28"/>
    <p:sldId id="394" r:id="rId29"/>
    <p:sldId id="403" r:id="rId30"/>
    <p:sldId id="395" r:id="rId31"/>
    <p:sldId id="404" r:id="rId32"/>
    <p:sldId id="466" r:id="rId33"/>
    <p:sldId id="467" r:id="rId34"/>
    <p:sldId id="468" r:id="rId35"/>
    <p:sldId id="469" r:id="rId36"/>
    <p:sldId id="470" r:id="rId37"/>
    <p:sldId id="471" r:id="rId38"/>
    <p:sldId id="409" r:id="rId39"/>
    <p:sldId id="415" r:id="rId40"/>
    <p:sldId id="472" r:id="rId41"/>
    <p:sldId id="473" r:id="rId42"/>
    <p:sldId id="474" r:id="rId43"/>
    <p:sldId id="406" r:id="rId44"/>
    <p:sldId id="475" r:id="rId45"/>
    <p:sldId id="424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2" r:id="rId61"/>
    <p:sldId id="493" r:id="rId62"/>
    <p:sldId id="494" r:id="rId63"/>
    <p:sldId id="444" r:id="rId64"/>
    <p:sldId id="495" r:id="rId65"/>
    <p:sldId id="446" r:id="rId66"/>
    <p:sldId id="445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AA7"/>
    <a:srgbClr val="1D96EF"/>
    <a:srgbClr val="FFBE1C"/>
    <a:srgbClr val="2C3544"/>
    <a:srgbClr val="F9930F"/>
    <a:srgbClr val="F4641D"/>
    <a:srgbClr val="DC5E5E"/>
    <a:srgbClr val="5B9BD5"/>
    <a:srgbClr val="417AED"/>
    <a:srgbClr val="C9D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4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0F0ED-0EE8-45D8-B210-280F2538C8FE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A6F45-0A0A-4B62-B2EA-A77839423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6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1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9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68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9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7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66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25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29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20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55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7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83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52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9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41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01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85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50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51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51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83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38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80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35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53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25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02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62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2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23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48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6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58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6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85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303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459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979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80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361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9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905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5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09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77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772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03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327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118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8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7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7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87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6F45-0A0A-4B62-B2EA-A778394234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4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B931A8-AB7C-4BCA-8C38-4AE30784CA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20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1A8-AB7C-4BCA-8C38-4AE30784C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1A8-AB7C-4BCA-8C38-4AE30784C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7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631458"/>
            <a:ext cx="9144000" cy="226542"/>
          </a:xfrm>
          <a:prstGeom prst="rect">
            <a:avLst/>
          </a:prstGeom>
          <a:solidFill>
            <a:srgbClr val="2C35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Recurrent Neural Networks @ KSC2016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Page </a:t>
            </a:r>
            <a:fld id="{F1B931A8-AB7C-4BCA-8C38-4AE30784CA44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63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1A8-AB7C-4BCA-8C38-4AE30784C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3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1A8-AB7C-4BCA-8C38-4AE30784C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3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1A8-AB7C-4BCA-8C38-4AE30784C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5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1A8-AB7C-4BCA-8C38-4AE30784C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0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1A8-AB7C-4BCA-8C38-4AE30784C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1A8-AB7C-4BCA-8C38-4AE30784C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9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31A8-AB7C-4BCA-8C38-4AE30784C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7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653" y="4"/>
            <a:ext cx="8482693" cy="76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53" y="832757"/>
            <a:ext cx="8482693" cy="544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31458"/>
            <a:ext cx="7927521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Recurrent Neural Networks @ KSC2016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7521" y="6631458"/>
            <a:ext cx="885825" cy="226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Page </a:t>
            </a:r>
            <a:fld id="{F1B931A8-AB7C-4BCA-8C38-4AE30784CA44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34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i="0" u="sng" kern="1200">
          <a:solidFill>
            <a:srgbClr val="1D96EF"/>
          </a:solidFill>
          <a:effectLst/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C5AA7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C3544"/>
        </a:buClr>
        <a:buFont typeface="Arial" panose="020B0604020202020204" pitchFamily="34" charset="0"/>
        <a:buChar char="▫"/>
        <a:defRPr sz="1600" kern="1200">
          <a:solidFill>
            <a:srgbClr val="312F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C354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8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C3544"/>
        </a:buClr>
        <a:buFont typeface="Arial" panose="020B0604020202020204" pitchFamily="34" charset="0"/>
        <a:buChar char="◦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96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C3544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0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tgjeon/TensorFlow-Tutorials-for-Time-Series/blob/master/mnist-rnn.ipynb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mailto:tgjeon@satreci.com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github.com/tgjeon/TensorFlow-Tutorials-for-Time-Series" TargetMode="External"/><Relationship Id="rId4" Type="http://schemas.openxmlformats.org/officeDocument/2006/relationships/hyperlink" Target="mailto:taylor.taegyun.jeon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9070" y="4563762"/>
            <a:ext cx="7587049" cy="1722984"/>
          </a:xfrm>
        </p:spPr>
        <p:txBody>
          <a:bodyPr anchor="ctr">
            <a:noAutofit/>
          </a:bodyPr>
          <a:lstStyle/>
          <a:p>
            <a:pPr>
              <a:lnSpc>
                <a:spcPct val="40000"/>
              </a:lnSpc>
            </a:pPr>
            <a:endParaRPr lang="en-US" altLang="ko-KR" sz="2800" dirty="0" smtClean="0"/>
          </a:p>
          <a:p>
            <a:pPr>
              <a:lnSpc>
                <a:spcPct val="40000"/>
              </a:lnSpc>
            </a:pPr>
            <a:r>
              <a:rPr lang="ko-KR" altLang="en-US" sz="2800" dirty="0" smtClean="0"/>
              <a:t>전태균</a:t>
            </a:r>
            <a:r>
              <a:rPr lang="en-US" altLang="ko-KR" sz="2800" dirty="0" smtClean="0"/>
              <a:t> </a:t>
            </a:r>
          </a:p>
          <a:p>
            <a:pPr>
              <a:lnSpc>
                <a:spcPct val="40000"/>
              </a:lnSpc>
            </a:pPr>
            <a:endParaRPr lang="en-US" altLang="ko-KR" sz="2800" dirty="0" smtClean="0"/>
          </a:p>
          <a:p>
            <a:pPr>
              <a:lnSpc>
                <a:spcPct val="40000"/>
              </a:lnSpc>
            </a:pPr>
            <a:r>
              <a:rPr lang="en-US" altLang="ko-KR" sz="1800" dirty="0" smtClean="0">
                <a:solidFill>
                  <a:srgbClr val="2C3544"/>
                </a:solidFill>
              </a:rPr>
              <a:t>2016.10.05</a:t>
            </a:r>
          </a:p>
          <a:p>
            <a:pPr>
              <a:lnSpc>
                <a:spcPct val="40000"/>
              </a:lnSpc>
            </a:pPr>
            <a:endParaRPr lang="en-US" altLang="ko-KR" sz="1800" dirty="0" smtClean="0">
              <a:solidFill>
                <a:srgbClr val="2C3544"/>
              </a:solidFill>
            </a:endParaRPr>
          </a:p>
          <a:p>
            <a:pPr>
              <a:lnSpc>
                <a:spcPct val="40000"/>
              </a:lnSpc>
            </a:pPr>
            <a:r>
              <a:rPr lang="en-US" altLang="ko-KR" sz="1400" dirty="0" smtClean="0">
                <a:solidFill>
                  <a:srgbClr val="2C3544"/>
                </a:solidFill>
              </a:rPr>
              <a:t>2016 </a:t>
            </a:r>
            <a:r>
              <a:rPr lang="ko-KR" altLang="en-US" sz="1400" dirty="0" smtClean="0">
                <a:solidFill>
                  <a:srgbClr val="2C3544"/>
                </a:solidFill>
              </a:rPr>
              <a:t>한국 슈퍼컴퓨팅 </a:t>
            </a:r>
            <a:r>
              <a:rPr lang="ko-KR" altLang="en-US" sz="1400" dirty="0" err="1" smtClean="0">
                <a:solidFill>
                  <a:srgbClr val="2C3544"/>
                </a:solidFill>
              </a:rPr>
              <a:t>컨퍼런스</a:t>
            </a:r>
            <a:r>
              <a:rPr lang="ko-KR" altLang="en-US" sz="1400" dirty="0" smtClean="0">
                <a:solidFill>
                  <a:srgbClr val="2C3544"/>
                </a:solidFill>
              </a:rPr>
              <a:t> </a:t>
            </a:r>
            <a:r>
              <a:rPr lang="en-US" altLang="ko-KR" sz="1400" dirty="0" smtClean="0">
                <a:solidFill>
                  <a:srgbClr val="2C3544"/>
                </a:solidFill>
              </a:rPr>
              <a:t>(KSC 2016)</a:t>
            </a:r>
            <a:endParaRPr lang="en-US" altLang="ko-KR" sz="1400" dirty="0">
              <a:solidFill>
                <a:srgbClr val="2C3544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9070" y="543697"/>
            <a:ext cx="7587049" cy="3122141"/>
          </a:xfrm>
          <a:prstGeom prst="rect">
            <a:avLst/>
          </a:prstGeom>
          <a:noFill/>
          <a:ln w="28575">
            <a:solidFill>
              <a:srgbClr val="1D96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3600" b="1" dirty="0" smtClean="0">
                <a:solidFill>
                  <a:srgbClr val="1D96EF"/>
                </a:solidFill>
                <a:cs typeface="Arial" panose="020B0604020202020204" pitchFamily="34" charset="0"/>
              </a:rPr>
              <a:t>Recurrent </a:t>
            </a:r>
            <a:r>
              <a:rPr lang="en-US" altLang="ko-KR" sz="3600" b="1" dirty="0">
                <a:solidFill>
                  <a:srgbClr val="1D96EF"/>
                </a:solidFill>
                <a:cs typeface="Arial" panose="020B0604020202020204" pitchFamily="34" charset="0"/>
              </a:rPr>
              <a:t>Neural </a:t>
            </a:r>
            <a:r>
              <a:rPr lang="en-US" altLang="ko-KR" sz="3600" b="1" dirty="0" smtClean="0">
                <a:solidFill>
                  <a:srgbClr val="1D96EF"/>
                </a:solidFill>
                <a:cs typeface="Arial" panose="020B0604020202020204" pitchFamily="34" charset="0"/>
              </a:rPr>
              <a:t>Networks</a:t>
            </a:r>
          </a:p>
          <a:p>
            <a:pPr lvl="0" algn="ctr"/>
            <a:endParaRPr lang="en-US" altLang="ko-KR" dirty="0" smtClean="0">
              <a:solidFill>
                <a:srgbClr val="1D96EF"/>
              </a:solidFill>
            </a:endParaRPr>
          </a:p>
          <a:p>
            <a:pPr lvl="0" algn="ctr"/>
            <a:endParaRPr lang="ko-KR" altLang="en-US" dirty="0">
              <a:solidFill>
                <a:srgbClr val="1D96EF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rgbClr val="1D96EF"/>
                </a:solidFill>
                <a:cs typeface="Arial" panose="020B0604020202020204" pitchFamily="34" charset="0"/>
              </a:rPr>
              <a:t>Basic and </a:t>
            </a:r>
            <a:r>
              <a:rPr lang="en-US" altLang="ko-KR" sz="2400" b="1" dirty="0" smtClean="0">
                <a:solidFill>
                  <a:srgbClr val="1D96EF"/>
                </a:solidFill>
                <a:cs typeface="Arial" panose="020B0604020202020204" pitchFamily="34" charset="0"/>
              </a:rPr>
              <a:t>Implementations</a:t>
            </a:r>
            <a:endParaRPr lang="ko-KR" altLang="en-US" sz="2400" b="1" dirty="0">
              <a:solidFill>
                <a:srgbClr val="1D96EF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63593" y="2199505"/>
            <a:ext cx="6858002" cy="0"/>
          </a:xfrm>
          <a:prstGeom prst="line">
            <a:avLst/>
          </a:prstGeom>
          <a:ln w="12700">
            <a:solidFill>
              <a:srgbClr val="1D96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procedure: RNN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Initialization</a:t>
                </a:r>
              </a:p>
              <a:p>
                <a:pPr lvl="1"/>
                <a:r>
                  <a:rPr lang="en-US" altLang="ko-KR" dirty="0" smtClean="0"/>
                  <a:t>All zeros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Random values (dependent on activation function)</a:t>
                </a:r>
              </a:p>
              <a:p>
                <a:pPr lvl="1"/>
                <a:endParaRPr lang="en-US" altLang="ko-KR" b="1" dirty="0" smtClean="0"/>
              </a:p>
              <a:p>
                <a:pPr lvl="1"/>
                <a:r>
                  <a:rPr lang="en-US" altLang="ko-KR" b="1" dirty="0" smtClean="0"/>
                  <a:t>Xavier initialization </a:t>
                </a:r>
                <a:r>
                  <a:rPr lang="en-US" altLang="ko-KR" b="1" baseline="30000" dirty="0" smtClean="0"/>
                  <a:t>[1]</a:t>
                </a:r>
                <a:r>
                  <a:rPr lang="en-US" altLang="ko-KR" b="1" dirty="0" smtClean="0"/>
                  <a:t>: </a:t>
                </a:r>
                <a:br>
                  <a:rPr lang="en-US" altLang="ko-KR" b="1" dirty="0" smtClean="0"/>
                </a:br>
                <a:r>
                  <a:rPr lang="en-US" altLang="ko-KR" dirty="0" smtClean="0"/>
                  <a:t>Random values in the interval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where n is the number of incoming connections </a:t>
                </a:r>
              </a:p>
              <a:p>
                <a:pPr marL="203400" lvl="1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from the previous layer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7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화살표 15"/>
          <p:cNvSpPr/>
          <p:nvPr/>
        </p:nvSpPr>
        <p:spPr>
          <a:xfrm rot="2452905">
            <a:off x="6935516" y="2314665"/>
            <a:ext cx="296091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452905">
            <a:off x="6935515" y="4248727"/>
            <a:ext cx="296091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86" y="1394326"/>
            <a:ext cx="1652159" cy="4322439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 rot="2452905">
            <a:off x="8202518" y="2941681"/>
            <a:ext cx="296091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7673" y="6179480"/>
            <a:ext cx="8482692" cy="2229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X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Glorot</a:t>
            </a:r>
            <a:r>
              <a:rPr lang="en-US" altLang="ko-KR" sz="1200" dirty="0" smtClean="0"/>
              <a:t> and Y. </a:t>
            </a:r>
            <a:r>
              <a:rPr lang="en-US" altLang="ko-KR" sz="1200" dirty="0" err="1" smtClean="0"/>
              <a:t>Bengio</a:t>
            </a:r>
            <a:r>
              <a:rPr lang="en-US" altLang="ko-KR" sz="1200" dirty="0"/>
              <a:t>, “Understanding the difficulty of training deep feedforward neural </a:t>
            </a:r>
            <a:r>
              <a:rPr lang="en-US" altLang="ko-KR" sz="1200" dirty="0" smtClean="0"/>
              <a:t>networks” (2010)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58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procedure: RNN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Initialization</a:t>
                </a:r>
              </a:p>
              <a:p>
                <a:r>
                  <a:rPr lang="en-US" altLang="ko-KR" dirty="0" smtClean="0"/>
                  <a:t>Forward Propagation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new state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00B050"/>
                    </a:solidFill>
                  </a:rPr>
                  <a:t>: old state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: input vector at some time step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 smtClean="0"/>
                  <a:t>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 smtClean="0"/>
                  <a:t> usually is a nonlinearity such as </a:t>
                </a:r>
                <a:r>
                  <a:rPr lang="en-US" altLang="ko-KR" b="1" dirty="0" err="1" smtClean="0">
                    <a:solidFill>
                      <a:schemeClr val="accent1"/>
                    </a:solidFill>
                  </a:rPr>
                  <a:t>tanh</a:t>
                </a:r>
                <a:r>
                  <a:rPr lang="en-US" altLang="ko-KR" dirty="0" smtClean="0"/>
                  <a:t> or </a:t>
                </a:r>
                <a:r>
                  <a:rPr lang="en-US" altLang="ko-KR" b="1" dirty="0" err="1" smtClean="0">
                    <a:solidFill>
                      <a:schemeClr val="accent1"/>
                    </a:solidFill>
                  </a:rPr>
                  <a:t>ReLU</a:t>
                </a:r>
                <a:endParaRPr lang="en-US" altLang="ko-KR" b="1" dirty="0" smtClean="0">
                  <a:solidFill>
                    <a:schemeClr val="accent1"/>
                  </a:solidFill>
                </a:endParaRPr>
              </a:p>
              <a:p>
                <a:pPr lvl="3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7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86" y="1394326"/>
            <a:ext cx="1652159" cy="4322439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16200000">
            <a:off x="5006841" y="3437978"/>
            <a:ext cx="3751345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0213" y="1621991"/>
            <a:ext cx="281327" cy="24756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13997" y="1621991"/>
            <a:ext cx="223041" cy="2475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67974" y="1621991"/>
            <a:ext cx="335183" cy="247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8075" y="3669643"/>
            <a:ext cx="211365" cy="24756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0213" y="3669643"/>
            <a:ext cx="281327" cy="247568"/>
          </a:xfrm>
          <a:prstGeom prst="rect">
            <a:avLst/>
          </a:prstGeom>
          <a:noFill/>
          <a:ln>
            <a:solidFill>
              <a:srgbClr val="FFBE1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procedure: RNN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Initialization</a:t>
                </a:r>
              </a:p>
              <a:p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Forward Propagation</a:t>
                </a:r>
              </a:p>
              <a:p>
                <a:r>
                  <a:rPr lang="en-US" altLang="ko-KR" dirty="0" smtClean="0"/>
                  <a:t>Calculating the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 smtClean="0"/>
                  <a:t> the labeled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the output data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Cross-entropy loss: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7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86" y="1394326"/>
            <a:ext cx="1652159" cy="432243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2452905">
            <a:off x="7109688" y="1149761"/>
            <a:ext cx="296091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65474" y="3207856"/>
                <a:ext cx="3428631" cy="834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74" y="3207856"/>
                <a:ext cx="3428631" cy="834716"/>
              </a:xfrm>
              <a:prstGeom prst="rect">
                <a:avLst/>
              </a:prstGeom>
              <a:blipFill>
                <a:blip r:embed="rId5"/>
                <a:stretch>
                  <a:fillRect t="-51095" b="-43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3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procedure: RNN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Initialization</a:t>
                </a:r>
              </a:p>
              <a:p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Forward Propagation</a:t>
                </a:r>
              </a:p>
              <a:p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Calculating the loss</a:t>
                </a:r>
              </a:p>
              <a:p>
                <a:r>
                  <a:rPr lang="en-US" altLang="ko-KR" dirty="0" smtClean="0"/>
                  <a:t>Stochastic Gradient Descent (SGD)</a:t>
                </a:r>
              </a:p>
              <a:p>
                <a:pPr lvl="1"/>
                <a:r>
                  <a:rPr lang="en-US" altLang="ko-KR" dirty="0" smtClean="0"/>
                  <a:t>Push the parameters into a direction that reduced the error</a:t>
                </a:r>
              </a:p>
              <a:p>
                <a:pPr lvl="1"/>
                <a:r>
                  <a:rPr lang="en-US" altLang="ko-KR" dirty="0" smtClean="0"/>
                  <a:t>The directions: the gradients on the loss</a:t>
                </a:r>
              </a:p>
              <a:p>
                <a:pPr marL="203400" lvl="1" indent="0">
                  <a:buNone/>
                </a:pPr>
                <a:r>
                  <a:rPr lang="en-US" altLang="ko-KR" dirty="0" smtClean="0"/>
                  <a:t>   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7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86" y="1394326"/>
            <a:ext cx="1652159" cy="432243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2452905">
            <a:off x="6920809" y="2264458"/>
            <a:ext cx="296091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2452905">
            <a:off x="8193103" y="2926311"/>
            <a:ext cx="296091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452905">
            <a:off x="6920809" y="4119722"/>
            <a:ext cx="296091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1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procedure: 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Initialization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Forward Propagation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Calculating the loss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Stochastic Gradient Descent (SGD)</a:t>
            </a:r>
          </a:p>
          <a:p>
            <a:r>
              <a:rPr lang="en-US" altLang="ko-KR" dirty="0" smtClean="0"/>
              <a:t>Backpropagation Through Time (BPTT)</a:t>
            </a:r>
          </a:p>
          <a:p>
            <a:pPr lvl="1"/>
            <a:r>
              <a:rPr lang="en-US" altLang="ko-KR" dirty="0" smtClean="0"/>
              <a:t>Long-term dependencies</a:t>
            </a:r>
          </a:p>
          <a:p>
            <a:pPr marL="203400" lvl="1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→ vanishing/exploding gradient problem</a:t>
            </a:r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86" y="1394326"/>
            <a:ext cx="1652159" cy="432243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5400000">
            <a:off x="5006841" y="3437978"/>
            <a:ext cx="3751345" cy="235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7982629" y="2911110"/>
            <a:ext cx="522514" cy="128886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580311" y="3025832"/>
            <a:ext cx="207819" cy="20781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8297324" y="2784112"/>
            <a:ext cx="207819" cy="20781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83508" y="3978876"/>
            <a:ext cx="1944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7264" y="5716765"/>
            <a:ext cx="194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Backpropagation</a:t>
            </a:r>
          </a:p>
          <a:p>
            <a:r>
              <a:rPr lang="en-US" altLang="ko-KR" dirty="0" smtClean="0"/>
              <a:t>Through Time (BPTT)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948673" y="3937688"/>
            <a:ext cx="816273" cy="17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764946" y="4199978"/>
            <a:ext cx="1217683" cy="16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Vanishing gradient over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832757"/>
            <a:ext cx="8813346" cy="5445579"/>
          </a:xfrm>
        </p:spPr>
        <p:txBody>
          <a:bodyPr/>
          <a:lstStyle/>
          <a:p>
            <a:r>
              <a:rPr lang="en-US" altLang="ko-KR" dirty="0" smtClean="0"/>
              <a:t>Standard RNN </a:t>
            </a:r>
            <a:r>
              <a:rPr lang="en-US" altLang="ko-KR" dirty="0" smtClean="0"/>
              <a:t>with sigmoid</a:t>
            </a:r>
          </a:p>
          <a:p>
            <a:pPr lvl="1"/>
            <a:r>
              <a:rPr lang="en-US" altLang="ko-KR" dirty="0" smtClean="0"/>
              <a:t>The sensitivity of the input values</a:t>
            </a:r>
            <a:br>
              <a:rPr lang="en-US" altLang="ko-KR" dirty="0" smtClean="0"/>
            </a:br>
            <a:r>
              <a:rPr lang="en-US" altLang="ko-KR" dirty="0" smtClean="0"/>
              <a:t>decays over time</a:t>
            </a:r>
          </a:p>
          <a:p>
            <a:pPr lvl="1"/>
            <a:r>
              <a:rPr lang="en-US" altLang="ko-KR" dirty="0" smtClean="0"/>
              <a:t>The network forgets the previous input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Long-Short Term Memory (LSTM) </a:t>
            </a:r>
            <a:r>
              <a:rPr lang="en-US" altLang="ko-KR" b="0" baseline="30000" dirty="0" smtClean="0"/>
              <a:t>[2]</a:t>
            </a:r>
          </a:p>
          <a:p>
            <a:pPr lvl="1"/>
            <a:r>
              <a:rPr lang="en-US" altLang="ko-KR" dirty="0" smtClean="0"/>
              <a:t>The cell remember the input as long as </a:t>
            </a:r>
            <a:br>
              <a:rPr lang="en-US" altLang="ko-KR" dirty="0" smtClean="0"/>
            </a:br>
            <a:r>
              <a:rPr lang="en-US" altLang="ko-KR" dirty="0" smtClean="0"/>
              <a:t>it wants</a:t>
            </a:r>
          </a:p>
          <a:p>
            <a:pPr lvl="1"/>
            <a:r>
              <a:rPr lang="en-US" altLang="ko-KR" dirty="0" smtClean="0"/>
              <a:t>The output can be used anytime it wants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308" y="841070"/>
            <a:ext cx="4278515" cy="2346142"/>
          </a:xfrm>
          <a:prstGeom prst="rect">
            <a:avLst/>
          </a:prstGeom>
          <a:ln w="19050">
            <a:solidFill>
              <a:srgbClr val="EA12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308" y="3645890"/>
            <a:ext cx="4278515" cy="2352484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30653" y="6195420"/>
            <a:ext cx="8482692" cy="2229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</a:t>
            </a:r>
            <a:r>
              <a:rPr lang="en-US" altLang="ko-KR" sz="1200" dirty="0" smtClean="0"/>
              <a:t>. Graves. “Supervised </a:t>
            </a:r>
            <a:r>
              <a:rPr lang="en-US" altLang="ko-KR" sz="1200" dirty="0"/>
              <a:t>Sequence Labelling with </a:t>
            </a:r>
            <a:r>
              <a:rPr lang="en-US" altLang="ko-KR" sz="1200" dirty="0" smtClean="0"/>
              <a:t>Recurrent Neural Networks” (2012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4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Simple </a:t>
            </a:r>
            <a:r>
              <a:rPr lang="en-US" altLang="ko-KR" dirty="0" err="1" smtClean="0"/>
              <a:t>tanh</a:t>
            </a:r>
            <a:r>
              <a:rPr lang="en-US" altLang="ko-KR" dirty="0" smtClean="0"/>
              <a:t> layer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8194" name="Picture 2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1" y="1210445"/>
            <a:ext cx="8233295" cy="30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30653" y="6195420"/>
            <a:ext cx="8482692" cy="2229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Blog post by C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Olah</a:t>
            </a:r>
            <a:r>
              <a:rPr lang="en-US" altLang="ko-KR" sz="1200" dirty="0" smtClean="0"/>
              <a:t>. “Understanding LSTM Networks” 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2015)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62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Short-Term Memory (LSTM)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1028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6" y="1192241"/>
            <a:ext cx="8200245" cy="30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097"/>
            <a:ext cx="904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2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Cell state = conveyor belt!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Forget</a:t>
            </a:r>
          </a:p>
          <a:p>
            <a:pPr lvl="1"/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smtClean="0"/>
              <a:t>Update</a:t>
            </a:r>
          </a:p>
          <a:p>
            <a:pPr lvl="1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3074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0" r="9216"/>
          <a:stretch/>
        </p:blipFill>
        <p:spPr bwMode="auto">
          <a:xfrm>
            <a:off x="535458" y="1324283"/>
            <a:ext cx="8361407" cy="333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Forget gate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LSTM have the ability to remove or add information to the cell state, carefully regulated by structures call gates.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The decision what information we’re going to throw away from the cell state is made by a sigmoid layer </a:t>
            </a:r>
            <a:r>
              <a:rPr lang="en-US" altLang="ko-KR" b="1" dirty="0" smtClean="0">
                <a:solidFill>
                  <a:srgbClr val="1D96EF"/>
                </a:solidFill>
              </a:rPr>
              <a:t>“forget gate layer”</a:t>
            </a:r>
            <a:endParaRPr lang="ko-KR" altLang="en-US" b="1" dirty="0">
              <a:solidFill>
                <a:srgbClr val="1D96E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2050" name="Picture 2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9" y="942715"/>
            <a:ext cx="8925179" cy="27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 smtClean="0">
                <a:solidFill>
                  <a:srgbClr val="1D96EF"/>
                </a:solidFill>
              </a:rPr>
              <a:t>What you will learn about RNN</a:t>
            </a:r>
            <a:endParaRPr lang="ko-KR" altLang="en-US" i="0" dirty="0">
              <a:solidFill>
                <a:srgbClr val="1D96E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Recurrent Neural Networks?</a:t>
            </a:r>
          </a:p>
          <a:p>
            <a:endParaRPr lang="en-US" altLang="ko-KR" dirty="0"/>
          </a:p>
          <a:p>
            <a:r>
              <a:rPr lang="en-US" altLang="ko-KR" dirty="0"/>
              <a:t>How to build a RNN model?</a:t>
            </a:r>
          </a:p>
          <a:p>
            <a:endParaRPr lang="en-US" altLang="ko-KR" dirty="0"/>
          </a:p>
          <a:p>
            <a:r>
              <a:rPr lang="en-US" altLang="ko-KR" dirty="0" smtClean="0"/>
              <a:t>Manipulate </a:t>
            </a:r>
            <a:r>
              <a:rPr lang="en-US" altLang="ko-KR" dirty="0"/>
              <a:t>time series data</a:t>
            </a:r>
          </a:p>
          <a:p>
            <a:pPr lvl="1"/>
            <a:r>
              <a:rPr lang="en-US" altLang="ko-KR" dirty="0"/>
              <a:t>For RNN models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Run and evaluate graph</a:t>
            </a:r>
          </a:p>
          <a:p>
            <a:endParaRPr lang="en-US" altLang="ko-KR" dirty="0"/>
          </a:p>
          <a:p>
            <a:r>
              <a:rPr lang="en-US" altLang="ko-KR" dirty="0"/>
              <a:t>Predict using RNN as regression model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gate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Decide what new information we’re going to store in the cell state</a:t>
            </a:r>
          </a:p>
          <a:p>
            <a:pPr lvl="1"/>
            <a:r>
              <a:rPr lang="en-US" altLang="ko-KR" dirty="0" smtClean="0"/>
              <a:t>First, </a:t>
            </a:r>
            <a:r>
              <a:rPr lang="en-US" altLang="ko-KR" b="1" dirty="0" smtClean="0">
                <a:solidFill>
                  <a:srgbClr val="1D96EF"/>
                </a:solidFill>
              </a:rPr>
              <a:t>“input gate layer” </a:t>
            </a:r>
            <a:r>
              <a:rPr lang="en-US" altLang="ko-KR" dirty="0" smtClean="0"/>
              <a:t>decide which values we’ll update</a:t>
            </a:r>
          </a:p>
          <a:p>
            <a:pPr lvl="1"/>
            <a:r>
              <a:rPr lang="en-US" altLang="ko-KR" dirty="0" smtClean="0"/>
              <a:t>Next, “</a:t>
            </a:r>
            <a:r>
              <a:rPr lang="en-US" altLang="ko-KR" dirty="0" err="1" smtClean="0"/>
              <a:t>tanh</a:t>
            </a:r>
            <a:r>
              <a:rPr lang="en-US" altLang="ko-KR" dirty="0" smtClean="0"/>
              <a:t> layer” creates a vector of new candidate values</a:t>
            </a:r>
          </a:p>
          <a:p>
            <a:pPr lvl="1"/>
            <a:r>
              <a:rPr lang="en-US" altLang="ko-KR" dirty="0" smtClean="0"/>
              <a:t>Finally, combine two to create an update to the state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4098" name="Picture 2" descr="http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9" y="942715"/>
            <a:ext cx="8925179" cy="27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is where we’d actually drop the information about the old subject’s gender and add the new information, as we decided in the previous steps.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5122" name="Picture 2" descr="http://colah.github.io/posts/2015-08-Understanding-LSTMs/img/LSTM3-focus-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9" y="942713"/>
            <a:ext cx="8925179" cy="27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60541" y="2199503"/>
            <a:ext cx="1210962" cy="51074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33937" y="2199503"/>
            <a:ext cx="934774" cy="510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35611" y="1742537"/>
            <a:ext cx="193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Forget old thing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3937" y="2801289"/>
            <a:ext cx="193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 new thing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2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Output </a:t>
            </a:r>
            <a:r>
              <a:rPr lang="en-US" altLang="ko-KR" dirty="0"/>
              <a:t>will be based on </a:t>
            </a:r>
            <a:r>
              <a:rPr lang="en-US" altLang="ko-KR" dirty="0" smtClean="0"/>
              <a:t>cell state.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6146" name="Picture 2" descr="http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9" y="942713"/>
            <a:ext cx="8925179" cy="27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(GRU)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Combine the forget and input gates into a single </a:t>
            </a:r>
            <a:r>
              <a:rPr lang="en-US" altLang="ko-KR" b="1" dirty="0" smtClean="0">
                <a:solidFill>
                  <a:srgbClr val="2C5AA7"/>
                </a:solidFill>
              </a:rPr>
              <a:t>“update gate”</a:t>
            </a:r>
          </a:p>
          <a:p>
            <a:pPr lvl="1"/>
            <a:r>
              <a:rPr lang="en-US" altLang="ko-KR" dirty="0" smtClean="0"/>
              <a:t>Merge the cell state and hidden state</a:t>
            </a:r>
            <a:endParaRPr lang="ko-KR" altLang="en-US" b="1" dirty="0">
              <a:solidFill>
                <a:srgbClr val="2C5AA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7170" name="Picture 2" descr="A gated recurrent unit neur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9" y="1048118"/>
            <a:ext cx="8925179" cy="27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3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 vs GRU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6" name="Picture 4" descr="A LSTM neural network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0" r="33827"/>
          <a:stretch/>
        </p:blipFill>
        <p:spPr bwMode="auto">
          <a:xfrm>
            <a:off x="807308" y="1656748"/>
            <a:ext cx="2940909" cy="30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ated recurrent unit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69"/>
          <a:stretch/>
        </p:blipFill>
        <p:spPr bwMode="auto">
          <a:xfrm>
            <a:off x="5208731" y="2161688"/>
            <a:ext cx="3086675" cy="20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4399005" y="1029730"/>
            <a:ext cx="0" cy="47926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Patterns for 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RNN Sequences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1268201"/>
            <a:ext cx="8646079" cy="27063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273" y="6310752"/>
            <a:ext cx="8647452" cy="2229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Blog post by A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Karpathy</a:t>
            </a:r>
            <a:r>
              <a:rPr lang="en-US" altLang="ko-KR" sz="1200" dirty="0"/>
              <a:t>. “The Unreasonable Effectiveness of Recurrent Neural Networks” (</a:t>
            </a:r>
            <a:r>
              <a:rPr lang="en-US" altLang="ko-KR" sz="1200" dirty="0" smtClean="0"/>
              <a:t>2015)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84202"/>
              </p:ext>
            </p:extLst>
          </p:nvPr>
        </p:nvGraphicFramePr>
        <p:xfrm>
          <a:off x="248273" y="4212055"/>
          <a:ext cx="8647452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2484">
                  <a:extLst>
                    <a:ext uri="{9D8B030D-6E8A-4147-A177-3AD203B41FA5}">
                      <a16:colId xmlns="" xmlns:a16="http://schemas.microsoft.com/office/drawing/2014/main" val="2903468506"/>
                    </a:ext>
                  </a:extLst>
                </a:gridCol>
                <a:gridCol w="2882484">
                  <a:extLst>
                    <a:ext uri="{9D8B030D-6E8A-4147-A177-3AD203B41FA5}">
                      <a16:colId xmlns="" xmlns:a16="http://schemas.microsoft.com/office/drawing/2014/main" val="2570434373"/>
                    </a:ext>
                  </a:extLst>
                </a:gridCol>
                <a:gridCol w="2882484">
                  <a:extLst>
                    <a:ext uri="{9D8B030D-6E8A-4147-A177-3AD203B41FA5}">
                      <a16:colId xmlns="" xmlns:a16="http://schemas.microsoft.com/office/drawing/2014/main" val="3065830844"/>
                    </a:ext>
                  </a:extLst>
                </a:gridCol>
              </a:tblGrid>
              <a:tr h="245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Task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Input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Output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50093617"/>
                  </a:ext>
                </a:extLst>
              </a:tr>
              <a:tr h="248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Image classification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fixed-sized image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fixed-sized class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0903873"/>
                  </a:ext>
                </a:extLst>
              </a:tr>
              <a:tr h="141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Image captioning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image input 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sentence of words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19651098"/>
                  </a:ext>
                </a:extLst>
              </a:tr>
              <a:tr h="20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Sentiment analysis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sentence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positive or negative sentiment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90917760"/>
                  </a:ext>
                </a:extLst>
              </a:tr>
              <a:tr h="2451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Machine translation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sentence in English 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sentence in French</a:t>
                      </a:r>
                      <a:endParaRPr lang="ko-KR" altLang="en-US" sz="1400" b="1" dirty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23918720"/>
                  </a:ext>
                </a:extLst>
              </a:tr>
              <a:tr h="245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Video classification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DC5E5E"/>
                          </a:solidFill>
                          <a:effectLst/>
                        </a:rPr>
                        <a:t>video sequence </a:t>
                      </a:r>
                      <a:endParaRPr lang="ko-KR" altLang="en-US" sz="1400" b="1" dirty="0">
                        <a:solidFill>
                          <a:srgbClr val="DC5E5E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417AED"/>
                          </a:solidFill>
                          <a:effectLst/>
                        </a:rPr>
                        <a:t>label each frame</a:t>
                      </a:r>
                      <a:endParaRPr lang="ko-KR" altLang="en-US" sz="1400" b="1" dirty="0" smtClean="0">
                        <a:solidFill>
                          <a:srgbClr val="417AED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1350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Overview of </a:t>
            </a:r>
            <a:r>
              <a:rPr lang="en-US" altLang="ko-KR" sz="2400" dirty="0" err="1" smtClean="0"/>
              <a:t>TensorFlow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Recurrent </a:t>
            </a:r>
            <a:r>
              <a:rPr lang="en-US" altLang="ko-KR" sz="2400" dirty="0"/>
              <a:t>Neural </a:t>
            </a:r>
            <a:r>
              <a:rPr lang="en-US" altLang="ko-KR" sz="2400" dirty="0" smtClean="0"/>
              <a:t>Networks (RNN)</a:t>
            </a:r>
          </a:p>
          <a:p>
            <a:endParaRPr lang="en-US" altLang="ko-KR" sz="1000" dirty="0"/>
          </a:p>
          <a:p>
            <a:r>
              <a:rPr lang="en-US" altLang="ko-KR" sz="2400" u="sng" dirty="0" smtClean="0">
                <a:solidFill>
                  <a:srgbClr val="2C5AA7"/>
                </a:solidFill>
              </a:rPr>
              <a:t>RNN Implementation</a:t>
            </a:r>
          </a:p>
          <a:p>
            <a:endParaRPr lang="en-US" altLang="ko-KR" sz="1000" dirty="0" smtClean="0"/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Case studies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Case study #1: MNIST using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RNN</a:t>
            </a:r>
          </a:p>
          <a:p>
            <a:pPr lvl="1"/>
            <a:r>
              <a:rPr lang="en-US" altLang="ko-KR" sz="2000" dirty="0">
                <a:solidFill>
                  <a:prstClr val="white">
                    <a:lumMod val="75000"/>
                  </a:prstClr>
                </a:solidFill>
              </a:rPr>
              <a:t>Case study #2: sine </a:t>
            </a:r>
            <a:r>
              <a:rPr lang="en-US" altLang="ko-KR" sz="2000" dirty="0" smtClean="0">
                <a:solidFill>
                  <a:prstClr val="white">
                    <a:lumMod val="75000"/>
                  </a:prstClr>
                </a:solidFill>
              </a:rPr>
              <a:t>function</a:t>
            </a:r>
            <a:endParaRPr lang="en-US" altLang="ko-KR" sz="1400" b="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Case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study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#3: </a:t>
            </a:r>
            <a:r>
              <a:rPr lang="en-US" altLang="ko-KR" sz="2000" b="0" dirty="0" smtClean="0">
                <a:solidFill>
                  <a:schemeClr val="bg1">
                    <a:lumMod val="75000"/>
                  </a:schemeClr>
                </a:solidFill>
              </a:rPr>
              <a:t>electricity price forecasting</a:t>
            </a:r>
            <a:endParaRPr lang="en-US" altLang="ko-KR" sz="2000" b="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Q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2400" dirty="0"/>
          </a:p>
        </p:txBody>
      </p:sp>
      <p:sp>
        <p:nvSpPr>
          <p:cNvPr id="6" name="갈매기형 수장 5"/>
          <p:cNvSpPr/>
          <p:nvPr/>
        </p:nvSpPr>
        <p:spPr>
          <a:xfrm rot="16200000">
            <a:off x="7968967" y="160638"/>
            <a:ext cx="981192" cy="641661"/>
          </a:xfrm>
          <a:custGeom>
            <a:avLst/>
            <a:gdLst>
              <a:gd name="connsiteX0" fmla="*/ 0 w 1318500"/>
              <a:gd name="connsiteY0" fmla="*/ 0 h 641661"/>
              <a:gd name="connsiteX1" fmla="*/ 981192 w 1318500"/>
              <a:gd name="connsiteY1" fmla="*/ 0 h 641661"/>
              <a:gd name="connsiteX2" fmla="*/ 1318500 w 1318500"/>
              <a:gd name="connsiteY2" fmla="*/ 320831 h 641661"/>
              <a:gd name="connsiteX3" fmla="*/ 981192 w 1318500"/>
              <a:gd name="connsiteY3" fmla="*/ 641661 h 641661"/>
              <a:gd name="connsiteX4" fmla="*/ 0 w 1318500"/>
              <a:gd name="connsiteY4" fmla="*/ 641661 h 641661"/>
              <a:gd name="connsiteX5" fmla="*/ 337308 w 1318500"/>
              <a:gd name="connsiteY5" fmla="*/ 320831 h 641661"/>
              <a:gd name="connsiteX6" fmla="*/ 0 w 1318500"/>
              <a:gd name="connsiteY6" fmla="*/ 0 h 641661"/>
              <a:gd name="connsiteX0" fmla="*/ 0 w 997228"/>
              <a:gd name="connsiteY0" fmla="*/ 0 h 641661"/>
              <a:gd name="connsiteX1" fmla="*/ 981192 w 997228"/>
              <a:gd name="connsiteY1" fmla="*/ 0 h 641661"/>
              <a:gd name="connsiteX2" fmla="*/ 997228 w 997228"/>
              <a:gd name="connsiteY2" fmla="*/ 329072 h 641661"/>
              <a:gd name="connsiteX3" fmla="*/ 981192 w 997228"/>
              <a:gd name="connsiteY3" fmla="*/ 641661 h 641661"/>
              <a:gd name="connsiteX4" fmla="*/ 0 w 997228"/>
              <a:gd name="connsiteY4" fmla="*/ 641661 h 641661"/>
              <a:gd name="connsiteX5" fmla="*/ 337308 w 997228"/>
              <a:gd name="connsiteY5" fmla="*/ 320831 h 641661"/>
              <a:gd name="connsiteX6" fmla="*/ 0 w 997228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72517 w 981192"/>
              <a:gd name="connsiteY2" fmla="*/ 329075 h 641661"/>
              <a:gd name="connsiteX3" fmla="*/ 981192 w 981192"/>
              <a:gd name="connsiteY3" fmla="*/ 641661 h 641661"/>
              <a:gd name="connsiteX4" fmla="*/ 0 w 981192"/>
              <a:gd name="connsiteY4" fmla="*/ 641661 h 641661"/>
              <a:gd name="connsiteX5" fmla="*/ 337308 w 981192"/>
              <a:gd name="connsiteY5" fmla="*/ 320831 h 641661"/>
              <a:gd name="connsiteX6" fmla="*/ 0 w 981192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81192 w 981192"/>
              <a:gd name="connsiteY2" fmla="*/ 641661 h 641661"/>
              <a:gd name="connsiteX3" fmla="*/ 0 w 981192"/>
              <a:gd name="connsiteY3" fmla="*/ 641661 h 641661"/>
              <a:gd name="connsiteX4" fmla="*/ 337308 w 981192"/>
              <a:gd name="connsiteY4" fmla="*/ 320831 h 641661"/>
              <a:gd name="connsiteX5" fmla="*/ 0 w 981192"/>
              <a:gd name="connsiteY5" fmla="*/ 0 h 64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192" h="641661">
                <a:moveTo>
                  <a:pt x="0" y="0"/>
                </a:moveTo>
                <a:lnTo>
                  <a:pt x="981192" y="0"/>
                </a:lnTo>
                <a:lnTo>
                  <a:pt x="981192" y="641661"/>
                </a:lnTo>
                <a:lnTo>
                  <a:pt x="0" y="641661"/>
                </a:lnTo>
                <a:lnTo>
                  <a:pt x="337308" y="320831"/>
                </a:lnTo>
                <a:lnTo>
                  <a:pt x="0" y="0"/>
                </a:lnTo>
                <a:close/>
              </a:path>
            </a:pathLst>
          </a:custGeom>
          <a:solidFill>
            <a:srgbClr val="EA12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8255131" y="133595"/>
            <a:ext cx="398418" cy="39841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4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RNN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Recurrent States</a:t>
            </a:r>
          </a:p>
          <a:p>
            <a:pPr lvl="1"/>
            <a:r>
              <a:rPr lang="en-US" altLang="ko-KR" dirty="0"/>
              <a:t>Choose RNN cell type</a:t>
            </a:r>
          </a:p>
          <a:p>
            <a:pPr lvl="1"/>
            <a:r>
              <a:rPr lang="en-US" altLang="ko-KR" dirty="0"/>
              <a:t>Use multiple RNN cells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Input layer</a:t>
            </a:r>
          </a:p>
          <a:p>
            <a:pPr lvl="1"/>
            <a:r>
              <a:rPr lang="en-US" altLang="ko-KR" dirty="0"/>
              <a:t>Prepare time series data as RNN input </a:t>
            </a:r>
          </a:p>
          <a:p>
            <a:pPr lvl="1"/>
            <a:r>
              <a:rPr lang="en-US" altLang="ko-KR" dirty="0"/>
              <a:t>Data splitting</a:t>
            </a:r>
          </a:p>
          <a:p>
            <a:pPr lvl="1"/>
            <a:r>
              <a:rPr lang="en-US" altLang="ko-KR" dirty="0"/>
              <a:t>Connect input and recurrent layers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Output layer</a:t>
            </a:r>
          </a:p>
          <a:p>
            <a:pPr lvl="1"/>
            <a:r>
              <a:rPr lang="en-US" altLang="ko-KR" dirty="0"/>
              <a:t>Add DNN layer</a:t>
            </a:r>
          </a:p>
          <a:p>
            <a:pPr lvl="1"/>
            <a:r>
              <a:rPr lang="en-US" altLang="ko-KR" dirty="0"/>
              <a:t>Add regression model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Create RNN model for regression</a:t>
            </a:r>
          </a:p>
          <a:p>
            <a:pPr lvl="1"/>
            <a:r>
              <a:rPr lang="en-US" altLang="ko-KR" dirty="0"/>
              <a:t>Train &amp; Prediction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7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Choose the RNN cell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Neural Network RNN Cells </a:t>
            </a:r>
            <a:r>
              <a:rPr lang="en-US" altLang="ko-KR" b="0" dirty="0">
                <a:solidFill>
                  <a:prstClr val="black"/>
                </a:solidFill>
              </a:rPr>
              <a:t>(</a:t>
            </a:r>
            <a:r>
              <a:rPr lang="en-US" altLang="ko-KR" b="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tf.nn.rnn_cell</a:t>
            </a:r>
            <a:r>
              <a:rPr lang="en-US" altLang="ko-KR" b="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 smtClean="0"/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BasicRNNCell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tf.nn.rnn_cell.BasicRNNCell</a:t>
            </a:r>
            <a:r>
              <a:rPr lang="en-US" altLang="ko-KR" sz="1200" dirty="0" smtClean="0"/>
              <a:t>)</a:t>
            </a:r>
            <a:endParaRPr lang="en-US" altLang="ko-KR" dirty="0" smtClean="0"/>
          </a:p>
          <a:p>
            <a:pPr lvl="2">
              <a:buClr>
                <a:schemeClr val="tx1"/>
              </a:buClr>
            </a:pP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activation </a:t>
            </a:r>
            <a:r>
              <a:rPr lang="en-US" altLang="ko-KR" dirty="0" smtClean="0"/>
              <a:t>: </a:t>
            </a:r>
            <a:r>
              <a:rPr lang="en-US" altLang="ko-KR" i="1" dirty="0" err="1" smtClean="0"/>
              <a:t>tanh</a:t>
            </a:r>
            <a:r>
              <a:rPr lang="en-US" altLang="ko-KR" i="1" dirty="0" smtClean="0"/>
              <a:t>()</a:t>
            </a:r>
          </a:p>
          <a:p>
            <a:pPr lvl="2">
              <a:buClr>
                <a:schemeClr val="tx1"/>
              </a:buClr>
            </a:pPr>
            <a:r>
              <a:rPr lang="en-US" altLang="ko-KR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num_units</a:t>
            </a:r>
            <a:r>
              <a:rPr lang="en-US" altLang="ko-KR" dirty="0" smtClean="0"/>
              <a:t> </a:t>
            </a:r>
            <a:r>
              <a:rPr lang="en-US" altLang="ko-KR" dirty="0"/>
              <a:t>: The number of units in the RNN </a:t>
            </a:r>
            <a:r>
              <a:rPr lang="en-US" altLang="ko-KR" dirty="0" smtClean="0"/>
              <a:t>cell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BasicLSTMCell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tf.nn.rnn_cell.BasicLSTMCell</a:t>
            </a:r>
            <a:r>
              <a:rPr lang="en-US" altLang="ko-KR" sz="1200" dirty="0" smtClean="0"/>
              <a:t>)</a:t>
            </a:r>
          </a:p>
          <a:p>
            <a:pPr lvl="2">
              <a:buClr>
                <a:schemeClr val="tx1"/>
              </a:buClr>
            </a:pPr>
            <a:r>
              <a:rPr lang="en-US" altLang="ko-KR" dirty="0" smtClean="0"/>
              <a:t>The </a:t>
            </a:r>
            <a:r>
              <a:rPr lang="en-US" altLang="ko-KR" dirty="0"/>
              <a:t>implementation is based on </a:t>
            </a:r>
            <a:r>
              <a:rPr lang="en-US" altLang="ko-KR" dirty="0" smtClean="0"/>
              <a:t>RNN Regularization</a:t>
            </a:r>
            <a:r>
              <a:rPr lang="en-US" altLang="ko-KR" baseline="30000" dirty="0" smtClean="0"/>
              <a:t>[3]</a:t>
            </a:r>
            <a:r>
              <a:rPr lang="en-US" altLang="ko-KR" dirty="0" smtClean="0"/>
              <a:t> </a:t>
            </a:r>
          </a:p>
          <a:p>
            <a:pPr lvl="2">
              <a:buClr>
                <a:schemeClr val="tx1"/>
              </a:buClr>
            </a:pP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activation </a:t>
            </a:r>
            <a:r>
              <a:rPr lang="en-US" altLang="ko-KR" dirty="0" smtClean="0"/>
              <a:t>: </a:t>
            </a:r>
            <a:r>
              <a:rPr lang="en-US" altLang="ko-KR" i="1" dirty="0" err="1"/>
              <a:t>tanh</a:t>
            </a:r>
            <a:r>
              <a:rPr lang="en-US" altLang="ko-KR" i="1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altLang="ko-KR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state_is_tuple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2-tuples of the accepted and returned states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GRUCell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tf.nn.rnn_cell.GRUCell</a:t>
            </a:r>
            <a:r>
              <a:rPr lang="en-US" altLang="ko-KR" sz="1200" dirty="0" smtClean="0"/>
              <a:t>)</a:t>
            </a:r>
          </a:p>
          <a:p>
            <a:pPr lvl="2">
              <a:buClr>
                <a:schemeClr val="tx1"/>
              </a:buClr>
            </a:pPr>
            <a:r>
              <a:rPr lang="en-US" altLang="ko-KR" dirty="0" smtClean="0"/>
              <a:t>Gated Recurrent Unit cell</a:t>
            </a:r>
            <a:r>
              <a:rPr lang="en-US" altLang="ko-KR" baseline="30000" dirty="0" smtClean="0"/>
              <a:t>[4]</a:t>
            </a:r>
          </a:p>
          <a:p>
            <a:pPr lvl="2">
              <a:buClr>
                <a:schemeClr val="tx1"/>
              </a:buClr>
            </a:pP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activation </a:t>
            </a:r>
            <a:r>
              <a:rPr lang="en-US" altLang="ko-KR" dirty="0" smtClean="0"/>
              <a:t>: </a:t>
            </a:r>
            <a:r>
              <a:rPr lang="en-US" altLang="ko-KR" i="1" dirty="0" err="1"/>
              <a:t>tanh</a:t>
            </a:r>
            <a:r>
              <a:rPr lang="en-US" altLang="ko-KR" i="1" dirty="0"/>
              <a:t>()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LSTMCell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tf.nn.rnn_cell.LSTMCell</a:t>
            </a:r>
            <a:r>
              <a:rPr lang="en-US" altLang="ko-KR" sz="1200" dirty="0" smtClean="0"/>
              <a:t>)</a:t>
            </a:r>
          </a:p>
          <a:p>
            <a:pPr lvl="2">
              <a:buClr>
                <a:schemeClr val="tx1"/>
              </a:buClr>
            </a:pP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use_peepholes</a:t>
            </a:r>
            <a:r>
              <a:rPr lang="en-US" altLang="ko-KR" dirty="0" smtClean="0"/>
              <a:t> </a:t>
            </a:r>
            <a:r>
              <a:rPr lang="en-US" altLang="ko-KR" dirty="0"/>
              <a:t>(bool) </a:t>
            </a:r>
            <a:r>
              <a:rPr lang="en-US" altLang="ko-KR" dirty="0" smtClean="0"/>
              <a:t>: </a:t>
            </a:r>
            <a:r>
              <a:rPr lang="en-US" altLang="ko-KR" dirty="0"/>
              <a:t>diagonal/peephole </a:t>
            </a:r>
            <a:r>
              <a:rPr lang="en-US" altLang="ko-KR" dirty="0" smtClean="0"/>
              <a:t>connections</a:t>
            </a:r>
            <a:r>
              <a:rPr lang="en-US" altLang="ko-KR" baseline="30000" dirty="0" smtClean="0"/>
              <a:t>[5]</a:t>
            </a:r>
            <a:r>
              <a:rPr lang="en-US" altLang="ko-KR" dirty="0" smtClean="0"/>
              <a:t>. </a:t>
            </a:r>
          </a:p>
          <a:p>
            <a:pPr lvl="2">
              <a:buClr>
                <a:schemeClr val="tx1"/>
              </a:buClr>
            </a:pP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cell_clip</a:t>
            </a:r>
            <a:r>
              <a:rPr lang="en-US" altLang="ko-KR" dirty="0" smtClean="0"/>
              <a:t> (float) </a:t>
            </a:r>
            <a:r>
              <a:rPr lang="en-US" altLang="ko-KR" dirty="0"/>
              <a:t>: the cell state is clipped by this value prior to the cell output activation</a:t>
            </a:r>
            <a:r>
              <a:rPr lang="en-US" altLang="ko-KR" dirty="0" smtClean="0"/>
              <a:t>.</a:t>
            </a:r>
          </a:p>
          <a:p>
            <a:pPr lvl="2">
              <a:buClr>
                <a:schemeClr val="tx1"/>
              </a:buClr>
            </a:pP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num_proj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</a:t>
            </a:r>
            <a:r>
              <a:rPr lang="en-US" altLang="ko-KR" dirty="0"/>
              <a:t>The output dimensionality for the projection matrices</a:t>
            </a:r>
            <a:endParaRPr lang="en-US" altLang="ko-KR" dirty="0" smtClean="0"/>
          </a:p>
          <a:p>
            <a:pPr marL="203400" lvl="1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20346" y="1488495"/>
            <a:ext cx="1021492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0346" y="2794197"/>
            <a:ext cx="1021492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20346" y="3054086"/>
            <a:ext cx="1433384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20346" y="4104410"/>
            <a:ext cx="1021492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0346" y="4890388"/>
            <a:ext cx="1301578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0346" y="5158515"/>
            <a:ext cx="930876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0347" y="5418404"/>
            <a:ext cx="815546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30653" y="5865733"/>
            <a:ext cx="8482692" cy="6593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W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Zaremba</a:t>
            </a:r>
            <a:r>
              <a:rPr lang="en-US" altLang="ko-KR" sz="1200" dirty="0" smtClean="0"/>
              <a:t>, L. </a:t>
            </a:r>
            <a:r>
              <a:rPr lang="en-US" altLang="ko-KR" sz="1200" dirty="0" err="1"/>
              <a:t>Sutskever</a:t>
            </a:r>
            <a:r>
              <a:rPr lang="en-US" altLang="ko-KR" sz="1200" dirty="0"/>
              <a:t>, and O. </a:t>
            </a:r>
            <a:r>
              <a:rPr lang="en-US" altLang="ko-KR" sz="1200" dirty="0" err="1"/>
              <a:t>Vinyals</a:t>
            </a:r>
            <a:r>
              <a:rPr lang="en-US" altLang="ko-KR" sz="1200" dirty="0"/>
              <a:t>, “Recurrent Neural Network Regularization” (2014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K</a:t>
            </a:r>
            <a:r>
              <a:rPr lang="en-US" altLang="ko-KR" sz="1200" dirty="0"/>
              <a:t>. Cho et al., “Learning Phrase Representations using RNN Encoder-Decoder for Statistical Machine </a:t>
            </a:r>
            <a:r>
              <a:rPr lang="en-US" altLang="ko-KR" sz="1200" dirty="0" smtClean="0"/>
              <a:t>Translation” (2014)</a:t>
            </a:r>
          </a:p>
          <a:p>
            <a:r>
              <a:rPr lang="en-US" altLang="ko-KR" sz="1200" dirty="0" smtClean="0"/>
              <a:t>H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Sak</a:t>
            </a:r>
            <a:r>
              <a:rPr lang="en-US" altLang="ko-KR" sz="1200" dirty="0"/>
              <a:t> et al., “Long short-term memory recurrent neural network architectures for large scale acoustic modeling</a:t>
            </a:r>
            <a:r>
              <a:rPr lang="en-US" altLang="ko-KR" sz="1200" dirty="0" smtClean="0"/>
              <a:t>” (2014)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20346" y="1743873"/>
            <a:ext cx="930876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631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LAB-1) Choose the RNN Cell type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654" y="832757"/>
            <a:ext cx="8482692" cy="238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tf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num_units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100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rnn_cell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tf.nn.rnn_cell.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BasicRNNCell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num_units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rnn_cell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tf.nn.rnn_cell.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BasicLSTMCell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num_units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rnn_cell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tf.nn.rnn_cell.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GRUCell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num_units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rnn_cell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tf.nn.rnn_cell.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LSTMCell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num_units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52532" y="3729014"/>
            <a:ext cx="1992166" cy="60111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BasicRNNCell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62081" y="3729014"/>
            <a:ext cx="1992166" cy="60111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BasicLSTMCell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2532" y="4559897"/>
            <a:ext cx="1992166" cy="60111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GRUCell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2081" y="4559897"/>
            <a:ext cx="1992166" cy="60111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LSTMCell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Overview of </a:t>
            </a:r>
            <a:r>
              <a:rPr lang="en-US" altLang="ko-KR" sz="2400" dirty="0" err="1" smtClean="0"/>
              <a:t>TensorFlow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Recurrent </a:t>
            </a:r>
            <a:r>
              <a:rPr lang="en-US" altLang="ko-KR" sz="2400" dirty="0"/>
              <a:t>Neural </a:t>
            </a:r>
            <a:r>
              <a:rPr lang="en-US" altLang="ko-KR" sz="2400" dirty="0" smtClean="0"/>
              <a:t>Networks (RNN)</a:t>
            </a:r>
          </a:p>
          <a:p>
            <a:endParaRPr lang="en-US" altLang="ko-KR" sz="1000" dirty="0"/>
          </a:p>
          <a:p>
            <a:r>
              <a:rPr lang="en-US" altLang="ko-KR" sz="2400" dirty="0" smtClean="0"/>
              <a:t>RNN Implementation</a:t>
            </a:r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Case studies</a:t>
            </a:r>
          </a:p>
          <a:p>
            <a:pPr lvl="1"/>
            <a:r>
              <a:rPr lang="en-US" altLang="ko-KR" sz="2000" dirty="0"/>
              <a:t>Case study #1: MNIST using RNN</a:t>
            </a:r>
            <a:endParaRPr lang="en-US" altLang="ko-KR" sz="1400" dirty="0"/>
          </a:p>
          <a:p>
            <a:pPr lvl="1"/>
            <a:r>
              <a:rPr lang="en-US" altLang="ko-KR" sz="2000" dirty="0" smtClean="0"/>
              <a:t>Case </a:t>
            </a:r>
            <a:r>
              <a:rPr lang="en-US" altLang="ko-KR" sz="2000" dirty="0"/>
              <a:t>study </a:t>
            </a:r>
            <a:r>
              <a:rPr lang="en-US" altLang="ko-KR" sz="2000" dirty="0" smtClean="0"/>
              <a:t>#2: </a:t>
            </a:r>
            <a:r>
              <a:rPr lang="en-US" altLang="ko-KR" sz="2000" dirty="0"/>
              <a:t>sine </a:t>
            </a:r>
            <a:r>
              <a:rPr lang="en-US" altLang="ko-KR" sz="2000" dirty="0" smtClean="0"/>
              <a:t>function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Case </a:t>
            </a:r>
            <a:r>
              <a:rPr lang="en-US" altLang="ko-KR" sz="2000" dirty="0" smtClean="0"/>
              <a:t>study </a:t>
            </a:r>
            <a:r>
              <a:rPr lang="en-US" altLang="ko-KR" sz="2000" dirty="0" smtClean="0"/>
              <a:t>#3: </a:t>
            </a:r>
            <a:r>
              <a:rPr lang="en-US" altLang="ko-KR" sz="2000" b="0" dirty="0" smtClean="0"/>
              <a:t>electricity price forecasting</a:t>
            </a:r>
            <a:endParaRPr lang="en-US" altLang="ko-KR" sz="2000" b="0" dirty="0"/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Conclusions</a:t>
            </a:r>
            <a:endParaRPr lang="en-US" altLang="ko-KR" sz="2400" dirty="0"/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Q </a:t>
            </a:r>
            <a:r>
              <a:rPr lang="en-US" altLang="ko-KR" sz="2400" dirty="0"/>
              <a:t>&amp; </a:t>
            </a:r>
            <a:r>
              <a:rPr lang="en-US" altLang="ko-KR" sz="2400" dirty="0" smtClean="0"/>
              <a:t>A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6" name="갈매기형 수장 5"/>
          <p:cNvSpPr/>
          <p:nvPr/>
        </p:nvSpPr>
        <p:spPr>
          <a:xfrm rot="16200000">
            <a:off x="7968967" y="160638"/>
            <a:ext cx="981192" cy="641661"/>
          </a:xfrm>
          <a:custGeom>
            <a:avLst/>
            <a:gdLst>
              <a:gd name="connsiteX0" fmla="*/ 0 w 1318500"/>
              <a:gd name="connsiteY0" fmla="*/ 0 h 641661"/>
              <a:gd name="connsiteX1" fmla="*/ 981192 w 1318500"/>
              <a:gd name="connsiteY1" fmla="*/ 0 h 641661"/>
              <a:gd name="connsiteX2" fmla="*/ 1318500 w 1318500"/>
              <a:gd name="connsiteY2" fmla="*/ 320831 h 641661"/>
              <a:gd name="connsiteX3" fmla="*/ 981192 w 1318500"/>
              <a:gd name="connsiteY3" fmla="*/ 641661 h 641661"/>
              <a:gd name="connsiteX4" fmla="*/ 0 w 1318500"/>
              <a:gd name="connsiteY4" fmla="*/ 641661 h 641661"/>
              <a:gd name="connsiteX5" fmla="*/ 337308 w 1318500"/>
              <a:gd name="connsiteY5" fmla="*/ 320831 h 641661"/>
              <a:gd name="connsiteX6" fmla="*/ 0 w 1318500"/>
              <a:gd name="connsiteY6" fmla="*/ 0 h 641661"/>
              <a:gd name="connsiteX0" fmla="*/ 0 w 997228"/>
              <a:gd name="connsiteY0" fmla="*/ 0 h 641661"/>
              <a:gd name="connsiteX1" fmla="*/ 981192 w 997228"/>
              <a:gd name="connsiteY1" fmla="*/ 0 h 641661"/>
              <a:gd name="connsiteX2" fmla="*/ 997228 w 997228"/>
              <a:gd name="connsiteY2" fmla="*/ 329072 h 641661"/>
              <a:gd name="connsiteX3" fmla="*/ 981192 w 997228"/>
              <a:gd name="connsiteY3" fmla="*/ 641661 h 641661"/>
              <a:gd name="connsiteX4" fmla="*/ 0 w 997228"/>
              <a:gd name="connsiteY4" fmla="*/ 641661 h 641661"/>
              <a:gd name="connsiteX5" fmla="*/ 337308 w 997228"/>
              <a:gd name="connsiteY5" fmla="*/ 320831 h 641661"/>
              <a:gd name="connsiteX6" fmla="*/ 0 w 997228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72517 w 981192"/>
              <a:gd name="connsiteY2" fmla="*/ 329075 h 641661"/>
              <a:gd name="connsiteX3" fmla="*/ 981192 w 981192"/>
              <a:gd name="connsiteY3" fmla="*/ 641661 h 641661"/>
              <a:gd name="connsiteX4" fmla="*/ 0 w 981192"/>
              <a:gd name="connsiteY4" fmla="*/ 641661 h 641661"/>
              <a:gd name="connsiteX5" fmla="*/ 337308 w 981192"/>
              <a:gd name="connsiteY5" fmla="*/ 320831 h 641661"/>
              <a:gd name="connsiteX6" fmla="*/ 0 w 981192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81192 w 981192"/>
              <a:gd name="connsiteY2" fmla="*/ 641661 h 641661"/>
              <a:gd name="connsiteX3" fmla="*/ 0 w 981192"/>
              <a:gd name="connsiteY3" fmla="*/ 641661 h 641661"/>
              <a:gd name="connsiteX4" fmla="*/ 337308 w 981192"/>
              <a:gd name="connsiteY4" fmla="*/ 320831 h 641661"/>
              <a:gd name="connsiteX5" fmla="*/ 0 w 981192"/>
              <a:gd name="connsiteY5" fmla="*/ 0 h 64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192" h="641661">
                <a:moveTo>
                  <a:pt x="0" y="0"/>
                </a:moveTo>
                <a:lnTo>
                  <a:pt x="981192" y="0"/>
                </a:lnTo>
                <a:lnTo>
                  <a:pt x="981192" y="641661"/>
                </a:lnTo>
                <a:lnTo>
                  <a:pt x="0" y="641661"/>
                </a:lnTo>
                <a:lnTo>
                  <a:pt x="337308" y="320831"/>
                </a:lnTo>
                <a:lnTo>
                  <a:pt x="0" y="0"/>
                </a:lnTo>
                <a:close/>
              </a:path>
            </a:pathLst>
          </a:custGeom>
          <a:solidFill>
            <a:srgbClr val="EA12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8255131" y="133595"/>
            <a:ext cx="398418" cy="39841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4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Use the multiple RNN cells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RNN Cell wrapper </a:t>
            </a:r>
            <a:r>
              <a:rPr lang="en-US" altLang="ko-KR" sz="1200" b="0" dirty="0">
                <a:solidFill>
                  <a:prstClr val="black"/>
                </a:solidFill>
              </a:rPr>
              <a:t>(</a:t>
            </a:r>
            <a:r>
              <a:rPr lang="en-US" altLang="ko-KR" sz="1200" b="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tf.nn.rnn_cell.MultiRNNCell</a:t>
            </a:r>
            <a:r>
              <a:rPr lang="en-US" altLang="ko-KR" sz="1200" b="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/>
          </a:p>
          <a:p>
            <a:pPr lvl="2"/>
            <a:r>
              <a:rPr lang="en-US" altLang="ko-KR" dirty="0" smtClean="0"/>
              <a:t>Create a RNN cell composed sequentially of a number of RNN Cells.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RNN Dropout </a:t>
            </a:r>
            <a:r>
              <a:rPr lang="en-US" altLang="ko-KR" sz="1200" b="0" dirty="0">
                <a:solidFill>
                  <a:prstClr val="black"/>
                </a:solidFill>
              </a:rPr>
              <a:t>(</a:t>
            </a:r>
            <a:r>
              <a:rPr lang="en-US" altLang="ko-KR" sz="1200" b="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tf.nn.rnn_cell.Dropoutwrapper</a:t>
            </a:r>
            <a:r>
              <a:rPr lang="en-US" altLang="ko-KR" sz="1200" b="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 dropout to inputs and outputs of the given cell.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RNN Embedding wrapper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tf.nn.rnn_cell.EmbeddingWrapper</a:t>
            </a:r>
            <a:r>
              <a:rPr lang="en-US" altLang="ko-KR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en-US" altLang="ko-KR" dirty="0" smtClean="0"/>
              <a:t>Add input embedding to the given cell.</a:t>
            </a:r>
          </a:p>
          <a:p>
            <a:pPr lvl="2"/>
            <a:r>
              <a:rPr lang="en-US" altLang="ko-KR" dirty="0" smtClean="0"/>
              <a:t>Ex) word2vec, </a:t>
            </a:r>
            <a:r>
              <a:rPr lang="en-US" altLang="ko-KR" dirty="0" err="1" smtClean="0"/>
              <a:t>GloVe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RNN Input Projection wrapper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tf.nn.rnn_cell.InputProjectionWrapper</a:t>
            </a:r>
            <a:r>
              <a:rPr lang="en-US" altLang="ko-KR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en-US" altLang="ko-KR" dirty="0" smtClean="0"/>
              <a:t>Add input projection to the given cell.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B050"/>
                </a:solidFill>
              </a:rPr>
              <a:t>RNN </a:t>
            </a:r>
            <a:r>
              <a:rPr lang="en-US" altLang="ko-KR" b="1" dirty="0" smtClean="0">
                <a:solidFill>
                  <a:srgbClr val="00B050"/>
                </a:solidFill>
              </a:rPr>
              <a:t>Output </a:t>
            </a:r>
            <a:r>
              <a:rPr lang="en-US" altLang="ko-KR" b="1" dirty="0">
                <a:solidFill>
                  <a:srgbClr val="00B050"/>
                </a:solidFill>
              </a:rPr>
              <a:t>Projection wrapper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tf.nn.rnn_cell.OutputProjectionWrapper</a:t>
            </a:r>
            <a:r>
              <a:rPr lang="en-US" altLang="ko-KR" sz="12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lvl="2"/>
            <a:r>
              <a:rPr lang="en-US" altLang="ko-KR" dirty="0"/>
              <a:t>Add </a:t>
            </a:r>
            <a:r>
              <a:rPr lang="en-US" altLang="ko-KR" dirty="0" smtClean="0"/>
              <a:t>output </a:t>
            </a:r>
            <a:r>
              <a:rPr lang="en-US" altLang="ko-KR" dirty="0"/>
              <a:t>projection to the given cell.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30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5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631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LAB-2) </a:t>
            </a:r>
            <a:r>
              <a:rPr lang="en-US" altLang="ko-KR" dirty="0"/>
              <a:t>Use the multiple RNN cells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31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654" y="709187"/>
            <a:ext cx="8482692" cy="71595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rnn_cell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tf.nn.rnn_cell.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DropoutWrapper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rnn_cell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input_keep_prob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0.8, </a:t>
            </a:r>
            <a:r>
              <a:rPr lang="en-US" altLang="ko-KR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output_keep_prob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0.8)</a:t>
            </a:r>
          </a:p>
          <a:p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1777" y="2185476"/>
            <a:ext cx="1390147" cy="500823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GRU/LSTM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19" name="직선 화살표 연결선 18"/>
          <p:cNvCxnSpPr>
            <a:endCxn id="9" idx="2"/>
          </p:cNvCxnSpPr>
          <p:nvPr/>
        </p:nvCxnSpPr>
        <p:spPr>
          <a:xfrm flipV="1">
            <a:off x="4236851" y="2686299"/>
            <a:ext cx="0" cy="427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0"/>
          </p:cNvCxnSpPr>
          <p:nvPr/>
        </p:nvCxnSpPr>
        <p:spPr>
          <a:xfrm flipV="1">
            <a:off x="4236851" y="1812321"/>
            <a:ext cx="0" cy="3731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392654" y="2789775"/>
            <a:ext cx="1744087" cy="3946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Input_keep_prob</a:t>
            </a:r>
            <a:r>
              <a:rPr lang="en-US" altLang="ko-KR" sz="1200" dirty="0" smtClean="0"/>
              <a:t>=0.8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375833" y="1724446"/>
            <a:ext cx="1760909" cy="357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output_keep_prob</a:t>
            </a:r>
            <a:r>
              <a:rPr lang="en-US" altLang="ko-KR" sz="1200" dirty="0" smtClean="0"/>
              <a:t>=0.8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4241906" y="6137788"/>
            <a:ext cx="0" cy="273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667465" y="5101346"/>
            <a:ext cx="1148882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GRU/LSTM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4240482" y="4875891"/>
            <a:ext cx="2849" cy="225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667465" y="4461987"/>
            <a:ext cx="1148882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GRU/LSTM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59" name="직선 화살표 연결선 58"/>
          <p:cNvCxnSpPr>
            <a:stCxn id="58" idx="0"/>
          </p:cNvCxnSpPr>
          <p:nvPr/>
        </p:nvCxnSpPr>
        <p:spPr>
          <a:xfrm flipV="1">
            <a:off x="4241906" y="4184822"/>
            <a:ext cx="1425" cy="27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667465" y="5723884"/>
            <a:ext cx="1148882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GRU/LSTM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4241906" y="5515250"/>
            <a:ext cx="0" cy="20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30654" y="3535032"/>
            <a:ext cx="8482692" cy="52850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Stacked_lstm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tf.nn.rnn_cell.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MultiRNNCell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rnn_cell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depth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오른쪽 중괄호 80"/>
          <p:cNvSpPr/>
          <p:nvPr/>
        </p:nvSpPr>
        <p:spPr>
          <a:xfrm>
            <a:off x="4992130" y="4461987"/>
            <a:ext cx="156519" cy="1675801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324432" y="5144603"/>
            <a:ext cx="639337" cy="3273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depth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endCxn id="9" idx="1"/>
          </p:cNvCxnSpPr>
          <p:nvPr/>
        </p:nvCxnSpPr>
        <p:spPr>
          <a:xfrm flipV="1">
            <a:off x="3064476" y="2435888"/>
            <a:ext cx="477301" cy="251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4931924" y="2435888"/>
            <a:ext cx="477301" cy="80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14176" y="2949133"/>
            <a:ext cx="8623878" cy="27506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Prepare the time series data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Split raw data into train, validation, and test dataset</a:t>
            </a:r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split_data</a:t>
            </a:r>
            <a:r>
              <a:rPr lang="en-US" altLang="ko-KR" dirty="0" smtClean="0"/>
              <a:t> </a:t>
            </a:r>
            <a:r>
              <a:rPr lang="en-US" altLang="ko-KR" baseline="30000" dirty="0" smtClean="0">
                <a:solidFill>
                  <a:srgbClr val="00B050"/>
                </a:solidFill>
              </a:rPr>
              <a:t>[6]</a:t>
            </a:r>
          </a:p>
          <a:p>
            <a:pPr lvl="2"/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data </a:t>
            </a:r>
            <a:r>
              <a:rPr lang="en-US" altLang="ko-KR" dirty="0" smtClean="0"/>
              <a:t>: raw data</a:t>
            </a:r>
          </a:p>
          <a:p>
            <a:pPr lvl="2"/>
            <a:r>
              <a:rPr lang="en-US" altLang="ko-KR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val_size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the ratio of validation set (ex. </a:t>
            </a:r>
            <a:r>
              <a:rPr lang="en-US" altLang="ko-KR" dirty="0" err="1" smtClean="0"/>
              <a:t>val_size</a:t>
            </a:r>
            <a:r>
              <a:rPr lang="en-US" altLang="ko-KR" dirty="0" smtClean="0"/>
              <a:t>=0.2)</a:t>
            </a:r>
          </a:p>
          <a:p>
            <a:pPr lvl="2"/>
            <a:r>
              <a:rPr lang="en-US" altLang="ko-KR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test_size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the ratio of test set (ex. </a:t>
            </a:r>
            <a:r>
              <a:rPr lang="en-US" altLang="ko-KR" dirty="0" err="1" smtClean="0"/>
              <a:t>test_size</a:t>
            </a:r>
            <a:r>
              <a:rPr lang="en-US" altLang="ko-KR" dirty="0" smtClean="0"/>
              <a:t>=0.2)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32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0654" y="5987548"/>
            <a:ext cx="8482692" cy="3561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Mourafiq</a:t>
            </a:r>
            <a:r>
              <a:rPr lang="en-US" altLang="ko-KR" sz="1200" dirty="0" smtClean="0"/>
              <a:t>, “</a:t>
            </a:r>
            <a:r>
              <a:rPr lang="en-US" altLang="ko-KR" sz="1200" dirty="0" err="1" smtClean="0"/>
              <a:t>tensorflow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lstm</a:t>
            </a:r>
            <a:r>
              <a:rPr lang="en-US" altLang="ko-KR" sz="1200" dirty="0" smtClean="0"/>
              <a:t>-regression” </a:t>
            </a:r>
            <a:r>
              <a:rPr lang="en-US" altLang="ko-KR" sz="1200" dirty="0" smtClean="0">
                <a:solidFill>
                  <a:schemeClr val="accent1"/>
                </a:solidFill>
              </a:rPr>
              <a:t>(code</a:t>
            </a:r>
            <a:r>
              <a:rPr lang="en-US" altLang="ko-KR" sz="1200" dirty="0">
                <a:solidFill>
                  <a:schemeClr val="accent1"/>
                </a:solidFill>
              </a:rPr>
              <a:t>: https://github.com/mouradmourafiq/tensorflow-lstm-regression)</a:t>
            </a:r>
            <a:endParaRPr lang="en-US" altLang="ko-KR" sz="1200" dirty="0" smtClean="0">
              <a:solidFill>
                <a:schemeClr val="accent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2307" y="1485093"/>
            <a:ext cx="470415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2307" y="1742273"/>
            <a:ext cx="885603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82307" y="1991639"/>
            <a:ext cx="989839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4769" y="3048816"/>
            <a:ext cx="8482692" cy="25856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split_data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FFC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val_size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=0.2, </a:t>
            </a:r>
            <a:r>
              <a:rPr lang="en-US" altLang="ko-KR" sz="1600" i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test_size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=0.2):</a:t>
            </a:r>
            <a:endParaRPr lang="en-US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ntest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(round(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(data) * (1 -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test_size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nval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(round(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data.iloc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[: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ntest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]) * (1 -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val_size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df_train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df_val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df_test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data.iloc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[: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nval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data.iloc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nval:ntest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endParaRPr lang="en-US" altLang="ko-KR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data.iloc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ntest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df_train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df_val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df_test</a:t>
            </a:r>
            <a:endParaRPr lang="en-US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3210" y="0"/>
            <a:ext cx="9144000" cy="6631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LAB-3) </a:t>
            </a:r>
            <a:r>
              <a:rPr lang="en-US" altLang="ko-KR" dirty="0"/>
              <a:t>Prepare the time series data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33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654" y="816544"/>
            <a:ext cx="8482692" cy="1069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train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test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split_data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raw_data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val_size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=0.2,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test_size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=0.2)</a:t>
            </a:r>
            <a:endParaRPr lang="en-US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935" y="3007751"/>
            <a:ext cx="64075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Raw data </a:t>
            </a:r>
          </a:p>
          <a:p>
            <a:pPr algn="ctr"/>
            <a:r>
              <a:rPr lang="en-US" altLang="ko-KR" sz="1200" dirty="0" smtClean="0"/>
              <a:t>(100%)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054435" y="4407181"/>
            <a:ext cx="3618829" cy="4355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Train </a:t>
            </a:r>
          </a:p>
          <a:p>
            <a:pPr algn="ctr"/>
            <a:r>
              <a:rPr lang="en-US" altLang="ko-KR" sz="1200" dirty="0" smtClean="0"/>
              <a:t>(80%)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800926" y="4407180"/>
            <a:ext cx="1216880" cy="435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Validation</a:t>
            </a:r>
          </a:p>
          <a:p>
            <a:pPr algn="ctr"/>
            <a:r>
              <a:rPr lang="en-US" altLang="ko-KR" sz="1200" dirty="0" smtClean="0"/>
              <a:t>(20%)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252562" y="4407181"/>
            <a:ext cx="1216880" cy="435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Test</a:t>
            </a:r>
          </a:p>
          <a:p>
            <a:pPr algn="ctr"/>
            <a:r>
              <a:rPr lang="en-US" altLang="ko-KR" sz="1200" dirty="0" smtClean="0"/>
              <a:t>(20%)</a:t>
            </a:r>
            <a:endParaRPr lang="ko-KR" altLang="en-US" sz="12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6119077" y="2916195"/>
            <a:ext cx="0" cy="201827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2562" y="3703387"/>
            <a:ext cx="1216880" cy="435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Test</a:t>
            </a:r>
          </a:p>
          <a:p>
            <a:pPr algn="ctr"/>
            <a:r>
              <a:rPr lang="en-US" altLang="ko-KR" sz="1200" dirty="0" smtClean="0"/>
              <a:t>(20%)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061934" y="3707349"/>
            <a:ext cx="4955872" cy="4355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Train </a:t>
            </a:r>
          </a:p>
          <a:p>
            <a:pPr algn="ctr"/>
            <a:r>
              <a:rPr lang="en-US" altLang="ko-KR" sz="1200" dirty="0" smtClean="0"/>
              <a:t>(80%)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730930" y="3632887"/>
            <a:ext cx="0" cy="1301578"/>
          </a:xfrm>
          <a:prstGeom prst="line">
            <a:avLst/>
          </a:prstGeom>
          <a:ln w="28575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아래쪽 화살표 35"/>
          <p:cNvSpPr/>
          <p:nvPr/>
        </p:nvSpPr>
        <p:spPr>
          <a:xfrm>
            <a:off x="2998568" y="4191853"/>
            <a:ext cx="189470" cy="18237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5309674" y="4191853"/>
            <a:ext cx="189470" cy="18237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>
            <a:off x="6765554" y="4191852"/>
            <a:ext cx="189470" cy="182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2061" y="3632887"/>
            <a:ext cx="5081112" cy="1301578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205548" y="3632250"/>
            <a:ext cx="1318080" cy="1301578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3641120" y="3483464"/>
            <a:ext cx="189470" cy="18237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6763725" y="3492823"/>
            <a:ext cx="189470" cy="182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18376" y="5177101"/>
            <a:ext cx="972065" cy="3954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16%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377816" y="5177101"/>
            <a:ext cx="972065" cy="3954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64%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6372427" y="5177101"/>
            <a:ext cx="972065" cy="3954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7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Prepare the time series data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Generate sequence pair (x, y)</a:t>
            </a:r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rnn_data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aseline="30000" dirty="0" smtClean="0">
                <a:solidFill>
                  <a:srgbClr val="00B050"/>
                </a:solidFill>
              </a:rPr>
              <a:t>[6]</a:t>
            </a:r>
            <a:endParaRPr lang="en-US" altLang="ko-KR" sz="1200" baseline="30000" dirty="0" smtClean="0"/>
          </a:p>
          <a:p>
            <a:pPr lvl="2"/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labels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DC5E5E"/>
                </a:solidFill>
              </a:rPr>
              <a:t>True</a:t>
            </a:r>
            <a:r>
              <a:rPr lang="en-US" altLang="ko-KR" dirty="0" smtClean="0"/>
              <a:t> for input data (x) / </a:t>
            </a:r>
            <a:r>
              <a:rPr lang="en-US" altLang="ko-KR" dirty="0" smtClean="0">
                <a:solidFill>
                  <a:srgbClr val="DC5E5E"/>
                </a:solidFill>
              </a:rPr>
              <a:t>False</a:t>
            </a:r>
            <a:r>
              <a:rPr lang="en-US" altLang="ko-KR" dirty="0" smtClean="0"/>
              <a:t> for target data (y)</a:t>
            </a:r>
          </a:p>
          <a:p>
            <a:pPr lvl="2"/>
            <a:r>
              <a:rPr lang="en-US" altLang="ko-KR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num_split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time_steps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data </a:t>
            </a:r>
            <a:r>
              <a:rPr lang="en-US" altLang="ko-KR" dirty="0" smtClean="0"/>
              <a:t>: </a:t>
            </a:r>
            <a:r>
              <a:rPr lang="en-US" altLang="ko-KR" dirty="0"/>
              <a:t>our data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34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09515" y="1474923"/>
            <a:ext cx="668435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97279" y="1743050"/>
            <a:ext cx="978656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99551" y="1995689"/>
            <a:ext cx="475208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0500" y="2328987"/>
            <a:ext cx="8689890" cy="4214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7105" y="2428671"/>
            <a:ext cx="8482692" cy="38912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rnn_data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F9930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i="1" dirty="0" err="1">
                <a:solidFill>
                  <a:srgbClr val="F9930F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i="1" dirty="0">
                <a:solidFill>
                  <a:srgbClr val="F9930F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=False):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creates new data frame based on previous observation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* example: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l = [1, 2, 3, 4, 5]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-&gt; labels == False [[1, 2], [2, 3], [3, 4]]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-&gt; labels == True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[3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4, 5]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rnn_df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for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in range(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(data) -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if labels: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try: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rnn_df.append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data.iloc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as_matrix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except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AttributeError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rnn_df.append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data.iloc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data_ 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data.iloc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as_matrix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rnn_df.append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(data_ if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data_.shape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 &gt; 1 else [[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for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in data_])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rnn_df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39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3210" y="0"/>
            <a:ext cx="9144000" cy="6631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LAB-3) </a:t>
            </a:r>
            <a:r>
              <a:rPr lang="en-US" altLang="ko-KR" dirty="0"/>
              <a:t>Prepare the time series data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35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2995" y="923636"/>
            <a:ext cx="8806247" cy="13747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10</a:t>
            </a:r>
          </a:p>
          <a:p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train_x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rnn_data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df_train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labels=false)</a:t>
            </a:r>
          </a:p>
          <a:p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train_y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rnn_data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df_train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labels=true)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5167" y="2695536"/>
            <a:ext cx="6784303" cy="40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df_train</a:t>
            </a:r>
            <a:r>
              <a:rPr lang="en-US" altLang="ko-KR" dirty="0" smtClean="0"/>
              <a:t> [1:10000]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25167" y="4234288"/>
            <a:ext cx="1308458" cy="40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 #01 </a:t>
            </a:r>
          </a:p>
          <a:p>
            <a:pPr algn="ctr"/>
            <a:r>
              <a:rPr lang="en-US" altLang="ko-KR" sz="1100" dirty="0" smtClean="0"/>
              <a:t>[1, 2, 3, …,10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1025167" y="5200916"/>
            <a:ext cx="1308458" cy="403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y #01 </a:t>
            </a:r>
          </a:p>
          <a:p>
            <a:pPr algn="ctr"/>
            <a:r>
              <a:rPr lang="en-US" altLang="ko-KR" sz="1100" dirty="0" smtClean="0"/>
              <a:t>11</a:t>
            </a:r>
            <a:endParaRPr lang="ko-KR" altLang="en-US" sz="11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39114" y="4014659"/>
            <a:ext cx="6952735" cy="7496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939114" y="4937299"/>
            <a:ext cx="6952735" cy="81832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018903" y="4302980"/>
            <a:ext cx="510746" cy="1647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016622" y="5231077"/>
            <a:ext cx="510746" cy="1647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939114" y="3926826"/>
            <a:ext cx="803633" cy="1989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train_x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9113" y="4852135"/>
            <a:ext cx="803633" cy="1989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train_y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2430015" y="4234288"/>
            <a:ext cx="1308458" cy="40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 #02 </a:t>
            </a:r>
          </a:p>
          <a:p>
            <a:pPr algn="ctr"/>
            <a:r>
              <a:rPr lang="en-US" altLang="ko-KR" sz="1100" dirty="0" smtClean="0"/>
              <a:t>[2, 3, 4, …,11]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2430015" y="5200916"/>
            <a:ext cx="1308458" cy="403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y #02 </a:t>
            </a:r>
          </a:p>
          <a:p>
            <a:pPr algn="ctr"/>
            <a:r>
              <a:rPr lang="en-US" altLang="ko-KR" sz="1100" dirty="0" smtClean="0"/>
              <a:t>12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5876925" y="4192432"/>
            <a:ext cx="1911225" cy="40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 #9990 </a:t>
            </a:r>
          </a:p>
          <a:p>
            <a:pPr algn="ctr"/>
            <a:r>
              <a:rPr lang="en-US" altLang="ko-KR" sz="1100" dirty="0" smtClean="0"/>
              <a:t>[9990, 9991, 9992, …,9999]</a:t>
            </a:r>
            <a:endParaRPr lang="ko-KR" altLang="en-US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5876925" y="5159060"/>
            <a:ext cx="1911225" cy="403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y #9990 </a:t>
            </a:r>
          </a:p>
          <a:p>
            <a:pPr algn="ctr"/>
            <a:r>
              <a:rPr lang="en-US" altLang="ko-KR" sz="1100" dirty="0" smtClean="0"/>
              <a:t>10000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470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Split our data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Split time series data into smaller tensors</a:t>
            </a:r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</a:rPr>
              <a:t>split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tf.split</a:t>
            </a:r>
            <a:r>
              <a:rPr lang="en-US" altLang="ko-KR" sz="1200" dirty="0" smtClean="0"/>
              <a:t>)</a:t>
            </a:r>
          </a:p>
          <a:p>
            <a:pPr lvl="2"/>
            <a:r>
              <a:rPr lang="en-US" altLang="ko-KR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split_dim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batch_size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num_split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time_steps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value </a:t>
            </a:r>
            <a:r>
              <a:rPr lang="en-US" altLang="ko-KR" dirty="0" smtClean="0"/>
              <a:t>: </a:t>
            </a:r>
            <a:r>
              <a:rPr lang="en-US" altLang="ko-KR" dirty="0"/>
              <a:t>our data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split_squeeze</a:t>
            </a:r>
            <a:r>
              <a:rPr lang="en-US" altLang="ko-KR" dirty="0" smtClean="0"/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tf.contrib.learn.ops.split_squeeze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/>
              <a:t>Splits input on given dimension and then squeezes that dimension.</a:t>
            </a:r>
            <a:endParaRPr lang="en-US" altLang="ko-KR" dirty="0" smtClean="0"/>
          </a:p>
          <a:p>
            <a:pPr lvl="2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dim</a:t>
            </a:r>
          </a:p>
          <a:p>
            <a:pPr lvl="2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num_split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tensor_in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36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00875" y="1472020"/>
            <a:ext cx="991536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00875" y="1748385"/>
            <a:ext cx="991536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00874" y="2001024"/>
            <a:ext cx="571407" cy="2110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81824" y="3052769"/>
            <a:ext cx="404075" cy="20212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4591" y="3320203"/>
            <a:ext cx="961468" cy="19172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4590" y="3577237"/>
            <a:ext cx="961469" cy="23402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0654" y="5082746"/>
            <a:ext cx="86074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From 0.10rc, </a:t>
            </a:r>
          </a:p>
          <a:p>
            <a:r>
              <a:rPr lang="en-US" altLang="ko-KR" sz="1600" dirty="0" err="1"/>
              <a:t>tf:split_squeeze</a:t>
            </a:r>
            <a:r>
              <a:rPr lang="en-US" altLang="ko-KR" sz="1600" dirty="0"/>
              <a:t> is deprecated and will be removed after 2016-08-01. Use </a:t>
            </a:r>
            <a:r>
              <a:rPr lang="en-US" altLang="ko-KR" sz="1600" dirty="0" err="1"/>
              <a:t>tf.unpack</a:t>
            </a:r>
            <a:r>
              <a:rPr lang="en-US" altLang="ko-KR" sz="1600" dirty="0"/>
              <a:t> instead.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86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3210" y="0"/>
            <a:ext cx="9144000" cy="6631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LAB-4) </a:t>
            </a:r>
            <a:r>
              <a:rPr lang="en-US" altLang="ko-KR" dirty="0"/>
              <a:t>Split our data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37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654" y="816544"/>
            <a:ext cx="8482692" cy="131705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time_step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10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x_split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split_squeeze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(1,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x_data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1905429" y="3311331"/>
            <a:ext cx="362465" cy="1080520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48711" y="3577327"/>
            <a:ext cx="1669367" cy="3551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split_squeeze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70098" y="4687786"/>
            <a:ext cx="3724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589082" y="4687785"/>
            <a:ext cx="3724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108066" y="4695735"/>
            <a:ext cx="3724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410316" y="4695735"/>
            <a:ext cx="372408" cy="44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157733" y="3803363"/>
            <a:ext cx="310621" cy="93610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18929" y="3789589"/>
            <a:ext cx="310621" cy="93610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79651" y="3789589"/>
            <a:ext cx="310621" cy="93610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82125" y="3794520"/>
            <a:ext cx="310621" cy="93610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032502" y="4830719"/>
                <a:ext cx="5673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502" y="4830719"/>
                <a:ext cx="5673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5791882" y="4830719"/>
                <a:ext cx="5673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82" y="4830719"/>
                <a:ext cx="56739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6541644" y="4830719"/>
                <a:ext cx="5866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644" y="4830719"/>
                <a:ext cx="58663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7451692" y="4830719"/>
                <a:ext cx="3690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92" y="4830719"/>
                <a:ext cx="36901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8223707" y="4830719"/>
                <a:ext cx="3974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707" y="4830719"/>
                <a:ext cx="39748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/>
          <p:cNvSpPr/>
          <p:nvPr/>
        </p:nvSpPr>
        <p:spPr>
          <a:xfrm>
            <a:off x="2753992" y="4687784"/>
            <a:ext cx="372408" cy="4427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cxnSp>
        <p:nvCxnSpPr>
          <p:cNvPr id="8" name="구부러진 연결선 7"/>
          <p:cNvCxnSpPr>
            <a:stCxn id="28" idx="2"/>
            <a:endCxn id="39" idx="2"/>
          </p:cNvCxnSpPr>
          <p:nvPr/>
        </p:nvCxnSpPr>
        <p:spPr>
          <a:xfrm rot="16200000" flipH="1">
            <a:off x="3282278" y="3104571"/>
            <a:ext cx="7949" cy="4059900"/>
          </a:xfrm>
          <a:prstGeom prst="curvedConnector3">
            <a:avLst>
              <a:gd name="adj1" fmla="val 10126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18" idx="2"/>
            <a:endCxn id="40" idx="2"/>
          </p:cNvCxnSpPr>
          <p:nvPr/>
        </p:nvCxnSpPr>
        <p:spPr>
          <a:xfrm rot="16200000" flipH="1">
            <a:off x="3921459" y="2984373"/>
            <a:ext cx="7950" cy="4300296"/>
          </a:xfrm>
          <a:prstGeom prst="curvedConnector3">
            <a:avLst>
              <a:gd name="adj1" fmla="val 10436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19" idx="2"/>
            <a:endCxn id="41" idx="2"/>
          </p:cNvCxnSpPr>
          <p:nvPr/>
        </p:nvCxnSpPr>
        <p:spPr>
          <a:xfrm rot="16200000" flipH="1">
            <a:off x="4564616" y="2868150"/>
            <a:ext cx="12700" cy="4540692"/>
          </a:xfrm>
          <a:prstGeom prst="curvedConnector3">
            <a:avLst>
              <a:gd name="adj1" fmla="val 6405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20" idx="2"/>
            <a:endCxn id="43" idx="2"/>
          </p:cNvCxnSpPr>
          <p:nvPr/>
        </p:nvCxnSpPr>
        <p:spPr>
          <a:xfrm rot="16200000" flipH="1">
            <a:off x="6009484" y="2725532"/>
            <a:ext cx="12700" cy="4825928"/>
          </a:xfrm>
          <a:prstGeom prst="curvedConnector3">
            <a:avLst>
              <a:gd name="adj1" fmla="val 6535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642551" y="4456670"/>
            <a:ext cx="3501081" cy="9061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429165" y="2750466"/>
            <a:ext cx="1308458" cy="40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 #01 </a:t>
            </a:r>
          </a:p>
          <a:p>
            <a:pPr algn="ctr"/>
            <a:r>
              <a:rPr lang="en-US" altLang="ko-KR" sz="1100" dirty="0" smtClean="0"/>
              <a:t>[1, 2, 3, …,10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062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5) </a:t>
            </a:r>
            <a:r>
              <a:rPr lang="en-US" altLang="ko-KR" dirty="0"/>
              <a:t>Connect input and recurrent </a:t>
            </a:r>
            <a:r>
              <a:rPr lang="en-US" altLang="ko-KR" dirty="0" smtClean="0"/>
              <a:t>layers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a recurrent neural network specified by </a:t>
            </a:r>
            <a:r>
              <a:rPr lang="en-US" altLang="ko-KR" dirty="0" err="1" smtClean="0"/>
              <a:t>RNNCell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rnn</a:t>
            </a:r>
            <a:r>
              <a:rPr lang="en-US" altLang="ko-KR" dirty="0" smtClean="0"/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tf.nn.rnn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b="1" dirty="0" err="1" smtClean="0"/>
              <a:t>Args</a:t>
            </a:r>
            <a:r>
              <a:rPr lang="en-US" altLang="ko-KR" b="1" dirty="0" smtClean="0"/>
              <a:t>:</a:t>
            </a:r>
          </a:p>
          <a:p>
            <a:pPr lvl="3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 smtClean="0"/>
              <a:t> : an instance of </a:t>
            </a:r>
            <a:r>
              <a:rPr lang="en-US" altLang="ko-KR" dirty="0" err="1" smtClean="0"/>
              <a:t>RNNCell</a:t>
            </a:r>
            <a:endParaRPr lang="en-US" altLang="ko-KR" dirty="0" smtClean="0"/>
          </a:p>
          <a:p>
            <a:pPr lvl="3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inputs</a:t>
            </a:r>
            <a:r>
              <a:rPr lang="en-US" altLang="ko-KR" dirty="0" smtClean="0"/>
              <a:t> : list of inputs, tensor shape = [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input_size</a:t>
            </a:r>
            <a:r>
              <a:rPr lang="en-US" altLang="ko-KR" dirty="0" smtClean="0"/>
              <a:t>]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b="1" dirty="0" smtClean="0"/>
              <a:t>Returns:</a:t>
            </a:r>
          </a:p>
          <a:p>
            <a:pPr lvl="3"/>
            <a:r>
              <a:rPr lang="en-US" altLang="ko-KR" dirty="0" smtClean="0"/>
              <a:t>(outputs, state)</a:t>
            </a:r>
          </a:p>
          <a:p>
            <a:pPr lvl="3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dirty="0" smtClean="0"/>
              <a:t> : list of outputs</a:t>
            </a:r>
          </a:p>
          <a:p>
            <a:pPr lvl="3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dirty="0" smtClean="0"/>
              <a:t> : the final </a:t>
            </a:r>
            <a:r>
              <a:rPr lang="en-US" altLang="ko-KR" dirty="0" smtClean="0"/>
              <a:t>state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dynamic_rnn</a:t>
            </a:r>
            <a:r>
              <a:rPr lang="en-US" altLang="ko-KR" dirty="0" smtClean="0"/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tf.nn.dynamic_rnn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b="1" dirty="0" err="1"/>
              <a:t>Args</a:t>
            </a:r>
            <a:r>
              <a:rPr lang="en-US" altLang="ko-KR" b="1" dirty="0"/>
              <a:t>:</a:t>
            </a:r>
          </a:p>
          <a:p>
            <a:pPr lvl="3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cell</a:t>
            </a:r>
            <a:r>
              <a:rPr lang="en-US" altLang="ko-KR" dirty="0"/>
              <a:t> : an instance of </a:t>
            </a:r>
            <a:r>
              <a:rPr lang="en-US" altLang="ko-KR" dirty="0" err="1"/>
              <a:t>RNNCell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inputs</a:t>
            </a:r>
            <a:r>
              <a:rPr lang="en-US" altLang="ko-KR" dirty="0"/>
              <a:t> : list of inputs, tensor shape = [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input_size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b="1" dirty="0"/>
              <a:t>Returns:</a:t>
            </a:r>
          </a:p>
          <a:p>
            <a:pPr lvl="3"/>
            <a:r>
              <a:rPr lang="en-US" altLang="ko-KR" dirty="0"/>
              <a:t>(outputs, state)</a:t>
            </a:r>
          </a:p>
          <a:p>
            <a:pPr lvl="3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dirty="0"/>
              <a:t> : </a:t>
            </a:r>
            <a:r>
              <a:rPr lang="en-US" altLang="ko-KR" dirty="0" smtClean="0"/>
              <a:t>the RNN output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dirty="0"/>
              <a:t> : the final state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38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2866" y="1750224"/>
            <a:ext cx="420507" cy="1744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85494" y="2944099"/>
            <a:ext cx="674865" cy="18210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82906" y="3178879"/>
            <a:ext cx="507036" cy="18210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02866" y="1969444"/>
            <a:ext cx="557740" cy="18210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00278" y="4210430"/>
            <a:ext cx="420507" cy="1744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2906" y="5404305"/>
            <a:ext cx="674865" cy="18210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80318" y="5639085"/>
            <a:ext cx="507036" cy="18210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0278" y="4429650"/>
            <a:ext cx="557740" cy="18210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963760" y="3555546"/>
            <a:ext cx="700216" cy="56841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3210" y="0"/>
            <a:ext cx="9144000" cy="6631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LAB-5) </a:t>
            </a:r>
            <a:r>
              <a:rPr lang="en-US" altLang="ko-KR" dirty="0"/>
              <a:t>Connect input and recurrent layers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39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654" y="816544"/>
            <a:ext cx="8482692" cy="131705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rnn_cell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tf.nn.rnn_cell.</a:t>
            </a:r>
            <a:r>
              <a:rPr lang="en-US" altLang="ko-KR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BasicLSTMCell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num_units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stacked_lstm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tf.nn.rnn_cell.</a:t>
            </a:r>
            <a:r>
              <a:rPr lang="en-US" altLang="ko-KR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MultiRNNCell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rnn_cell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dirty="0">
                <a:solidFill>
                  <a:schemeClr val="accent4"/>
                </a:solidFill>
                <a:latin typeface="Consolas" panose="020B0609020204030204" pitchFamily="49" charset="0"/>
              </a:rPr>
              <a:t>depth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x_split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tf.</a:t>
            </a:r>
            <a:r>
              <a:rPr lang="en-US" altLang="ko-KR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time_steps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x_data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output, state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tf.nn.</a:t>
            </a:r>
            <a:r>
              <a:rPr lang="en-US" altLang="ko-KR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rnn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stacked_lstm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x_split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69703" y="5526779"/>
            <a:ext cx="721049" cy="396999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2055035" y="5937855"/>
                <a:ext cx="5673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35" y="5937855"/>
                <a:ext cx="5673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3062987" y="5937855"/>
                <a:ext cx="5673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87" y="5937855"/>
                <a:ext cx="56739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4064515" y="5937855"/>
                <a:ext cx="5866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15" y="5937855"/>
                <a:ext cx="58663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5311657" y="5937855"/>
                <a:ext cx="3690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57" y="5937855"/>
                <a:ext cx="36901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6216484" y="5937855"/>
                <a:ext cx="3974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484" y="5937855"/>
                <a:ext cx="39748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/>
          <p:cNvSpPr/>
          <p:nvPr/>
        </p:nvSpPr>
        <p:spPr>
          <a:xfrm>
            <a:off x="1977387" y="4201139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2332645" y="3975684"/>
            <a:ext cx="2849" cy="225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977387" y="3561780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77387" y="4823677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2334069" y="4615043"/>
            <a:ext cx="0" cy="20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0"/>
            <a:endCxn id="62" idx="2"/>
          </p:cNvCxnSpPr>
          <p:nvPr/>
        </p:nvCxnSpPr>
        <p:spPr>
          <a:xfrm flipV="1">
            <a:off x="2330228" y="5237581"/>
            <a:ext cx="3842" cy="289198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9" name="직사각형 68"/>
          <p:cNvSpPr/>
          <p:nvPr/>
        </p:nvSpPr>
        <p:spPr>
          <a:xfrm>
            <a:off x="1977387" y="2980243"/>
            <a:ext cx="713365" cy="35146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70" name="직선 화살표 연결선 69"/>
          <p:cNvCxnSpPr>
            <a:stCxn id="60" idx="0"/>
            <a:endCxn id="69" idx="2"/>
          </p:cNvCxnSpPr>
          <p:nvPr/>
        </p:nvCxnSpPr>
        <p:spPr>
          <a:xfrm flipV="1">
            <a:off x="2334070" y="3331703"/>
            <a:ext cx="0" cy="2300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2986163" y="5525115"/>
            <a:ext cx="721049" cy="396999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93847" y="4199475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49105" y="3974020"/>
            <a:ext cx="2849" cy="225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993847" y="3560116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93847" y="4822013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3350529" y="4613379"/>
            <a:ext cx="0" cy="20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5" idx="0"/>
            <a:endCxn id="79" idx="2"/>
          </p:cNvCxnSpPr>
          <p:nvPr/>
        </p:nvCxnSpPr>
        <p:spPr>
          <a:xfrm flipV="1">
            <a:off x="3346688" y="5235917"/>
            <a:ext cx="3842" cy="289198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2" name="직사각형 81"/>
          <p:cNvSpPr/>
          <p:nvPr/>
        </p:nvSpPr>
        <p:spPr>
          <a:xfrm>
            <a:off x="2993847" y="2978579"/>
            <a:ext cx="713365" cy="35146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83" name="직선 화살표 연결선 82"/>
          <p:cNvCxnSpPr>
            <a:stCxn id="78" idx="0"/>
            <a:endCxn id="82" idx="2"/>
          </p:cNvCxnSpPr>
          <p:nvPr/>
        </p:nvCxnSpPr>
        <p:spPr>
          <a:xfrm flipV="1">
            <a:off x="3350530" y="3330039"/>
            <a:ext cx="0" cy="2300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4" name="직사각형 83"/>
          <p:cNvSpPr/>
          <p:nvPr/>
        </p:nvSpPr>
        <p:spPr>
          <a:xfrm>
            <a:off x="3998781" y="5525947"/>
            <a:ext cx="721049" cy="396999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006465" y="4200307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4361723" y="3974852"/>
            <a:ext cx="2849" cy="225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006465" y="3560948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06465" y="4822845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V="1">
            <a:off x="4363147" y="4614211"/>
            <a:ext cx="0" cy="20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4" idx="0"/>
            <a:endCxn id="88" idx="2"/>
          </p:cNvCxnSpPr>
          <p:nvPr/>
        </p:nvCxnSpPr>
        <p:spPr>
          <a:xfrm flipV="1">
            <a:off x="4359306" y="5236749"/>
            <a:ext cx="3842" cy="289198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91" name="직사각형 90"/>
          <p:cNvSpPr/>
          <p:nvPr/>
        </p:nvSpPr>
        <p:spPr>
          <a:xfrm>
            <a:off x="4006465" y="2979411"/>
            <a:ext cx="713365" cy="35146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92" name="직선 화살표 연결선 91"/>
          <p:cNvCxnSpPr>
            <a:stCxn id="87" idx="0"/>
            <a:endCxn id="91" idx="2"/>
          </p:cNvCxnSpPr>
          <p:nvPr/>
        </p:nvCxnSpPr>
        <p:spPr>
          <a:xfrm flipV="1">
            <a:off x="4363148" y="3330871"/>
            <a:ext cx="0" cy="2300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93" name="직사각형 92"/>
          <p:cNvSpPr/>
          <p:nvPr/>
        </p:nvSpPr>
        <p:spPr>
          <a:xfrm>
            <a:off x="6054701" y="5525947"/>
            <a:ext cx="721049" cy="396999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2385" y="4200307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6417643" y="3974852"/>
            <a:ext cx="2849" cy="225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062385" y="3560948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062385" y="4822845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6419067" y="4614211"/>
            <a:ext cx="0" cy="20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3" idx="0"/>
            <a:endCxn id="97" idx="2"/>
          </p:cNvCxnSpPr>
          <p:nvPr/>
        </p:nvCxnSpPr>
        <p:spPr>
          <a:xfrm flipV="1">
            <a:off x="6415226" y="5236749"/>
            <a:ext cx="3842" cy="289198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0" name="직사각형 99"/>
          <p:cNvSpPr/>
          <p:nvPr/>
        </p:nvSpPr>
        <p:spPr>
          <a:xfrm>
            <a:off x="6062385" y="2979411"/>
            <a:ext cx="713365" cy="35146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101" name="직선 화살표 연결선 100"/>
          <p:cNvCxnSpPr>
            <a:stCxn id="96" idx="0"/>
            <a:endCxn id="100" idx="2"/>
          </p:cNvCxnSpPr>
          <p:nvPr/>
        </p:nvCxnSpPr>
        <p:spPr>
          <a:xfrm flipV="1">
            <a:off x="6419068" y="3330871"/>
            <a:ext cx="0" cy="2300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/>
              <p:cNvSpPr/>
              <p:nvPr/>
            </p:nvSpPr>
            <p:spPr>
              <a:xfrm>
                <a:off x="5311657" y="4248181"/>
                <a:ext cx="3690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직사각형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57" y="4248181"/>
                <a:ext cx="36901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056508" y="2531573"/>
                <a:ext cx="5673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08" y="2531573"/>
                <a:ext cx="56739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/>
              <p:cNvSpPr/>
              <p:nvPr/>
            </p:nvSpPr>
            <p:spPr>
              <a:xfrm>
                <a:off x="3064460" y="2531573"/>
                <a:ext cx="5673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460" y="2531573"/>
                <a:ext cx="56739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/>
              <p:cNvSpPr/>
              <p:nvPr/>
            </p:nvSpPr>
            <p:spPr>
              <a:xfrm>
                <a:off x="4077594" y="2531573"/>
                <a:ext cx="5634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594" y="2531573"/>
                <a:ext cx="56342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직사각형 105"/>
              <p:cNvSpPr/>
              <p:nvPr/>
            </p:nvSpPr>
            <p:spPr>
              <a:xfrm>
                <a:off x="5311657" y="2531573"/>
                <a:ext cx="3690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직사각형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57" y="2531573"/>
                <a:ext cx="36901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6217957" y="2531573"/>
                <a:ext cx="3974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57" y="2531573"/>
                <a:ext cx="39748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/>
          <p:cNvCxnSpPr>
            <a:stCxn id="60" idx="3"/>
            <a:endCxn id="78" idx="1"/>
          </p:cNvCxnSpPr>
          <p:nvPr/>
        </p:nvCxnSpPr>
        <p:spPr>
          <a:xfrm flipV="1">
            <a:off x="2690752" y="3767068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58" idx="3"/>
            <a:endCxn id="76" idx="1"/>
          </p:cNvCxnSpPr>
          <p:nvPr/>
        </p:nvCxnSpPr>
        <p:spPr>
          <a:xfrm flipV="1">
            <a:off x="2690752" y="4406427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62" idx="3"/>
            <a:endCxn id="79" idx="1"/>
          </p:cNvCxnSpPr>
          <p:nvPr/>
        </p:nvCxnSpPr>
        <p:spPr>
          <a:xfrm flipV="1">
            <a:off x="2690752" y="5028965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3700521" y="3767068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3700521" y="4406427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3700521" y="5028965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4728509" y="3765404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4728509" y="4404763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4728509" y="5027301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5784660" y="3765404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5784660" y="4404763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5784660" y="5027301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u="sng" dirty="0">
                <a:solidFill>
                  <a:srgbClr val="2C5AA7"/>
                </a:solidFill>
              </a:rPr>
              <a:t>Overview of </a:t>
            </a:r>
            <a:r>
              <a:rPr lang="en-US" altLang="ko-KR" sz="2400" u="sng" dirty="0" err="1">
                <a:solidFill>
                  <a:srgbClr val="2C5AA7"/>
                </a:solidFill>
              </a:rPr>
              <a:t>TensorFlow</a:t>
            </a:r>
            <a:endParaRPr lang="en-US" altLang="ko-KR" sz="2400" u="sng" dirty="0">
              <a:solidFill>
                <a:srgbClr val="2C5AA7"/>
              </a:solidFill>
            </a:endParaRPr>
          </a:p>
          <a:p>
            <a:endParaRPr lang="en-US" altLang="ko-KR" sz="1000" dirty="0">
              <a:solidFill>
                <a:srgbClr val="F9930F"/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Recurrent Neural Networks (RNN)</a:t>
            </a: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RNN Implementation</a:t>
            </a: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Case studies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Case study #1: MNIST using RNN</a:t>
            </a:r>
          </a:p>
          <a:p>
            <a:pPr lvl="1"/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Case study #2: sine function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Case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study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#3: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electricity price forecasting</a:t>
            </a: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2400" dirty="0"/>
          </a:p>
        </p:txBody>
      </p:sp>
      <p:sp>
        <p:nvSpPr>
          <p:cNvPr id="6" name="갈매기형 수장 5"/>
          <p:cNvSpPr/>
          <p:nvPr/>
        </p:nvSpPr>
        <p:spPr>
          <a:xfrm rot="16200000">
            <a:off x="7968967" y="160638"/>
            <a:ext cx="981192" cy="641661"/>
          </a:xfrm>
          <a:custGeom>
            <a:avLst/>
            <a:gdLst>
              <a:gd name="connsiteX0" fmla="*/ 0 w 1318500"/>
              <a:gd name="connsiteY0" fmla="*/ 0 h 641661"/>
              <a:gd name="connsiteX1" fmla="*/ 981192 w 1318500"/>
              <a:gd name="connsiteY1" fmla="*/ 0 h 641661"/>
              <a:gd name="connsiteX2" fmla="*/ 1318500 w 1318500"/>
              <a:gd name="connsiteY2" fmla="*/ 320831 h 641661"/>
              <a:gd name="connsiteX3" fmla="*/ 981192 w 1318500"/>
              <a:gd name="connsiteY3" fmla="*/ 641661 h 641661"/>
              <a:gd name="connsiteX4" fmla="*/ 0 w 1318500"/>
              <a:gd name="connsiteY4" fmla="*/ 641661 h 641661"/>
              <a:gd name="connsiteX5" fmla="*/ 337308 w 1318500"/>
              <a:gd name="connsiteY5" fmla="*/ 320831 h 641661"/>
              <a:gd name="connsiteX6" fmla="*/ 0 w 1318500"/>
              <a:gd name="connsiteY6" fmla="*/ 0 h 641661"/>
              <a:gd name="connsiteX0" fmla="*/ 0 w 997228"/>
              <a:gd name="connsiteY0" fmla="*/ 0 h 641661"/>
              <a:gd name="connsiteX1" fmla="*/ 981192 w 997228"/>
              <a:gd name="connsiteY1" fmla="*/ 0 h 641661"/>
              <a:gd name="connsiteX2" fmla="*/ 997228 w 997228"/>
              <a:gd name="connsiteY2" fmla="*/ 329072 h 641661"/>
              <a:gd name="connsiteX3" fmla="*/ 981192 w 997228"/>
              <a:gd name="connsiteY3" fmla="*/ 641661 h 641661"/>
              <a:gd name="connsiteX4" fmla="*/ 0 w 997228"/>
              <a:gd name="connsiteY4" fmla="*/ 641661 h 641661"/>
              <a:gd name="connsiteX5" fmla="*/ 337308 w 997228"/>
              <a:gd name="connsiteY5" fmla="*/ 320831 h 641661"/>
              <a:gd name="connsiteX6" fmla="*/ 0 w 997228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72517 w 981192"/>
              <a:gd name="connsiteY2" fmla="*/ 329075 h 641661"/>
              <a:gd name="connsiteX3" fmla="*/ 981192 w 981192"/>
              <a:gd name="connsiteY3" fmla="*/ 641661 h 641661"/>
              <a:gd name="connsiteX4" fmla="*/ 0 w 981192"/>
              <a:gd name="connsiteY4" fmla="*/ 641661 h 641661"/>
              <a:gd name="connsiteX5" fmla="*/ 337308 w 981192"/>
              <a:gd name="connsiteY5" fmla="*/ 320831 h 641661"/>
              <a:gd name="connsiteX6" fmla="*/ 0 w 981192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81192 w 981192"/>
              <a:gd name="connsiteY2" fmla="*/ 641661 h 641661"/>
              <a:gd name="connsiteX3" fmla="*/ 0 w 981192"/>
              <a:gd name="connsiteY3" fmla="*/ 641661 h 641661"/>
              <a:gd name="connsiteX4" fmla="*/ 337308 w 981192"/>
              <a:gd name="connsiteY4" fmla="*/ 320831 h 641661"/>
              <a:gd name="connsiteX5" fmla="*/ 0 w 981192"/>
              <a:gd name="connsiteY5" fmla="*/ 0 h 64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192" h="641661">
                <a:moveTo>
                  <a:pt x="0" y="0"/>
                </a:moveTo>
                <a:lnTo>
                  <a:pt x="981192" y="0"/>
                </a:lnTo>
                <a:lnTo>
                  <a:pt x="981192" y="641661"/>
                </a:lnTo>
                <a:lnTo>
                  <a:pt x="0" y="641661"/>
                </a:lnTo>
                <a:lnTo>
                  <a:pt x="337308" y="320831"/>
                </a:lnTo>
                <a:lnTo>
                  <a:pt x="0" y="0"/>
                </a:lnTo>
                <a:close/>
              </a:path>
            </a:pathLst>
          </a:custGeom>
          <a:solidFill>
            <a:srgbClr val="EA12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8255131" y="133595"/>
            <a:ext cx="398418" cy="39841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pic>
        <p:nvPicPr>
          <p:cNvPr id="10" name="Picture 2" descr="https://upload.wikimedia.org/wikipedia/en/7/74/Tensor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76" y="3485017"/>
            <a:ext cx="3426857" cy="279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Output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DNN layer</a:t>
            </a:r>
          </a:p>
          <a:p>
            <a:pPr lvl="1"/>
            <a:r>
              <a:rPr lang="en-US" altLang="ko-KR" b="1" dirty="0" err="1">
                <a:solidFill>
                  <a:srgbClr val="00B050"/>
                </a:solidFill>
              </a:rPr>
              <a:t>dnn</a:t>
            </a:r>
            <a:r>
              <a:rPr lang="en-US" altLang="ko-KR" dirty="0" smtClean="0"/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tf.contrib.learn.ops.dnn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input_layer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hidden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units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Add Linear Regression</a:t>
            </a:r>
          </a:p>
          <a:p>
            <a:pPr lvl="1"/>
            <a:r>
              <a:rPr lang="en-US" altLang="ko-KR" b="1" dirty="0" err="1">
                <a:solidFill>
                  <a:srgbClr val="00B050"/>
                </a:solidFill>
              </a:rPr>
              <a:t>linear_regression</a:t>
            </a:r>
            <a:r>
              <a:rPr lang="en-US" altLang="ko-KR" dirty="0" smtClean="0"/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tf.contrib.learn.models.linear_regression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ko-KR" alt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40</a:t>
            </a:fld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9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3210" y="0"/>
            <a:ext cx="9144000" cy="6631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LAB-6</a:t>
            </a:r>
            <a:r>
              <a:rPr lang="en-US" altLang="ko-KR" dirty="0"/>
              <a:t>) Output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41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654" y="816544"/>
            <a:ext cx="8482692" cy="131705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dnn_output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dnn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rnn_output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[10, 10])</a:t>
            </a:r>
          </a:p>
          <a:p>
            <a:r>
              <a:rPr lang="en-US" altLang="ko-KR" b="1" dirty="0" err="1" smtClean="0">
                <a:solidFill>
                  <a:srgbClr val="F4641D"/>
                </a:solidFill>
                <a:latin typeface="Consolas" panose="020B0609020204030204" pitchFamily="49" charset="0"/>
              </a:rPr>
              <a:t>LSTM_Regressor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linear_regression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dnn_output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y)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69703" y="5669654"/>
            <a:ext cx="721049" cy="396999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77387" y="4953614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8" idx="0"/>
          </p:cNvCxnSpPr>
          <p:nvPr/>
        </p:nvCxnSpPr>
        <p:spPr>
          <a:xfrm flipV="1">
            <a:off x="2330228" y="5380456"/>
            <a:ext cx="3842" cy="289198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1977387" y="4361368"/>
            <a:ext cx="713365" cy="35146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 flipV="1">
            <a:off x="2334070" y="4712828"/>
            <a:ext cx="0" cy="2300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7" name="직사각형 16"/>
          <p:cNvSpPr/>
          <p:nvPr/>
        </p:nvSpPr>
        <p:spPr>
          <a:xfrm>
            <a:off x="2986163" y="5667990"/>
            <a:ext cx="721049" cy="396999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3847" y="4951950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23" name="직선 화살표 연결선 22"/>
          <p:cNvCxnSpPr>
            <a:stCxn id="17" idx="0"/>
          </p:cNvCxnSpPr>
          <p:nvPr/>
        </p:nvCxnSpPr>
        <p:spPr>
          <a:xfrm flipV="1">
            <a:off x="3346688" y="5378792"/>
            <a:ext cx="3842" cy="289198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2993847" y="4359704"/>
            <a:ext cx="713365" cy="35146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/>
          <p:cNvCxnSpPr>
            <a:endCxn id="24" idx="2"/>
          </p:cNvCxnSpPr>
          <p:nvPr/>
        </p:nvCxnSpPr>
        <p:spPr>
          <a:xfrm flipV="1">
            <a:off x="3350530" y="4711164"/>
            <a:ext cx="0" cy="2300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3998781" y="5668822"/>
            <a:ext cx="721049" cy="396999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6465" y="4952782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2" name="직선 화살표 연결선 31"/>
          <p:cNvCxnSpPr>
            <a:stCxn id="26" idx="0"/>
          </p:cNvCxnSpPr>
          <p:nvPr/>
        </p:nvCxnSpPr>
        <p:spPr>
          <a:xfrm flipV="1">
            <a:off x="4359306" y="5379624"/>
            <a:ext cx="3842" cy="289198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4006465" y="4360536"/>
            <a:ext cx="713365" cy="35146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/>
          <p:cNvCxnSpPr>
            <a:endCxn id="33" idx="2"/>
          </p:cNvCxnSpPr>
          <p:nvPr/>
        </p:nvCxnSpPr>
        <p:spPr>
          <a:xfrm flipV="1">
            <a:off x="4363148" y="4711996"/>
            <a:ext cx="0" cy="2300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5" name="직사각형 34"/>
          <p:cNvSpPr/>
          <p:nvPr/>
        </p:nvSpPr>
        <p:spPr>
          <a:xfrm>
            <a:off x="6054701" y="5668822"/>
            <a:ext cx="721049" cy="396999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62385" y="4952782"/>
            <a:ext cx="713365" cy="413904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Arial" panose="020B0604020202020204" pitchFamily="34" charset="0"/>
              </a:rPr>
              <a:t>LSTM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41" name="직선 화살표 연결선 40"/>
          <p:cNvCxnSpPr>
            <a:stCxn id="35" idx="0"/>
          </p:cNvCxnSpPr>
          <p:nvPr/>
        </p:nvCxnSpPr>
        <p:spPr>
          <a:xfrm flipV="1">
            <a:off x="6415226" y="5379624"/>
            <a:ext cx="3842" cy="289198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2" name="직사각형 41"/>
          <p:cNvSpPr/>
          <p:nvPr/>
        </p:nvSpPr>
        <p:spPr>
          <a:xfrm>
            <a:off x="6062385" y="4360536"/>
            <a:ext cx="713365" cy="35146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43" name="직선 화살표 연결선 42"/>
          <p:cNvCxnSpPr>
            <a:endCxn id="42" idx="2"/>
          </p:cNvCxnSpPr>
          <p:nvPr/>
        </p:nvCxnSpPr>
        <p:spPr>
          <a:xfrm flipV="1">
            <a:off x="6419068" y="4711996"/>
            <a:ext cx="0" cy="2300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5311657" y="5000656"/>
                <a:ext cx="3690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57" y="5000656"/>
                <a:ext cx="36901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>
            <a:stCxn id="9" idx="3"/>
            <a:endCxn id="18" idx="1"/>
          </p:cNvCxnSpPr>
          <p:nvPr/>
        </p:nvCxnSpPr>
        <p:spPr>
          <a:xfrm flipV="1">
            <a:off x="2690752" y="5158902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700521" y="5158902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4728509" y="5157238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5784660" y="5157238"/>
            <a:ext cx="303095" cy="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69703" y="3720225"/>
            <a:ext cx="4806047" cy="372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DNN Layer 1 with 10 hidden units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956281" y="3202712"/>
            <a:ext cx="4806047" cy="372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DNN Layer 2 with 10 hidden units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1956281" y="2628900"/>
            <a:ext cx="4806047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3210" y="1352550"/>
            <a:ext cx="9144000" cy="5278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7) Create RNN model for </a:t>
            </a:r>
            <a:r>
              <a:rPr lang="en-US" altLang="ko-KR" dirty="0" smtClean="0"/>
              <a:t>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TensorFlowEstimator</a:t>
            </a:r>
            <a:r>
              <a:rPr lang="en-US" altLang="ko-KR" dirty="0"/>
              <a:t> (</a:t>
            </a:r>
            <a:r>
              <a:rPr lang="en-US" altLang="ko-KR" dirty="0" err="1" smtClean="0"/>
              <a:t>tf.contrib.learn.TensorFlowEstimator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42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303" y="1464243"/>
            <a:ext cx="8708571" cy="48794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regressor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</a:p>
          <a:p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learn.TensorFlowEstimator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 smtClean="0">
                <a:solidFill>
                  <a:srgbClr val="F4641D"/>
                </a:solidFill>
                <a:latin typeface="Consolas" panose="020B0609020204030204" pitchFamily="49" charset="0"/>
              </a:rPr>
              <a:t>LSTM_Regressor</a:t>
            </a:r>
            <a:r>
              <a:rPr lang="en-US" altLang="ko-KR" b="1" dirty="0" smtClean="0">
                <a:solidFill>
                  <a:srgbClr val="F4641D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n_classes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=0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verbose=1, steps=TRAINING_STEPS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optimizer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Adagrad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=0.03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=BATCH_SIZE)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regressor.fit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(X['train'], y['train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predicted =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regressor.predict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(X['test'])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mse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mean_squared_error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(y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['test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'],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predicted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Overview of </a:t>
            </a:r>
            <a:r>
              <a:rPr lang="en-US" altLang="ko-KR" sz="2400" dirty="0" err="1" smtClean="0"/>
              <a:t>TensorFlow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Recurrent </a:t>
            </a:r>
            <a:r>
              <a:rPr lang="en-US" altLang="ko-KR" sz="2400" dirty="0"/>
              <a:t>Neural </a:t>
            </a:r>
            <a:r>
              <a:rPr lang="en-US" altLang="ko-KR" sz="2400" dirty="0" smtClean="0"/>
              <a:t>Networks (RNN)</a:t>
            </a:r>
          </a:p>
          <a:p>
            <a:endParaRPr lang="en-US" altLang="ko-KR" sz="1000" dirty="0"/>
          </a:p>
          <a:p>
            <a:r>
              <a:rPr lang="en-US" altLang="ko-KR" sz="2400" dirty="0"/>
              <a:t>RNN Implementation</a:t>
            </a:r>
          </a:p>
          <a:p>
            <a:endParaRPr lang="en-US" altLang="ko-KR" sz="1000" dirty="0" smtClean="0"/>
          </a:p>
          <a:p>
            <a:r>
              <a:rPr lang="en-US" altLang="ko-KR" sz="2400" u="sng" dirty="0" smtClean="0">
                <a:solidFill>
                  <a:srgbClr val="2C5AA7"/>
                </a:solidFill>
              </a:rPr>
              <a:t>Case studies</a:t>
            </a:r>
          </a:p>
          <a:p>
            <a:pPr lvl="1"/>
            <a:r>
              <a:rPr lang="en-US" altLang="ko-KR" sz="2000" u="sng" dirty="0" smtClean="0">
                <a:solidFill>
                  <a:srgbClr val="2C5AA7"/>
                </a:solidFill>
              </a:rPr>
              <a:t>Case study #1: </a:t>
            </a:r>
            <a:r>
              <a:rPr lang="en-US" altLang="ko-KR" sz="2000" b="0" u="sng" dirty="0" smtClean="0">
                <a:solidFill>
                  <a:srgbClr val="2C5AA7"/>
                </a:solidFill>
              </a:rPr>
              <a:t>MNIST using RNN</a:t>
            </a:r>
            <a:endParaRPr lang="en-US" altLang="ko-KR" sz="1400" b="0" u="sng" dirty="0">
              <a:solidFill>
                <a:srgbClr val="2C5AA7"/>
              </a:solidFill>
            </a:endParaRPr>
          </a:p>
          <a:p>
            <a:pPr lvl="1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Case study #2: sine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Case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study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#3: </a:t>
            </a:r>
            <a:r>
              <a:rPr lang="en-US" altLang="ko-KR" sz="2000" b="0" dirty="0" smtClean="0">
                <a:solidFill>
                  <a:schemeClr val="bg1">
                    <a:lumMod val="75000"/>
                  </a:schemeClr>
                </a:solidFill>
              </a:rPr>
              <a:t>electricity price forecasting</a:t>
            </a:r>
            <a:endParaRPr lang="en-US" altLang="ko-KR" sz="2000" b="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Q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2400" dirty="0"/>
          </a:p>
        </p:txBody>
      </p:sp>
      <p:sp>
        <p:nvSpPr>
          <p:cNvPr id="6" name="갈매기형 수장 5"/>
          <p:cNvSpPr/>
          <p:nvPr/>
        </p:nvSpPr>
        <p:spPr>
          <a:xfrm rot="16200000">
            <a:off x="7968967" y="160638"/>
            <a:ext cx="981192" cy="641661"/>
          </a:xfrm>
          <a:custGeom>
            <a:avLst/>
            <a:gdLst>
              <a:gd name="connsiteX0" fmla="*/ 0 w 1318500"/>
              <a:gd name="connsiteY0" fmla="*/ 0 h 641661"/>
              <a:gd name="connsiteX1" fmla="*/ 981192 w 1318500"/>
              <a:gd name="connsiteY1" fmla="*/ 0 h 641661"/>
              <a:gd name="connsiteX2" fmla="*/ 1318500 w 1318500"/>
              <a:gd name="connsiteY2" fmla="*/ 320831 h 641661"/>
              <a:gd name="connsiteX3" fmla="*/ 981192 w 1318500"/>
              <a:gd name="connsiteY3" fmla="*/ 641661 h 641661"/>
              <a:gd name="connsiteX4" fmla="*/ 0 w 1318500"/>
              <a:gd name="connsiteY4" fmla="*/ 641661 h 641661"/>
              <a:gd name="connsiteX5" fmla="*/ 337308 w 1318500"/>
              <a:gd name="connsiteY5" fmla="*/ 320831 h 641661"/>
              <a:gd name="connsiteX6" fmla="*/ 0 w 1318500"/>
              <a:gd name="connsiteY6" fmla="*/ 0 h 641661"/>
              <a:gd name="connsiteX0" fmla="*/ 0 w 997228"/>
              <a:gd name="connsiteY0" fmla="*/ 0 h 641661"/>
              <a:gd name="connsiteX1" fmla="*/ 981192 w 997228"/>
              <a:gd name="connsiteY1" fmla="*/ 0 h 641661"/>
              <a:gd name="connsiteX2" fmla="*/ 997228 w 997228"/>
              <a:gd name="connsiteY2" fmla="*/ 329072 h 641661"/>
              <a:gd name="connsiteX3" fmla="*/ 981192 w 997228"/>
              <a:gd name="connsiteY3" fmla="*/ 641661 h 641661"/>
              <a:gd name="connsiteX4" fmla="*/ 0 w 997228"/>
              <a:gd name="connsiteY4" fmla="*/ 641661 h 641661"/>
              <a:gd name="connsiteX5" fmla="*/ 337308 w 997228"/>
              <a:gd name="connsiteY5" fmla="*/ 320831 h 641661"/>
              <a:gd name="connsiteX6" fmla="*/ 0 w 997228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72517 w 981192"/>
              <a:gd name="connsiteY2" fmla="*/ 329075 h 641661"/>
              <a:gd name="connsiteX3" fmla="*/ 981192 w 981192"/>
              <a:gd name="connsiteY3" fmla="*/ 641661 h 641661"/>
              <a:gd name="connsiteX4" fmla="*/ 0 w 981192"/>
              <a:gd name="connsiteY4" fmla="*/ 641661 h 641661"/>
              <a:gd name="connsiteX5" fmla="*/ 337308 w 981192"/>
              <a:gd name="connsiteY5" fmla="*/ 320831 h 641661"/>
              <a:gd name="connsiteX6" fmla="*/ 0 w 981192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81192 w 981192"/>
              <a:gd name="connsiteY2" fmla="*/ 641661 h 641661"/>
              <a:gd name="connsiteX3" fmla="*/ 0 w 981192"/>
              <a:gd name="connsiteY3" fmla="*/ 641661 h 641661"/>
              <a:gd name="connsiteX4" fmla="*/ 337308 w 981192"/>
              <a:gd name="connsiteY4" fmla="*/ 320831 h 641661"/>
              <a:gd name="connsiteX5" fmla="*/ 0 w 981192"/>
              <a:gd name="connsiteY5" fmla="*/ 0 h 64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192" h="641661">
                <a:moveTo>
                  <a:pt x="0" y="0"/>
                </a:moveTo>
                <a:lnTo>
                  <a:pt x="981192" y="0"/>
                </a:lnTo>
                <a:lnTo>
                  <a:pt x="981192" y="641661"/>
                </a:lnTo>
                <a:lnTo>
                  <a:pt x="0" y="641661"/>
                </a:lnTo>
                <a:lnTo>
                  <a:pt x="337308" y="320831"/>
                </a:lnTo>
                <a:lnTo>
                  <a:pt x="0" y="0"/>
                </a:lnTo>
                <a:close/>
              </a:path>
            </a:pathLst>
          </a:custGeom>
          <a:solidFill>
            <a:srgbClr val="EA12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8255131" y="133595"/>
            <a:ext cx="398418" cy="39841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43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9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using 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github.com/tgjeon/TensorFlow-Tutorials-for-Time-Series/blob/master/mnist-rnn.ipynb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44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3" y="1039653"/>
            <a:ext cx="8485909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Overview of </a:t>
            </a:r>
            <a:r>
              <a:rPr lang="en-US" altLang="ko-KR" sz="2400" dirty="0" err="1" smtClean="0"/>
              <a:t>TensorFlow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Recurrent </a:t>
            </a:r>
            <a:r>
              <a:rPr lang="en-US" altLang="ko-KR" sz="2400" dirty="0"/>
              <a:t>Neural </a:t>
            </a:r>
            <a:r>
              <a:rPr lang="en-US" altLang="ko-KR" sz="2400" dirty="0" smtClean="0"/>
              <a:t>Networks (RNN)</a:t>
            </a:r>
          </a:p>
          <a:p>
            <a:endParaRPr lang="en-US" altLang="ko-KR" sz="1000" dirty="0"/>
          </a:p>
          <a:p>
            <a:r>
              <a:rPr lang="en-US" altLang="ko-KR" sz="2400" dirty="0"/>
              <a:t>RNN Implementation</a:t>
            </a:r>
          </a:p>
          <a:p>
            <a:endParaRPr lang="en-US" altLang="ko-KR" sz="1000" dirty="0" smtClean="0"/>
          </a:p>
          <a:p>
            <a:r>
              <a:rPr lang="en-US" altLang="ko-KR" sz="2400" u="sng" dirty="0" smtClean="0">
                <a:solidFill>
                  <a:srgbClr val="2C5AA7"/>
                </a:solidFill>
              </a:rPr>
              <a:t>Case studies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Case study #1: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MNIST using RNN</a:t>
            </a:r>
          </a:p>
          <a:p>
            <a:pPr lvl="1"/>
            <a:r>
              <a:rPr lang="en-US" altLang="ko-KR" sz="2000" b="1" u="sng" dirty="0" smtClean="0">
                <a:solidFill>
                  <a:srgbClr val="2C5AA7"/>
                </a:solidFill>
              </a:rPr>
              <a:t>Case study #2: sine function</a:t>
            </a:r>
            <a:endParaRPr lang="en-US" altLang="ko-KR" sz="1400" b="1" u="sng" dirty="0">
              <a:solidFill>
                <a:srgbClr val="2C5AA7"/>
              </a:solidFill>
            </a:endParaRPr>
          </a:p>
          <a:p>
            <a:pPr lvl="1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Case study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#3: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electricity price forecasting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Q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2400" dirty="0"/>
          </a:p>
        </p:txBody>
      </p:sp>
      <p:sp>
        <p:nvSpPr>
          <p:cNvPr id="6" name="갈매기형 수장 5"/>
          <p:cNvSpPr/>
          <p:nvPr/>
        </p:nvSpPr>
        <p:spPr>
          <a:xfrm rot="16200000">
            <a:off x="7968967" y="160638"/>
            <a:ext cx="981192" cy="641661"/>
          </a:xfrm>
          <a:custGeom>
            <a:avLst/>
            <a:gdLst>
              <a:gd name="connsiteX0" fmla="*/ 0 w 1318500"/>
              <a:gd name="connsiteY0" fmla="*/ 0 h 641661"/>
              <a:gd name="connsiteX1" fmla="*/ 981192 w 1318500"/>
              <a:gd name="connsiteY1" fmla="*/ 0 h 641661"/>
              <a:gd name="connsiteX2" fmla="*/ 1318500 w 1318500"/>
              <a:gd name="connsiteY2" fmla="*/ 320831 h 641661"/>
              <a:gd name="connsiteX3" fmla="*/ 981192 w 1318500"/>
              <a:gd name="connsiteY3" fmla="*/ 641661 h 641661"/>
              <a:gd name="connsiteX4" fmla="*/ 0 w 1318500"/>
              <a:gd name="connsiteY4" fmla="*/ 641661 h 641661"/>
              <a:gd name="connsiteX5" fmla="*/ 337308 w 1318500"/>
              <a:gd name="connsiteY5" fmla="*/ 320831 h 641661"/>
              <a:gd name="connsiteX6" fmla="*/ 0 w 1318500"/>
              <a:gd name="connsiteY6" fmla="*/ 0 h 641661"/>
              <a:gd name="connsiteX0" fmla="*/ 0 w 997228"/>
              <a:gd name="connsiteY0" fmla="*/ 0 h 641661"/>
              <a:gd name="connsiteX1" fmla="*/ 981192 w 997228"/>
              <a:gd name="connsiteY1" fmla="*/ 0 h 641661"/>
              <a:gd name="connsiteX2" fmla="*/ 997228 w 997228"/>
              <a:gd name="connsiteY2" fmla="*/ 329072 h 641661"/>
              <a:gd name="connsiteX3" fmla="*/ 981192 w 997228"/>
              <a:gd name="connsiteY3" fmla="*/ 641661 h 641661"/>
              <a:gd name="connsiteX4" fmla="*/ 0 w 997228"/>
              <a:gd name="connsiteY4" fmla="*/ 641661 h 641661"/>
              <a:gd name="connsiteX5" fmla="*/ 337308 w 997228"/>
              <a:gd name="connsiteY5" fmla="*/ 320831 h 641661"/>
              <a:gd name="connsiteX6" fmla="*/ 0 w 997228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72517 w 981192"/>
              <a:gd name="connsiteY2" fmla="*/ 329075 h 641661"/>
              <a:gd name="connsiteX3" fmla="*/ 981192 w 981192"/>
              <a:gd name="connsiteY3" fmla="*/ 641661 h 641661"/>
              <a:gd name="connsiteX4" fmla="*/ 0 w 981192"/>
              <a:gd name="connsiteY4" fmla="*/ 641661 h 641661"/>
              <a:gd name="connsiteX5" fmla="*/ 337308 w 981192"/>
              <a:gd name="connsiteY5" fmla="*/ 320831 h 641661"/>
              <a:gd name="connsiteX6" fmla="*/ 0 w 981192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81192 w 981192"/>
              <a:gd name="connsiteY2" fmla="*/ 641661 h 641661"/>
              <a:gd name="connsiteX3" fmla="*/ 0 w 981192"/>
              <a:gd name="connsiteY3" fmla="*/ 641661 h 641661"/>
              <a:gd name="connsiteX4" fmla="*/ 337308 w 981192"/>
              <a:gd name="connsiteY4" fmla="*/ 320831 h 641661"/>
              <a:gd name="connsiteX5" fmla="*/ 0 w 981192"/>
              <a:gd name="connsiteY5" fmla="*/ 0 h 64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192" h="641661">
                <a:moveTo>
                  <a:pt x="0" y="0"/>
                </a:moveTo>
                <a:lnTo>
                  <a:pt x="981192" y="0"/>
                </a:lnTo>
                <a:lnTo>
                  <a:pt x="981192" y="641661"/>
                </a:lnTo>
                <a:lnTo>
                  <a:pt x="0" y="641661"/>
                </a:lnTo>
                <a:lnTo>
                  <a:pt x="337308" y="320831"/>
                </a:lnTo>
                <a:lnTo>
                  <a:pt x="0" y="0"/>
                </a:lnTo>
                <a:close/>
              </a:path>
            </a:pathLst>
          </a:custGeom>
          <a:solidFill>
            <a:srgbClr val="EA12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8255131" y="133595"/>
            <a:ext cx="398418" cy="39841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45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8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 #1: sine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653" y="3637188"/>
            <a:ext cx="8482693" cy="2641148"/>
          </a:xfrm>
        </p:spPr>
        <p:txBody>
          <a:bodyPr>
            <a:normAutofit/>
          </a:bodyPr>
          <a:lstStyle/>
          <a:p>
            <a:r>
              <a:rPr lang="en-US" altLang="ko-KR" dirty="0"/>
              <a:t>Libraries</a:t>
            </a:r>
          </a:p>
          <a:p>
            <a:pPr lvl="1"/>
            <a:r>
              <a:rPr lang="en-US" altLang="ko-KR" b="1" dirty="0" err="1"/>
              <a:t>numpy</a:t>
            </a:r>
            <a:r>
              <a:rPr lang="en-US" altLang="ko-KR" dirty="0"/>
              <a:t>: package for scientific computing</a:t>
            </a:r>
          </a:p>
          <a:p>
            <a:pPr lvl="1"/>
            <a:r>
              <a:rPr lang="en-US" altLang="ko-KR" b="1" dirty="0" err="1"/>
              <a:t>matplotlib</a:t>
            </a:r>
            <a:r>
              <a:rPr lang="en-US" altLang="ko-KR" dirty="0"/>
              <a:t>: 2D plotting library</a:t>
            </a:r>
          </a:p>
          <a:p>
            <a:pPr lvl="1"/>
            <a:r>
              <a:rPr lang="en-US" altLang="ko-KR" b="1" dirty="0" err="1"/>
              <a:t>tensorflow</a:t>
            </a:r>
            <a:r>
              <a:rPr lang="en-US" altLang="ko-KR" dirty="0"/>
              <a:t>: open source software library for machine intelligence</a:t>
            </a:r>
          </a:p>
          <a:p>
            <a:pPr lvl="1"/>
            <a:r>
              <a:rPr lang="en-US" altLang="ko-KR" b="1" dirty="0"/>
              <a:t>learn</a:t>
            </a:r>
            <a:r>
              <a:rPr lang="en-US" altLang="ko-KR" dirty="0"/>
              <a:t>: Simplified interface for </a:t>
            </a:r>
            <a:r>
              <a:rPr lang="en-US" altLang="ko-KR" dirty="0" err="1"/>
              <a:t>TensorFlow</a:t>
            </a:r>
            <a:r>
              <a:rPr lang="en-US" altLang="ko-KR" dirty="0"/>
              <a:t> (mimicking </a:t>
            </a:r>
            <a:r>
              <a:rPr lang="en-US" altLang="ko-KR" dirty="0" err="1"/>
              <a:t>Scikit</a:t>
            </a:r>
            <a:r>
              <a:rPr lang="en-US" altLang="ko-KR" dirty="0"/>
              <a:t> Learn) for Deep Learning</a:t>
            </a:r>
          </a:p>
          <a:p>
            <a:pPr lvl="1"/>
            <a:r>
              <a:rPr lang="en-US" altLang="ko-KR" b="1" dirty="0" err="1"/>
              <a:t>mse</a:t>
            </a:r>
            <a:r>
              <a:rPr lang="en-US" altLang="ko-KR" dirty="0"/>
              <a:t>: "mean squared error" as evaluation metric</a:t>
            </a:r>
          </a:p>
          <a:p>
            <a:pPr lvl="1"/>
            <a:r>
              <a:rPr lang="en-US" altLang="ko-KR" b="1" dirty="0" err="1"/>
              <a:t>lstm_predictor</a:t>
            </a:r>
            <a:r>
              <a:rPr lang="en-US" altLang="ko-KR" dirty="0"/>
              <a:t>: our </a:t>
            </a:r>
            <a:r>
              <a:rPr lang="en-US" altLang="ko-KR" dirty="0" err="1"/>
              <a:t>lstm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46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0653" y="1070449"/>
            <a:ext cx="8482693" cy="2263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%</a:t>
            </a:r>
            <a:r>
              <a:rPr lang="en-US" altLang="ko-KR" b="1" kern="0" dirty="0" err="1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matplotlib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inline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 err="1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numpy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as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np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from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 err="1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matplotlib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pyplot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as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plt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from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 err="1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tensorflow.contrib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learn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from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 err="1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sklearn.metrics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mean_squared_error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mean_absolute_error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from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 err="1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lstm_predictor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generate_data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lstm_model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 #1: sine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653" y="3637188"/>
            <a:ext cx="8482693" cy="2641148"/>
          </a:xfrm>
        </p:spPr>
        <p:txBody>
          <a:bodyPr>
            <a:normAutofit/>
          </a:bodyPr>
          <a:lstStyle/>
          <a:p>
            <a:r>
              <a:rPr lang="en-US" altLang="ko-KR" dirty="0"/>
              <a:t>Parameter definitions</a:t>
            </a:r>
          </a:p>
          <a:p>
            <a:pPr lvl="1"/>
            <a:r>
              <a:rPr lang="en-US" altLang="ko-KR" b="1" dirty="0"/>
              <a:t>LOG_DIR</a:t>
            </a:r>
            <a:r>
              <a:rPr lang="en-US" altLang="ko-KR" dirty="0"/>
              <a:t>: log file</a:t>
            </a:r>
          </a:p>
          <a:p>
            <a:pPr lvl="1"/>
            <a:r>
              <a:rPr lang="en-US" altLang="ko-KR" b="1" dirty="0"/>
              <a:t>TIMESTEPS</a:t>
            </a:r>
            <a:r>
              <a:rPr lang="en-US" altLang="ko-KR" dirty="0"/>
              <a:t>: RNN time steps</a:t>
            </a:r>
          </a:p>
          <a:p>
            <a:pPr lvl="1"/>
            <a:r>
              <a:rPr lang="en-US" altLang="ko-KR" b="1" dirty="0"/>
              <a:t>RNN_LAYERS</a:t>
            </a:r>
            <a:r>
              <a:rPr lang="en-US" altLang="ko-KR" dirty="0"/>
              <a:t>: RNN layer </a:t>
            </a:r>
            <a:r>
              <a:rPr lang="en-US" altLang="ko-KR" dirty="0" smtClean="0"/>
              <a:t>information</a:t>
            </a:r>
            <a:endParaRPr lang="ko-KR" altLang="en-US" dirty="0"/>
          </a:p>
          <a:p>
            <a:pPr lvl="1"/>
            <a:r>
              <a:rPr lang="en-US" altLang="ko-KR" b="1" dirty="0"/>
              <a:t>DENSE_LAYERS</a:t>
            </a:r>
            <a:r>
              <a:rPr lang="en-US" altLang="ko-KR" dirty="0"/>
              <a:t>: </a:t>
            </a:r>
            <a:r>
              <a:rPr lang="en-US" altLang="ko-KR" dirty="0" smtClean="0"/>
              <a:t>Size of DNN[10</a:t>
            </a:r>
            <a:r>
              <a:rPr lang="en-US" altLang="ko-KR" dirty="0"/>
              <a:t>, 10]: Two dense layer with 10 hidden units</a:t>
            </a:r>
          </a:p>
          <a:p>
            <a:pPr lvl="1"/>
            <a:r>
              <a:rPr lang="en-US" altLang="ko-KR" b="1" dirty="0" smtClean="0"/>
              <a:t>TRAINING_STEPS</a:t>
            </a:r>
            <a:endParaRPr lang="ko-KR" altLang="en-US" dirty="0"/>
          </a:p>
          <a:p>
            <a:pPr lvl="1"/>
            <a:r>
              <a:rPr lang="en-US" altLang="ko-KR" b="1" dirty="0" smtClean="0"/>
              <a:t>BATCH_SIZE</a:t>
            </a:r>
          </a:p>
          <a:p>
            <a:pPr lvl="1"/>
            <a:r>
              <a:rPr lang="en-US" altLang="ko-KR" b="1" dirty="0" smtClean="0"/>
              <a:t>PRINT_STEPS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47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0653" y="1070449"/>
            <a:ext cx="8482693" cy="2263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LOG_DIR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'./</a:t>
            </a:r>
            <a:r>
              <a:rPr lang="en-US" altLang="ko-KR" kern="0" dirty="0" err="1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ops_logs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TIMESTEPS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5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RNN_LAYERS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[{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'steps'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: TIMESTEPS}]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DENSE_LAYERS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[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10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10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TRAINING_STEPS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100000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BATCH_SIZE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100</a:t>
            </a:r>
            <a:endParaRPr lang="ko-KR" altLang="ko-KR" sz="12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PRINT_STEPS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TRAINING_STEPS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/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100</a:t>
            </a:r>
            <a:endParaRPr lang="ko-KR" altLang="ko-KR" sz="1200" kern="100" dirty="0">
              <a:effectLst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 #1: sine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653" y="3637188"/>
            <a:ext cx="8482693" cy="2641148"/>
          </a:xfrm>
        </p:spPr>
        <p:txBody>
          <a:bodyPr>
            <a:normAutofit/>
          </a:bodyPr>
          <a:lstStyle/>
          <a:p>
            <a:r>
              <a:rPr lang="en-US" altLang="ko-KR" dirty="0"/>
              <a:t>Generate </a:t>
            </a:r>
            <a:r>
              <a:rPr lang="en-US" altLang="ko-KR" dirty="0" smtClean="0"/>
              <a:t>waveform</a:t>
            </a:r>
            <a:endParaRPr lang="en-US" altLang="ko-KR" dirty="0"/>
          </a:p>
          <a:p>
            <a:pPr lvl="1"/>
            <a:r>
              <a:rPr lang="en-US" altLang="ko-KR" b="1" dirty="0" err="1" smtClean="0"/>
              <a:t>fct</a:t>
            </a:r>
            <a:r>
              <a:rPr lang="en-US" altLang="ko-KR" dirty="0"/>
              <a:t>: </a:t>
            </a:r>
            <a:r>
              <a:rPr lang="en-US" altLang="ko-KR" dirty="0" smtClean="0"/>
              <a:t>function</a:t>
            </a:r>
            <a:endParaRPr lang="ko-KR" altLang="en-US" dirty="0"/>
          </a:p>
          <a:p>
            <a:pPr lvl="1"/>
            <a:r>
              <a:rPr lang="en-US" altLang="ko-KR" b="1" dirty="0"/>
              <a:t>x</a:t>
            </a:r>
            <a:r>
              <a:rPr lang="en-US" altLang="ko-KR" dirty="0"/>
              <a:t>: </a:t>
            </a:r>
            <a:r>
              <a:rPr lang="en-US" altLang="ko-KR" dirty="0" smtClean="0"/>
              <a:t>observation</a:t>
            </a:r>
            <a:endParaRPr lang="ko-KR" altLang="en-US" dirty="0"/>
          </a:p>
          <a:p>
            <a:pPr lvl="1"/>
            <a:r>
              <a:rPr lang="en-US" altLang="ko-KR" b="1" dirty="0" err="1"/>
              <a:t>time_steps</a:t>
            </a:r>
            <a:r>
              <a:rPr lang="en-US" altLang="ko-KR" dirty="0"/>
              <a:t>: </a:t>
            </a:r>
            <a:r>
              <a:rPr lang="en-US" altLang="ko-KR" dirty="0" err="1" smtClean="0"/>
              <a:t>timesteps</a:t>
            </a:r>
            <a:endParaRPr lang="en-US" altLang="ko-KR" dirty="0"/>
          </a:p>
          <a:p>
            <a:pPr lvl="1"/>
            <a:r>
              <a:rPr lang="en-US" altLang="ko-KR" b="1" dirty="0" err="1"/>
              <a:t>seperate</a:t>
            </a:r>
            <a:r>
              <a:rPr lang="en-US" altLang="ko-KR" dirty="0"/>
              <a:t>: check </a:t>
            </a:r>
            <a:r>
              <a:rPr lang="en-US" altLang="ko-KR" dirty="0" smtClean="0"/>
              <a:t>multimodality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48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0653" y="1070449"/>
            <a:ext cx="8482693" cy="2263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X, y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generate_data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np</a:t>
            </a:r>
            <a:r>
              <a:rPr lang="en-US" altLang="ko-KR" kern="0" dirty="0" err="1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sin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np</a:t>
            </a:r>
            <a:r>
              <a:rPr lang="en-US" altLang="ko-KR" kern="0" dirty="0" err="1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linspace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0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100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10000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), TIMESTEPS,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seperate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b="1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False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 #1: sine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653" y="2962275"/>
            <a:ext cx="8482693" cy="3316061"/>
          </a:xfrm>
        </p:spPr>
        <p:txBody>
          <a:bodyPr>
            <a:normAutofit/>
          </a:bodyPr>
          <a:lstStyle/>
          <a:p>
            <a:r>
              <a:rPr lang="en-US" altLang="ko-KR" dirty="0"/>
              <a:t>Create a </a:t>
            </a:r>
            <a:r>
              <a:rPr lang="en-US" altLang="ko-KR" dirty="0" err="1" smtClean="0"/>
              <a:t>regressor</a:t>
            </a:r>
            <a:r>
              <a:rPr lang="en-US" altLang="ko-KR" dirty="0" smtClean="0"/>
              <a:t> </a:t>
            </a:r>
            <a:r>
              <a:rPr lang="en-US" altLang="ko-KR" dirty="0"/>
              <a:t>with TF Learn</a:t>
            </a:r>
          </a:p>
          <a:p>
            <a:pPr lvl="1"/>
            <a:r>
              <a:rPr lang="en-US" altLang="ko-KR" dirty="0" err="1" smtClean="0"/>
              <a:t>model_fn</a:t>
            </a:r>
            <a:r>
              <a:rPr lang="en-US" altLang="ko-KR" dirty="0"/>
              <a:t>: </a:t>
            </a:r>
            <a:r>
              <a:rPr lang="en-US" altLang="ko-KR" dirty="0" smtClean="0"/>
              <a:t>regression model</a:t>
            </a:r>
            <a:endParaRPr lang="ko-KR" altLang="en-US" dirty="0"/>
          </a:p>
          <a:p>
            <a:pPr lvl="1"/>
            <a:r>
              <a:rPr lang="en-US" altLang="ko-KR" dirty="0" err="1" smtClean="0"/>
              <a:t>n_classes</a:t>
            </a:r>
            <a:r>
              <a:rPr lang="en-US" altLang="ko-KR" dirty="0" smtClean="0"/>
              <a:t>: 0 for regression </a:t>
            </a:r>
          </a:p>
          <a:p>
            <a:pPr lvl="1"/>
            <a:r>
              <a:rPr lang="en-US" altLang="ko-KR" dirty="0" smtClean="0"/>
              <a:t>verbose:</a:t>
            </a:r>
            <a:endParaRPr lang="ko-KR" altLang="en-US" dirty="0"/>
          </a:p>
          <a:p>
            <a:pPr lvl="1"/>
            <a:r>
              <a:rPr lang="en-US" altLang="ko-KR" dirty="0"/>
              <a:t>steps</a:t>
            </a:r>
            <a:r>
              <a:rPr lang="en-US" altLang="ko-KR" dirty="0" smtClean="0"/>
              <a:t>: training steps</a:t>
            </a:r>
            <a:endParaRPr lang="ko-KR" altLang="en-US" dirty="0"/>
          </a:p>
          <a:p>
            <a:pPr lvl="1"/>
            <a:r>
              <a:rPr lang="en-US" altLang="ko-KR" dirty="0"/>
              <a:t>optimizer: </a:t>
            </a:r>
            <a:r>
              <a:rPr lang="en-US" altLang="ko-KR" dirty="0" smtClean="0"/>
              <a:t>("</a:t>
            </a:r>
            <a:r>
              <a:rPr lang="en-US" altLang="ko-KR" dirty="0"/>
              <a:t>SGD", "Adam", "</a:t>
            </a:r>
            <a:r>
              <a:rPr lang="en-US" altLang="ko-KR" dirty="0" err="1"/>
              <a:t>Adagrad</a:t>
            </a:r>
            <a:r>
              <a:rPr lang="en-US" altLang="ko-KR" dirty="0"/>
              <a:t>")</a:t>
            </a:r>
          </a:p>
          <a:p>
            <a:pPr lvl="1"/>
            <a:r>
              <a:rPr lang="en-US" altLang="ko-KR" dirty="0" err="1" smtClean="0"/>
              <a:t>learning_rate</a:t>
            </a:r>
            <a:endParaRPr lang="en-US" altLang="ko-KR" dirty="0"/>
          </a:p>
          <a:p>
            <a:pPr lvl="1"/>
            <a:r>
              <a:rPr lang="en-US" altLang="ko-KR" dirty="0" err="1" smtClean="0"/>
              <a:t>batch_size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49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0653" y="832757"/>
            <a:ext cx="8482693" cy="1805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regressor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learn</a:t>
            </a:r>
            <a:r>
              <a:rPr lang="en-US" altLang="ko-KR" kern="0" dirty="0" err="1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TensorFlowEstimator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model_fn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lstm_model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(TIMESTEPS, RNN_LAYERS, DENSE_LAYERS), </a:t>
            </a:r>
            <a:r>
              <a:rPr lang="en-US" altLang="ko-KR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n_classes</a:t>
            </a:r>
            <a:r>
              <a:rPr lang="en-US" altLang="ko-KR" kern="0" dirty="0" smtClean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=0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verbose</a:t>
            </a:r>
            <a:r>
              <a:rPr lang="en-US" altLang="ko-KR" kern="0" dirty="0" smtClean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=1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steps</a:t>
            </a:r>
            <a:r>
              <a:rPr lang="en-US" altLang="ko-KR" kern="0" dirty="0" smtClean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TRAINING_STEPS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optimizer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</a:t>
            </a:r>
            <a:r>
              <a:rPr lang="en-US" altLang="ko-KR" kern="0" dirty="0" err="1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Adagrad</a:t>
            </a:r>
            <a:r>
              <a:rPr lang="en-US" altLang="ko-KR" kern="0" dirty="0" smtClean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learning_rate</a:t>
            </a:r>
            <a:r>
              <a:rPr lang="en-US" altLang="ko-KR" kern="0" dirty="0" smtClean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=0.03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batch_size</a:t>
            </a:r>
            <a:r>
              <a:rPr lang="en-US" altLang="ko-KR" kern="0" dirty="0" smtClean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BATCH_SIZE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Source Software Library for Machine Intelligence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6" name="Picture 2" descr="https://upload.wikimedia.org/wikipedia/en/7/74/Tensor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8" y="2380042"/>
            <a:ext cx="3426857" cy="279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ensors Flowin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17" y="1272485"/>
            <a:ext cx="2915107" cy="518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 #1: sine function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50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0653" y="832757"/>
            <a:ext cx="8482693" cy="3586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validation_monitor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learn</a:t>
            </a:r>
            <a:r>
              <a:rPr lang="en-US" altLang="ko-KR" kern="0" dirty="0" err="1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monitors</a:t>
            </a:r>
            <a:r>
              <a:rPr lang="en-US" altLang="ko-KR" kern="0" dirty="0" err="1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ValidationMonitor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  X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[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</a:t>
            </a:r>
            <a:r>
              <a:rPr lang="en-US" altLang="ko-KR" kern="0" dirty="0" err="1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val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], y[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</a:t>
            </a:r>
            <a:r>
              <a:rPr lang="en-US" altLang="ko-KR" kern="0" dirty="0" err="1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val</a:t>
            </a:r>
            <a:r>
              <a:rPr lang="en-US" altLang="ko-KR" kern="0" dirty="0" smtClean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], </a:t>
            </a:r>
            <a:r>
              <a:rPr lang="en-US" altLang="ko-KR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every_n_steps</a:t>
            </a:r>
            <a:r>
              <a:rPr lang="en-US" altLang="ko-KR" kern="0" dirty="0" smtClean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PRINT_STEPS,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   </a:t>
            </a:r>
            <a:r>
              <a:rPr lang="en-US" altLang="ko-KR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early_stopping_rounds</a:t>
            </a:r>
            <a:r>
              <a:rPr lang="en-US" altLang="ko-KR" kern="0" dirty="0" smtClean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=1000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kern="0" dirty="0">
              <a:solidFill>
                <a:srgbClr val="333333"/>
              </a:solidFill>
              <a:effectLst/>
              <a:latin typeface="Consolas" panose="020B0609020204030204" pitchFamily="49" charset="0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kern="0" dirty="0" smtClean="0">
              <a:solidFill>
                <a:srgbClr val="333333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regressor</a:t>
            </a:r>
            <a:r>
              <a:rPr lang="en-US" altLang="ko-KR" kern="0" dirty="0" err="1" smtClean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lang="en-US" altLang="ko-KR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fit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(X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'train'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y[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'train'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monitors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validation_monitor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lang="en-US" altLang="ko-KR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logdir</a:t>
            </a:r>
            <a:r>
              <a:rPr lang="en-US" altLang="ko-KR" kern="0" dirty="0" smtClean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LOG_DIR)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kern="0" dirty="0">
              <a:solidFill>
                <a:srgbClr val="333333"/>
              </a:solidFill>
              <a:effectLst/>
              <a:latin typeface="Consolas" panose="020B0609020204030204" pitchFamily="49" charset="0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kern="0" dirty="0" smtClean="0">
              <a:solidFill>
                <a:srgbClr val="333333"/>
              </a:solidFill>
              <a:latin typeface="Consolas" panose="020B0609020204030204" pitchFamily="49" charset="0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smtClean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predicted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regressor</a:t>
            </a:r>
            <a:r>
              <a:rPr lang="en-US" altLang="ko-KR" kern="0" dirty="0" err="1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predict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(X[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'test'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])</a:t>
            </a:r>
            <a:endParaRPr lang="ko-KR" altLang="ko-KR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mse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mean_squared_error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(y[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'test'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], predicted)</a:t>
            </a:r>
            <a:endParaRPr lang="ko-KR" altLang="ko-KR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print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(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"Error: %f"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%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mse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kern="100" dirty="0">
              <a:effectLst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0653" y="4844906"/>
            <a:ext cx="7175047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Error: 0.000294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 #1: sine function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51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0653" y="832757"/>
            <a:ext cx="8482693" cy="1148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plot_predicted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plt</a:t>
            </a:r>
            <a:r>
              <a:rPr lang="en-US" altLang="ko-KR" kern="0" dirty="0" err="1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plot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(predicted, label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'predicted'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plot_test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plt</a:t>
            </a:r>
            <a:r>
              <a:rPr lang="en-US" altLang="ko-KR" kern="0" dirty="0" err="1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plot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(y[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'test'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], label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BA212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'test'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plt</a:t>
            </a:r>
            <a:r>
              <a:rPr lang="en-US" altLang="ko-KR" kern="0" dirty="0" err="1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.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legend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(handles</a:t>
            </a:r>
            <a:r>
              <a:rPr lang="en-US" altLang="ko-KR" kern="0" dirty="0">
                <a:solidFill>
                  <a:srgbClr val="666666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[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plot_predicted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plot_test</a:t>
            </a:r>
            <a:r>
              <a:rPr lang="en-US" altLang="ko-KR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])</a:t>
            </a:r>
            <a:endParaRPr lang="ko-KR" altLang="ko-KR" kern="100" dirty="0">
              <a:effectLst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44" y="2664556"/>
            <a:ext cx="4957010" cy="32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Overview of </a:t>
            </a:r>
            <a:r>
              <a:rPr lang="en-US" altLang="ko-KR" sz="2400" dirty="0" err="1" smtClean="0"/>
              <a:t>TensorFlow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Recurrent </a:t>
            </a:r>
            <a:r>
              <a:rPr lang="en-US" altLang="ko-KR" sz="2400" dirty="0"/>
              <a:t>Neural </a:t>
            </a:r>
            <a:r>
              <a:rPr lang="en-US" altLang="ko-KR" sz="2400" dirty="0" smtClean="0"/>
              <a:t>Networks (RNN)</a:t>
            </a:r>
          </a:p>
          <a:p>
            <a:endParaRPr lang="en-US" altLang="ko-KR" sz="1000" dirty="0"/>
          </a:p>
          <a:p>
            <a:r>
              <a:rPr lang="en-US" altLang="ko-KR" sz="2400" dirty="0"/>
              <a:t>RNN Implementation</a:t>
            </a:r>
          </a:p>
          <a:p>
            <a:endParaRPr lang="en-US" altLang="ko-KR" sz="1000" dirty="0" smtClean="0"/>
          </a:p>
          <a:p>
            <a:r>
              <a:rPr lang="en-US" altLang="ko-KR" sz="2400" u="sng" dirty="0" smtClean="0">
                <a:solidFill>
                  <a:srgbClr val="2C5AA7"/>
                </a:solidFill>
              </a:rPr>
              <a:t>Case studies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Case study #1: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MNIST using RNN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Case study #2: sine function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b="1" u="sng" dirty="0" smtClean="0">
                <a:solidFill>
                  <a:srgbClr val="2C5AA7"/>
                </a:solidFill>
              </a:rPr>
              <a:t>Case study </a:t>
            </a:r>
            <a:r>
              <a:rPr lang="en-US" altLang="ko-KR" sz="2000" b="1" u="sng" dirty="0" smtClean="0">
                <a:solidFill>
                  <a:srgbClr val="2C5AA7"/>
                </a:solidFill>
              </a:rPr>
              <a:t>#3: </a:t>
            </a:r>
            <a:r>
              <a:rPr lang="en-US" altLang="ko-KR" sz="2000" b="1" u="sng" dirty="0" smtClean="0">
                <a:solidFill>
                  <a:srgbClr val="2C5AA7"/>
                </a:solidFill>
              </a:rPr>
              <a:t>electricity price forecasting</a:t>
            </a:r>
            <a:endParaRPr lang="en-US" altLang="ko-KR" sz="2000" b="1" u="sng" dirty="0">
              <a:solidFill>
                <a:srgbClr val="2C5AA7"/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Q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2400" dirty="0"/>
          </a:p>
        </p:txBody>
      </p:sp>
      <p:sp>
        <p:nvSpPr>
          <p:cNvPr id="6" name="갈매기형 수장 5"/>
          <p:cNvSpPr/>
          <p:nvPr/>
        </p:nvSpPr>
        <p:spPr>
          <a:xfrm rot="16200000">
            <a:off x="7968967" y="160638"/>
            <a:ext cx="981192" cy="641661"/>
          </a:xfrm>
          <a:custGeom>
            <a:avLst/>
            <a:gdLst>
              <a:gd name="connsiteX0" fmla="*/ 0 w 1318500"/>
              <a:gd name="connsiteY0" fmla="*/ 0 h 641661"/>
              <a:gd name="connsiteX1" fmla="*/ 981192 w 1318500"/>
              <a:gd name="connsiteY1" fmla="*/ 0 h 641661"/>
              <a:gd name="connsiteX2" fmla="*/ 1318500 w 1318500"/>
              <a:gd name="connsiteY2" fmla="*/ 320831 h 641661"/>
              <a:gd name="connsiteX3" fmla="*/ 981192 w 1318500"/>
              <a:gd name="connsiteY3" fmla="*/ 641661 h 641661"/>
              <a:gd name="connsiteX4" fmla="*/ 0 w 1318500"/>
              <a:gd name="connsiteY4" fmla="*/ 641661 h 641661"/>
              <a:gd name="connsiteX5" fmla="*/ 337308 w 1318500"/>
              <a:gd name="connsiteY5" fmla="*/ 320831 h 641661"/>
              <a:gd name="connsiteX6" fmla="*/ 0 w 1318500"/>
              <a:gd name="connsiteY6" fmla="*/ 0 h 641661"/>
              <a:gd name="connsiteX0" fmla="*/ 0 w 997228"/>
              <a:gd name="connsiteY0" fmla="*/ 0 h 641661"/>
              <a:gd name="connsiteX1" fmla="*/ 981192 w 997228"/>
              <a:gd name="connsiteY1" fmla="*/ 0 h 641661"/>
              <a:gd name="connsiteX2" fmla="*/ 997228 w 997228"/>
              <a:gd name="connsiteY2" fmla="*/ 329072 h 641661"/>
              <a:gd name="connsiteX3" fmla="*/ 981192 w 997228"/>
              <a:gd name="connsiteY3" fmla="*/ 641661 h 641661"/>
              <a:gd name="connsiteX4" fmla="*/ 0 w 997228"/>
              <a:gd name="connsiteY4" fmla="*/ 641661 h 641661"/>
              <a:gd name="connsiteX5" fmla="*/ 337308 w 997228"/>
              <a:gd name="connsiteY5" fmla="*/ 320831 h 641661"/>
              <a:gd name="connsiteX6" fmla="*/ 0 w 997228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72517 w 981192"/>
              <a:gd name="connsiteY2" fmla="*/ 329075 h 641661"/>
              <a:gd name="connsiteX3" fmla="*/ 981192 w 981192"/>
              <a:gd name="connsiteY3" fmla="*/ 641661 h 641661"/>
              <a:gd name="connsiteX4" fmla="*/ 0 w 981192"/>
              <a:gd name="connsiteY4" fmla="*/ 641661 h 641661"/>
              <a:gd name="connsiteX5" fmla="*/ 337308 w 981192"/>
              <a:gd name="connsiteY5" fmla="*/ 320831 h 641661"/>
              <a:gd name="connsiteX6" fmla="*/ 0 w 981192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81192 w 981192"/>
              <a:gd name="connsiteY2" fmla="*/ 641661 h 641661"/>
              <a:gd name="connsiteX3" fmla="*/ 0 w 981192"/>
              <a:gd name="connsiteY3" fmla="*/ 641661 h 641661"/>
              <a:gd name="connsiteX4" fmla="*/ 337308 w 981192"/>
              <a:gd name="connsiteY4" fmla="*/ 320831 h 641661"/>
              <a:gd name="connsiteX5" fmla="*/ 0 w 981192"/>
              <a:gd name="connsiteY5" fmla="*/ 0 h 64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192" h="641661">
                <a:moveTo>
                  <a:pt x="0" y="0"/>
                </a:moveTo>
                <a:lnTo>
                  <a:pt x="981192" y="0"/>
                </a:lnTo>
                <a:lnTo>
                  <a:pt x="981192" y="641661"/>
                </a:lnTo>
                <a:lnTo>
                  <a:pt x="0" y="641661"/>
                </a:lnTo>
                <a:lnTo>
                  <a:pt x="337308" y="320831"/>
                </a:lnTo>
                <a:lnTo>
                  <a:pt x="0" y="0"/>
                </a:lnTo>
                <a:close/>
              </a:path>
            </a:pathLst>
          </a:custGeom>
          <a:solidFill>
            <a:srgbClr val="EA12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8255131" y="133595"/>
            <a:ext cx="398418" cy="39841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52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8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653" y="0"/>
            <a:ext cx="8482693" cy="767440"/>
          </a:xfrm>
        </p:spPr>
        <p:txBody>
          <a:bodyPr/>
          <a:lstStyle/>
          <a:p>
            <a:r>
              <a:rPr lang="en-US" altLang="ko-KR" dirty="0" smtClean="0"/>
              <a:t>Energy forecasting problems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1062441" y="1889675"/>
            <a:ext cx="6601097" cy="783907"/>
          </a:xfrm>
          <a:custGeom>
            <a:avLst/>
            <a:gdLst>
              <a:gd name="connsiteX0" fmla="*/ 0 w 6601097"/>
              <a:gd name="connsiteY0" fmla="*/ 609693 h 757810"/>
              <a:gd name="connsiteX1" fmla="*/ 478971 w 6601097"/>
              <a:gd name="connsiteY1" fmla="*/ 174264 h 757810"/>
              <a:gd name="connsiteX2" fmla="*/ 853440 w 6601097"/>
              <a:gd name="connsiteY2" fmla="*/ 679361 h 757810"/>
              <a:gd name="connsiteX3" fmla="*/ 1254034 w 6601097"/>
              <a:gd name="connsiteY3" fmla="*/ 93 h 757810"/>
              <a:gd name="connsiteX4" fmla="*/ 1680754 w 6601097"/>
              <a:gd name="connsiteY4" fmla="*/ 627110 h 757810"/>
              <a:gd name="connsiteX5" fmla="*/ 2272937 w 6601097"/>
              <a:gd name="connsiteY5" fmla="*/ 200390 h 757810"/>
              <a:gd name="connsiteX6" fmla="*/ 2534194 w 6601097"/>
              <a:gd name="connsiteY6" fmla="*/ 757738 h 757810"/>
              <a:gd name="connsiteX7" fmla="*/ 3143794 w 6601097"/>
              <a:gd name="connsiteY7" fmla="*/ 156847 h 757810"/>
              <a:gd name="connsiteX8" fmla="*/ 3448594 w 6601097"/>
              <a:gd name="connsiteY8" fmla="*/ 757738 h 757810"/>
              <a:gd name="connsiteX9" fmla="*/ 4145280 w 6601097"/>
              <a:gd name="connsiteY9" fmla="*/ 174264 h 757810"/>
              <a:gd name="connsiteX10" fmla="*/ 4345577 w 6601097"/>
              <a:gd name="connsiteY10" fmla="*/ 418104 h 757810"/>
              <a:gd name="connsiteX11" fmla="*/ 4781006 w 6601097"/>
              <a:gd name="connsiteY11" fmla="*/ 313601 h 757810"/>
              <a:gd name="connsiteX12" fmla="*/ 5103223 w 6601097"/>
              <a:gd name="connsiteY12" fmla="*/ 513898 h 757810"/>
              <a:gd name="connsiteX13" fmla="*/ 5277394 w 6601097"/>
              <a:gd name="connsiteY13" fmla="*/ 391978 h 757810"/>
              <a:gd name="connsiteX14" fmla="*/ 5434149 w 6601097"/>
              <a:gd name="connsiteY14" fmla="*/ 43635 h 757810"/>
              <a:gd name="connsiteX15" fmla="*/ 5860869 w 6601097"/>
              <a:gd name="connsiteY15" fmla="*/ 696778 h 757810"/>
              <a:gd name="connsiteX16" fmla="*/ 6296297 w 6601097"/>
              <a:gd name="connsiteY16" fmla="*/ 278767 h 757810"/>
              <a:gd name="connsiteX17" fmla="*/ 6601097 w 6601097"/>
              <a:gd name="connsiteY17" fmla="*/ 722904 h 757810"/>
              <a:gd name="connsiteX0" fmla="*/ 0 w 6601097"/>
              <a:gd name="connsiteY0" fmla="*/ 609693 h 757783"/>
              <a:gd name="connsiteX1" fmla="*/ 478971 w 6601097"/>
              <a:gd name="connsiteY1" fmla="*/ 174264 h 757783"/>
              <a:gd name="connsiteX2" fmla="*/ 853440 w 6601097"/>
              <a:gd name="connsiteY2" fmla="*/ 679361 h 757783"/>
              <a:gd name="connsiteX3" fmla="*/ 1254034 w 6601097"/>
              <a:gd name="connsiteY3" fmla="*/ 93 h 757783"/>
              <a:gd name="connsiteX4" fmla="*/ 1680754 w 6601097"/>
              <a:gd name="connsiteY4" fmla="*/ 627110 h 757783"/>
              <a:gd name="connsiteX5" fmla="*/ 2168434 w 6601097"/>
              <a:gd name="connsiteY5" fmla="*/ 191681 h 757783"/>
              <a:gd name="connsiteX6" fmla="*/ 2534194 w 6601097"/>
              <a:gd name="connsiteY6" fmla="*/ 757738 h 757783"/>
              <a:gd name="connsiteX7" fmla="*/ 3143794 w 6601097"/>
              <a:gd name="connsiteY7" fmla="*/ 156847 h 757783"/>
              <a:gd name="connsiteX8" fmla="*/ 3448594 w 6601097"/>
              <a:gd name="connsiteY8" fmla="*/ 757738 h 757783"/>
              <a:gd name="connsiteX9" fmla="*/ 4145280 w 6601097"/>
              <a:gd name="connsiteY9" fmla="*/ 174264 h 757783"/>
              <a:gd name="connsiteX10" fmla="*/ 4345577 w 6601097"/>
              <a:gd name="connsiteY10" fmla="*/ 418104 h 757783"/>
              <a:gd name="connsiteX11" fmla="*/ 4781006 w 6601097"/>
              <a:gd name="connsiteY11" fmla="*/ 313601 h 757783"/>
              <a:gd name="connsiteX12" fmla="*/ 5103223 w 6601097"/>
              <a:gd name="connsiteY12" fmla="*/ 513898 h 757783"/>
              <a:gd name="connsiteX13" fmla="*/ 5277394 w 6601097"/>
              <a:gd name="connsiteY13" fmla="*/ 391978 h 757783"/>
              <a:gd name="connsiteX14" fmla="*/ 5434149 w 6601097"/>
              <a:gd name="connsiteY14" fmla="*/ 43635 h 757783"/>
              <a:gd name="connsiteX15" fmla="*/ 5860869 w 6601097"/>
              <a:gd name="connsiteY15" fmla="*/ 696778 h 757783"/>
              <a:gd name="connsiteX16" fmla="*/ 6296297 w 6601097"/>
              <a:gd name="connsiteY16" fmla="*/ 278767 h 757783"/>
              <a:gd name="connsiteX17" fmla="*/ 6601097 w 6601097"/>
              <a:gd name="connsiteY17" fmla="*/ 722904 h 757783"/>
              <a:gd name="connsiteX0" fmla="*/ 0 w 6601097"/>
              <a:gd name="connsiteY0" fmla="*/ 609693 h 783907"/>
              <a:gd name="connsiteX1" fmla="*/ 478971 w 6601097"/>
              <a:gd name="connsiteY1" fmla="*/ 174264 h 783907"/>
              <a:gd name="connsiteX2" fmla="*/ 853440 w 6601097"/>
              <a:gd name="connsiteY2" fmla="*/ 679361 h 783907"/>
              <a:gd name="connsiteX3" fmla="*/ 1254034 w 6601097"/>
              <a:gd name="connsiteY3" fmla="*/ 93 h 783907"/>
              <a:gd name="connsiteX4" fmla="*/ 1680754 w 6601097"/>
              <a:gd name="connsiteY4" fmla="*/ 627110 h 783907"/>
              <a:gd name="connsiteX5" fmla="*/ 2168434 w 6601097"/>
              <a:gd name="connsiteY5" fmla="*/ 191681 h 783907"/>
              <a:gd name="connsiteX6" fmla="*/ 2664823 w 6601097"/>
              <a:gd name="connsiteY6" fmla="*/ 783864 h 783907"/>
              <a:gd name="connsiteX7" fmla="*/ 3143794 w 6601097"/>
              <a:gd name="connsiteY7" fmla="*/ 156847 h 783907"/>
              <a:gd name="connsiteX8" fmla="*/ 3448594 w 6601097"/>
              <a:gd name="connsiteY8" fmla="*/ 757738 h 783907"/>
              <a:gd name="connsiteX9" fmla="*/ 4145280 w 6601097"/>
              <a:gd name="connsiteY9" fmla="*/ 174264 h 783907"/>
              <a:gd name="connsiteX10" fmla="*/ 4345577 w 6601097"/>
              <a:gd name="connsiteY10" fmla="*/ 418104 h 783907"/>
              <a:gd name="connsiteX11" fmla="*/ 4781006 w 6601097"/>
              <a:gd name="connsiteY11" fmla="*/ 313601 h 783907"/>
              <a:gd name="connsiteX12" fmla="*/ 5103223 w 6601097"/>
              <a:gd name="connsiteY12" fmla="*/ 513898 h 783907"/>
              <a:gd name="connsiteX13" fmla="*/ 5277394 w 6601097"/>
              <a:gd name="connsiteY13" fmla="*/ 391978 h 783907"/>
              <a:gd name="connsiteX14" fmla="*/ 5434149 w 6601097"/>
              <a:gd name="connsiteY14" fmla="*/ 43635 h 783907"/>
              <a:gd name="connsiteX15" fmla="*/ 5860869 w 6601097"/>
              <a:gd name="connsiteY15" fmla="*/ 696778 h 783907"/>
              <a:gd name="connsiteX16" fmla="*/ 6296297 w 6601097"/>
              <a:gd name="connsiteY16" fmla="*/ 278767 h 783907"/>
              <a:gd name="connsiteX17" fmla="*/ 6601097 w 6601097"/>
              <a:gd name="connsiteY17" fmla="*/ 722904 h 783907"/>
              <a:gd name="connsiteX0" fmla="*/ 0 w 6601097"/>
              <a:gd name="connsiteY0" fmla="*/ 609693 h 783907"/>
              <a:gd name="connsiteX1" fmla="*/ 478971 w 6601097"/>
              <a:gd name="connsiteY1" fmla="*/ 174264 h 783907"/>
              <a:gd name="connsiteX2" fmla="*/ 853440 w 6601097"/>
              <a:gd name="connsiteY2" fmla="*/ 679361 h 783907"/>
              <a:gd name="connsiteX3" fmla="*/ 1254034 w 6601097"/>
              <a:gd name="connsiteY3" fmla="*/ 93 h 783907"/>
              <a:gd name="connsiteX4" fmla="*/ 1680754 w 6601097"/>
              <a:gd name="connsiteY4" fmla="*/ 627110 h 783907"/>
              <a:gd name="connsiteX5" fmla="*/ 2168434 w 6601097"/>
              <a:gd name="connsiteY5" fmla="*/ 191681 h 783907"/>
              <a:gd name="connsiteX6" fmla="*/ 2664823 w 6601097"/>
              <a:gd name="connsiteY6" fmla="*/ 783864 h 783907"/>
              <a:gd name="connsiteX7" fmla="*/ 3143794 w 6601097"/>
              <a:gd name="connsiteY7" fmla="*/ 156847 h 783907"/>
              <a:gd name="connsiteX8" fmla="*/ 3579223 w 6601097"/>
              <a:gd name="connsiteY8" fmla="*/ 522606 h 783907"/>
              <a:gd name="connsiteX9" fmla="*/ 4145280 w 6601097"/>
              <a:gd name="connsiteY9" fmla="*/ 174264 h 783907"/>
              <a:gd name="connsiteX10" fmla="*/ 4345577 w 6601097"/>
              <a:gd name="connsiteY10" fmla="*/ 418104 h 783907"/>
              <a:gd name="connsiteX11" fmla="*/ 4781006 w 6601097"/>
              <a:gd name="connsiteY11" fmla="*/ 313601 h 783907"/>
              <a:gd name="connsiteX12" fmla="*/ 5103223 w 6601097"/>
              <a:gd name="connsiteY12" fmla="*/ 513898 h 783907"/>
              <a:gd name="connsiteX13" fmla="*/ 5277394 w 6601097"/>
              <a:gd name="connsiteY13" fmla="*/ 391978 h 783907"/>
              <a:gd name="connsiteX14" fmla="*/ 5434149 w 6601097"/>
              <a:gd name="connsiteY14" fmla="*/ 43635 h 783907"/>
              <a:gd name="connsiteX15" fmla="*/ 5860869 w 6601097"/>
              <a:gd name="connsiteY15" fmla="*/ 696778 h 783907"/>
              <a:gd name="connsiteX16" fmla="*/ 6296297 w 6601097"/>
              <a:gd name="connsiteY16" fmla="*/ 278767 h 783907"/>
              <a:gd name="connsiteX17" fmla="*/ 6601097 w 6601097"/>
              <a:gd name="connsiteY17" fmla="*/ 722904 h 783907"/>
              <a:gd name="connsiteX0" fmla="*/ 0 w 6601097"/>
              <a:gd name="connsiteY0" fmla="*/ 609693 h 783907"/>
              <a:gd name="connsiteX1" fmla="*/ 478971 w 6601097"/>
              <a:gd name="connsiteY1" fmla="*/ 174264 h 783907"/>
              <a:gd name="connsiteX2" fmla="*/ 853440 w 6601097"/>
              <a:gd name="connsiteY2" fmla="*/ 679361 h 783907"/>
              <a:gd name="connsiteX3" fmla="*/ 1254034 w 6601097"/>
              <a:gd name="connsiteY3" fmla="*/ 93 h 783907"/>
              <a:gd name="connsiteX4" fmla="*/ 1680754 w 6601097"/>
              <a:gd name="connsiteY4" fmla="*/ 627110 h 783907"/>
              <a:gd name="connsiteX5" fmla="*/ 2168434 w 6601097"/>
              <a:gd name="connsiteY5" fmla="*/ 191681 h 783907"/>
              <a:gd name="connsiteX6" fmla="*/ 2664823 w 6601097"/>
              <a:gd name="connsiteY6" fmla="*/ 783864 h 783907"/>
              <a:gd name="connsiteX7" fmla="*/ 3143794 w 6601097"/>
              <a:gd name="connsiteY7" fmla="*/ 156847 h 783907"/>
              <a:gd name="connsiteX8" fmla="*/ 3579223 w 6601097"/>
              <a:gd name="connsiteY8" fmla="*/ 522606 h 783907"/>
              <a:gd name="connsiteX9" fmla="*/ 4145280 w 6601097"/>
              <a:gd name="connsiteY9" fmla="*/ 174264 h 783907"/>
              <a:gd name="connsiteX10" fmla="*/ 4345577 w 6601097"/>
              <a:gd name="connsiteY10" fmla="*/ 418104 h 783907"/>
              <a:gd name="connsiteX11" fmla="*/ 4763589 w 6601097"/>
              <a:gd name="connsiteY11" fmla="*/ 243932 h 783907"/>
              <a:gd name="connsiteX12" fmla="*/ 5103223 w 6601097"/>
              <a:gd name="connsiteY12" fmla="*/ 513898 h 783907"/>
              <a:gd name="connsiteX13" fmla="*/ 5277394 w 6601097"/>
              <a:gd name="connsiteY13" fmla="*/ 391978 h 783907"/>
              <a:gd name="connsiteX14" fmla="*/ 5434149 w 6601097"/>
              <a:gd name="connsiteY14" fmla="*/ 43635 h 783907"/>
              <a:gd name="connsiteX15" fmla="*/ 5860869 w 6601097"/>
              <a:gd name="connsiteY15" fmla="*/ 696778 h 783907"/>
              <a:gd name="connsiteX16" fmla="*/ 6296297 w 6601097"/>
              <a:gd name="connsiteY16" fmla="*/ 278767 h 783907"/>
              <a:gd name="connsiteX17" fmla="*/ 6601097 w 6601097"/>
              <a:gd name="connsiteY17" fmla="*/ 722904 h 783907"/>
              <a:gd name="connsiteX0" fmla="*/ 0 w 6601097"/>
              <a:gd name="connsiteY0" fmla="*/ 609693 h 783907"/>
              <a:gd name="connsiteX1" fmla="*/ 478971 w 6601097"/>
              <a:gd name="connsiteY1" fmla="*/ 174264 h 783907"/>
              <a:gd name="connsiteX2" fmla="*/ 853440 w 6601097"/>
              <a:gd name="connsiteY2" fmla="*/ 679361 h 783907"/>
              <a:gd name="connsiteX3" fmla="*/ 1254034 w 6601097"/>
              <a:gd name="connsiteY3" fmla="*/ 93 h 783907"/>
              <a:gd name="connsiteX4" fmla="*/ 1680754 w 6601097"/>
              <a:gd name="connsiteY4" fmla="*/ 627110 h 783907"/>
              <a:gd name="connsiteX5" fmla="*/ 2168434 w 6601097"/>
              <a:gd name="connsiteY5" fmla="*/ 191681 h 783907"/>
              <a:gd name="connsiteX6" fmla="*/ 2664823 w 6601097"/>
              <a:gd name="connsiteY6" fmla="*/ 783864 h 783907"/>
              <a:gd name="connsiteX7" fmla="*/ 3143794 w 6601097"/>
              <a:gd name="connsiteY7" fmla="*/ 156847 h 783907"/>
              <a:gd name="connsiteX8" fmla="*/ 3579223 w 6601097"/>
              <a:gd name="connsiteY8" fmla="*/ 522606 h 783907"/>
              <a:gd name="connsiteX9" fmla="*/ 4145280 w 6601097"/>
              <a:gd name="connsiteY9" fmla="*/ 174264 h 783907"/>
              <a:gd name="connsiteX10" fmla="*/ 4345577 w 6601097"/>
              <a:gd name="connsiteY10" fmla="*/ 522607 h 783907"/>
              <a:gd name="connsiteX11" fmla="*/ 4763589 w 6601097"/>
              <a:gd name="connsiteY11" fmla="*/ 243932 h 783907"/>
              <a:gd name="connsiteX12" fmla="*/ 5103223 w 6601097"/>
              <a:gd name="connsiteY12" fmla="*/ 513898 h 783907"/>
              <a:gd name="connsiteX13" fmla="*/ 5277394 w 6601097"/>
              <a:gd name="connsiteY13" fmla="*/ 391978 h 783907"/>
              <a:gd name="connsiteX14" fmla="*/ 5434149 w 6601097"/>
              <a:gd name="connsiteY14" fmla="*/ 43635 h 783907"/>
              <a:gd name="connsiteX15" fmla="*/ 5860869 w 6601097"/>
              <a:gd name="connsiteY15" fmla="*/ 696778 h 783907"/>
              <a:gd name="connsiteX16" fmla="*/ 6296297 w 6601097"/>
              <a:gd name="connsiteY16" fmla="*/ 278767 h 783907"/>
              <a:gd name="connsiteX17" fmla="*/ 6601097 w 6601097"/>
              <a:gd name="connsiteY17" fmla="*/ 722904 h 78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01097" h="783907">
                <a:moveTo>
                  <a:pt x="0" y="609693"/>
                </a:moveTo>
                <a:cubicBezTo>
                  <a:pt x="168365" y="386173"/>
                  <a:pt x="336731" y="162653"/>
                  <a:pt x="478971" y="174264"/>
                </a:cubicBezTo>
                <a:cubicBezTo>
                  <a:pt x="621211" y="185875"/>
                  <a:pt x="724263" y="708390"/>
                  <a:pt x="853440" y="679361"/>
                </a:cubicBezTo>
                <a:cubicBezTo>
                  <a:pt x="982617" y="650333"/>
                  <a:pt x="1116148" y="8801"/>
                  <a:pt x="1254034" y="93"/>
                </a:cubicBezTo>
                <a:cubicBezTo>
                  <a:pt x="1391920" y="-8615"/>
                  <a:pt x="1528354" y="595179"/>
                  <a:pt x="1680754" y="627110"/>
                </a:cubicBezTo>
                <a:cubicBezTo>
                  <a:pt x="1833154" y="659041"/>
                  <a:pt x="2004423" y="165555"/>
                  <a:pt x="2168434" y="191681"/>
                </a:cubicBezTo>
                <a:cubicBezTo>
                  <a:pt x="2332445" y="217807"/>
                  <a:pt x="2502263" y="789670"/>
                  <a:pt x="2664823" y="783864"/>
                </a:cubicBezTo>
                <a:cubicBezTo>
                  <a:pt x="2827383" y="778058"/>
                  <a:pt x="2991394" y="200390"/>
                  <a:pt x="3143794" y="156847"/>
                </a:cubicBezTo>
                <a:cubicBezTo>
                  <a:pt x="3296194" y="113304"/>
                  <a:pt x="3412309" y="519703"/>
                  <a:pt x="3579223" y="522606"/>
                </a:cubicBezTo>
                <a:cubicBezTo>
                  <a:pt x="3746137" y="525509"/>
                  <a:pt x="4017554" y="174264"/>
                  <a:pt x="4145280" y="174264"/>
                </a:cubicBezTo>
                <a:cubicBezTo>
                  <a:pt x="4273006" y="174264"/>
                  <a:pt x="4242526" y="510996"/>
                  <a:pt x="4345577" y="522607"/>
                </a:cubicBezTo>
                <a:cubicBezTo>
                  <a:pt x="4448628" y="534218"/>
                  <a:pt x="4637315" y="245384"/>
                  <a:pt x="4763589" y="243932"/>
                </a:cubicBezTo>
                <a:cubicBezTo>
                  <a:pt x="4889863" y="242481"/>
                  <a:pt x="5017589" y="489224"/>
                  <a:pt x="5103223" y="513898"/>
                </a:cubicBezTo>
                <a:cubicBezTo>
                  <a:pt x="5188857" y="538572"/>
                  <a:pt x="5222240" y="470355"/>
                  <a:pt x="5277394" y="391978"/>
                </a:cubicBezTo>
                <a:cubicBezTo>
                  <a:pt x="5332548" y="313601"/>
                  <a:pt x="5336903" y="-7165"/>
                  <a:pt x="5434149" y="43635"/>
                </a:cubicBezTo>
                <a:cubicBezTo>
                  <a:pt x="5531395" y="94435"/>
                  <a:pt x="5717178" y="657589"/>
                  <a:pt x="5860869" y="696778"/>
                </a:cubicBezTo>
                <a:cubicBezTo>
                  <a:pt x="6004560" y="735967"/>
                  <a:pt x="6172926" y="274413"/>
                  <a:pt x="6296297" y="278767"/>
                </a:cubicBezTo>
                <a:cubicBezTo>
                  <a:pt x="6419668" y="283121"/>
                  <a:pt x="6556103" y="624207"/>
                  <a:pt x="6601097" y="72290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071150" y="3634621"/>
            <a:ext cx="6418217" cy="1411870"/>
          </a:xfrm>
          <a:custGeom>
            <a:avLst/>
            <a:gdLst>
              <a:gd name="connsiteX0" fmla="*/ 0 w 6418217"/>
              <a:gd name="connsiteY0" fmla="*/ 1250896 h 1411870"/>
              <a:gd name="connsiteX1" fmla="*/ 174171 w 6418217"/>
              <a:gd name="connsiteY1" fmla="*/ 1068016 h 1411870"/>
              <a:gd name="connsiteX2" fmla="*/ 452845 w 6418217"/>
              <a:gd name="connsiteY2" fmla="*/ 737090 h 1411870"/>
              <a:gd name="connsiteX3" fmla="*/ 809897 w 6418217"/>
              <a:gd name="connsiteY3" fmla="*/ 850302 h 1411870"/>
              <a:gd name="connsiteX4" fmla="*/ 1349828 w 6418217"/>
              <a:gd name="connsiteY4" fmla="*/ 5570 h 1411870"/>
              <a:gd name="connsiteX5" fmla="*/ 1741714 w 6418217"/>
              <a:gd name="connsiteY5" fmla="*/ 1329273 h 1411870"/>
              <a:gd name="connsiteX6" fmla="*/ 2255520 w 6418217"/>
              <a:gd name="connsiteY6" fmla="*/ 946096 h 1411870"/>
              <a:gd name="connsiteX7" fmla="*/ 2612571 w 6418217"/>
              <a:gd name="connsiteY7" fmla="*/ 1094142 h 1411870"/>
              <a:gd name="connsiteX8" fmla="*/ 2987040 w 6418217"/>
              <a:gd name="connsiteY8" fmla="*/ 353913 h 1411870"/>
              <a:gd name="connsiteX9" fmla="*/ 3500845 w 6418217"/>
              <a:gd name="connsiteY9" fmla="*/ 1172519 h 1411870"/>
              <a:gd name="connsiteX10" fmla="*/ 4293325 w 6418217"/>
              <a:gd name="connsiteY10" fmla="*/ 1407650 h 1411870"/>
              <a:gd name="connsiteX11" fmla="*/ 4746171 w 6418217"/>
              <a:gd name="connsiteY11" fmla="*/ 1024473 h 1411870"/>
              <a:gd name="connsiteX12" fmla="*/ 5329645 w 6418217"/>
              <a:gd name="connsiteY12" fmla="*/ 754508 h 1411870"/>
              <a:gd name="connsiteX13" fmla="*/ 5817325 w 6418217"/>
              <a:gd name="connsiteY13" fmla="*/ 83948 h 1411870"/>
              <a:gd name="connsiteX14" fmla="*/ 6418217 w 6418217"/>
              <a:gd name="connsiteY14" fmla="*/ 1390233 h 14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18217" h="1411870">
                <a:moveTo>
                  <a:pt x="0" y="1250896"/>
                </a:moveTo>
                <a:cubicBezTo>
                  <a:pt x="49348" y="1202273"/>
                  <a:pt x="98697" y="1153650"/>
                  <a:pt x="174171" y="1068016"/>
                </a:cubicBezTo>
                <a:cubicBezTo>
                  <a:pt x="249645" y="982382"/>
                  <a:pt x="346891" y="773376"/>
                  <a:pt x="452845" y="737090"/>
                </a:cubicBezTo>
                <a:cubicBezTo>
                  <a:pt x="558799" y="700804"/>
                  <a:pt x="660400" y="972222"/>
                  <a:pt x="809897" y="850302"/>
                </a:cubicBezTo>
                <a:cubicBezTo>
                  <a:pt x="959394" y="728382"/>
                  <a:pt x="1194525" y="-74259"/>
                  <a:pt x="1349828" y="5570"/>
                </a:cubicBezTo>
                <a:cubicBezTo>
                  <a:pt x="1505131" y="85398"/>
                  <a:pt x="1590765" y="1172519"/>
                  <a:pt x="1741714" y="1329273"/>
                </a:cubicBezTo>
                <a:cubicBezTo>
                  <a:pt x="1892663" y="1486027"/>
                  <a:pt x="2110377" y="985284"/>
                  <a:pt x="2255520" y="946096"/>
                </a:cubicBezTo>
                <a:cubicBezTo>
                  <a:pt x="2400663" y="906907"/>
                  <a:pt x="2490651" y="1192839"/>
                  <a:pt x="2612571" y="1094142"/>
                </a:cubicBezTo>
                <a:cubicBezTo>
                  <a:pt x="2734491" y="995445"/>
                  <a:pt x="2838994" y="340850"/>
                  <a:pt x="2987040" y="353913"/>
                </a:cubicBezTo>
                <a:cubicBezTo>
                  <a:pt x="3135086" y="366976"/>
                  <a:pt x="3283131" y="996896"/>
                  <a:pt x="3500845" y="1172519"/>
                </a:cubicBezTo>
                <a:cubicBezTo>
                  <a:pt x="3718559" y="1348142"/>
                  <a:pt x="4085771" y="1432324"/>
                  <a:pt x="4293325" y="1407650"/>
                </a:cubicBezTo>
                <a:cubicBezTo>
                  <a:pt x="4500879" y="1382976"/>
                  <a:pt x="4573451" y="1133330"/>
                  <a:pt x="4746171" y="1024473"/>
                </a:cubicBezTo>
                <a:cubicBezTo>
                  <a:pt x="4918891" y="915616"/>
                  <a:pt x="5151119" y="911262"/>
                  <a:pt x="5329645" y="754508"/>
                </a:cubicBezTo>
                <a:cubicBezTo>
                  <a:pt x="5508171" y="597754"/>
                  <a:pt x="5635896" y="-22006"/>
                  <a:pt x="5817325" y="83948"/>
                </a:cubicBezTo>
                <a:cubicBezTo>
                  <a:pt x="5998754" y="189902"/>
                  <a:pt x="6386286" y="1266862"/>
                  <a:pt x="6418217" y="1390233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408021" y="1628513"/>
            <a:ext cx="0" cy="3779520"/>
          </a:xfrm>
          <a:prstGeom prst="line">
            <a:avLst/>
          </a:prstGeom>
          <a:ln w="38100">
            <a:solidFill>
              <a:srgbClr val="312F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5403673" y="1932236"/>
            <a:ext cx="2255520" cy="684693"/>
          </a:xfrm>
          <a:custGeom>
            <a:avLst/>
            <a:gdLst>
              <a:gd name="connsiteX0" fmla="*/ 0 w 6601097"/>
              <a:gd name="connsiteY0" fmla="*/ 609693 h 757810"/>
              <a:gd name="connsiteX1" fmla="*/ 478971 w 6601097"/>
              <a:gd name="connsiteY1" fmla="*/ 174264 h 757810"/>
              <a:gd name="connsiteX2" fmla="*/ 853440 w 6601097"/>
              <a:gd name="connsiteY2" fmla="*/ 679361 h 757810"/>
              <a:gd name="connsiteX3" fmla="*/ 1254034 w 6601097"/>
              <a:gd name="connsiteY3" fmla="*/ 93 h 757810"/>
              <a:gd name="connsiteX4" fmla="*/ 1680754 w 6601097"/>
              <a:gd name="connsiteY4" fmla="*/ 627110 h 757810"/>
              <a:gd name="connsiteX5" fmla="*/ 2272937 w 6601097"/>
              <a:gd name="connsiteY5" fmla="*/ 200390 h 757810"/>
              <a:gd name="connsiteX6" fmla="*/ 2534194 w 6601097"/>
              <a:gd name="connsiteY6" fmla="*/ 757738 h 757810"/>
              <a:gd name="connsiteX7" fmla="*/ 3143794 w 6601097"/>
              <a:gd name="connsiteY7" fmla="*/ 156847 h 757810"/>
              <a:gd name="connsiteX8" fmla="*/ 3448594 w 6601097"/>
              <a:gd name="connsiteY8" fmla="*/ 757738 h 757810"/>
              <a:gd name="connsiteX9" fmla="*/ 4145280 w 6601097"/>
              <a:gd name="connsiteY9" fmla="*/ 174264 h 757810"/>
              <a:gd name="connsiteX10" fmla="*/ 4345577 w 6601097"/>
              <a:gd name="connsiteY10" fmla="*/ 418104 h 757810"/>
              <a:gd name="connsiteX11" fmla="*/ 4781006 w 6601097"/>
              <a:gd name="connsiteY11" fmla="*/ 313601 h 757810"/>
              <a:gd name="connsiteX12" fmla="*/ 5103223 w 6601097"/>
              <a:gd name="connsiteY12" fmla="*/ 513898 h 757810"/>
              <a:gd name="connsiteX13" fmla="*/ 5277394 w 6601097"/>
              <a:gd name="connsiteY13" fmla="*/ 391978 h 757810"/>
              <a:gd name="connsiteX14" fmla="*/ 5434149 w 6601097"/>
              <a:gd name="connsiteY14" fmla="*/ 43635 h 757810"/>
              <a:gd name="connsiteX15" fmla="*/ 5860869 w 6601097"/>
              <a:gd name="connsiteY15" fmla="*/ 696778 h 757810"/>
              <a:gd name="connsiteX16" fmla="*/ 6296297 w 6601097"/>
              <a:gd name="connsiteY16" fmla="*/ 278767 h 757810"/>
              <a:gd name="connsiteX17" fmla="*/ 6601097 w 6601097"/>
              <a:gd name="connsiteY17" fmla="*/ 722904 h 757810"/>
              <a:gd name="connsiteX0" fmla="*/ 0 w 6601097"/>
              <a:gd name="connsiteY0" fmla="*/ 609693 h 757783"/>
              <a:gd name="connsiteX1" fmla="*/ 478971 w 6601097"/>
              <a:gd name="connsiteY1" fmla="*/ 174264 h 757783"/>
              <a:gd name="connsiteX2" fmla="*/ 853440 w 6601097"/>
              <a:gd name="connsiteY2" fmla="*/ 679361 h 757783"/>
              <a:gd name="connsiteX3" fmla="*/ 1254034 w 6601097"/>
              <a:gd name="connsiteY3" fmla="*/ 93 h 757783"/>
              <a:gd name="connsiteX4" fmla="*/ 1680754 w 6601097"/>
              <a:gd name="connsiteY4" fmla="*/ 627110 h 757783"/>
              <a:gd name="connsiteX5" fmla="*/ 2168434 w 6601097"/>
              <a:gd name="connsiteY5" fmla="*/ 191681 h 757783"/>
              <a:gd name="connsiteX6" fmla="*/ 2534194 w 6601097"/>
              <a:gd name="connsiteY6" fmla="*/ 757738 h 757783"/>
              <a:gd name="connsiteX7" fmla="*/ 3143794 w 6601097"/>
              <a:gd name="connsiteY7" fmla="*/ 156847 h 757783"/>
              <a:gd name="connsiteX8" fmla="*/ 3448594 w 6601097"/>
              <a:gd name="connsiteY8" fmla="*/ 757738 h 757783"/>
              <a:gd name="connsiteX9" fmla="*/ 4145280 w 6601097"/>
              <a:gd name="connsiteY9" fmla="*/ 174264 h 757783"/>
              <a:gd name="connsiteX10" fmla="*/ 4345577 w 6601097"/>
              <a:gd name="connsiteY10" fmla="*/ 418104 h 757783"/>
              <a:gd name="connsiteX11" fmla="*/ 4781006 w 6601097"/>
              <a:gd name="connsiteY11" fmla="*/ 313601 h 757783"/>
              <a:gd name="connsiteX12" fmla="*/ 5103223 w 6601097"/>
              <a:gd name="connsiteY12" fmla="*/ 513898 h 757783"/>
              <a:gd name="connsiteX13" fmla="*/ 5277394 w 6601097"/>
              <a:gd name="connsiteY13" fmla="*/ 391978 h 757783"/>
              <a:gd name="connsiteX14" fmla="*/ 5434149 w 6601097"/>
              <a:gd name="connsiteY14" fmla="*/ 43635 h 757783"/>
              <a:gd name="connsiteX15" fmla="*/ 5860869 w 6601097"/>
              <a:gd name="connsiteY15" fmla="*/ 696778 h 757783"/>
              <a:gd name="connsiteX16" fmla="*/ 6296297 w 6601097"/>
              <a:gd name="connsiteY16" fmla="*/ 278767 h 757783"/>
              <a:gd name="connsiteX17" fmla="*/ 6601097 w 6601097"/>
              <a:gd name="connsiteY17" fmla="*/ 722904 h 757783"/>
              <a:gd name="connsiteX0" fmla="*/ 0 w 6601097"/>
              <a:gd name="connsiteY0" fmla="*/ 609693 h 783907"/>
              <a:gd name="connsiteX1" fmla="*/ 478971 w 6601097"/>
              <a:gd name="connsiteY1" fmla="*/ 174264 h 783907"/>
              <a:gd name="connsiteX2" fmla="*/ 853440 w 6601097"/>
              <a:gd name="connsiteY2" fmla="*/ 679361 h 783907"/>
              <a:gd name="connsiteX3" fmla="*/ 1254034 w 6601097"/>
              <a:gd name="connsiteY3" fmla="*/ 93 h 783907"/>
              <a:gd name="connsiteX4" fmla="*/ 1680754 w 6601097"/>
              <a:gd name="connsiteY4" fmla="*/ 627110 h 783907"/>
              <a:gd name="connsiteX5" fmla="*/ 2168434 w 6601097"/>
              <a:gd name="connsiteY5" fmla="*/ 191681 h 783907"/>
              <a:gd name="connsiteX6" fmla="*/ 2664823 w 6601097"/>
              <a:gd name="connsiteY6" fmla="*/ 783864 h 783907"/>
              <a:gd name="connsiteX7" fmla="*/ 3143794 w 6601097"/>
              <a:gd name="connsiteY7" fmla="*/ 156847 h 783907"/>
              <a:gd name="connsiteX8" fmla="*/ 3448594 w 6601097"/>
              <a:gd name="connsiteY8" fmla="*/ 757738 h 783907"/>
              <a:gd name="connsiteX9" fmla="*/ 4145280 w 6601097"/>
              <a:gd name="connsiteY9" fmla="*/ 174264 h 783907"/>
              <a:gd name="connsiteX10" fmla="*/ 4345577 w 6601097"/>
              <a:gd name="connsiteY10" fmla="*/ 418104 h 783907"/>
              <a:gd name="connsiteX11" fmla="*/ 4781006 w 6601097"/>
              <a:gd name="connsiteY11" fmla="*/ 313601 h 783907"/>
              <a:gd name="connsiteX12" fmla="*/ 5103223 w 6601097"/>
              <a:gd name="connsiteY12" fmla="*/ 513898 h 783907"/>
              <a:gd name="connsiteX13" fmla="*/ 5277394 w 6601097"/>
              <a:gd name="connsiteY13" fmla="*/ 391978 h 783907"/>
              <a:gd name="connsiteX14" fmla="*/ 5434149 w 6601097"/>
              <a:gd name="connsiteY14" fmla="*/ 43635 h 783907"/>
              <a:gd name="connsiteX15" fmla="*/ 5860869 w 6601097"/>
              <a:gd name="connsiteY15" fmla="*/ 696778 h 783907"/>
              <a:gd name="connsiteX16" fmla="*/ 6296297 w 6601097"/>
              <a:gd name="connsiteY16" fmla="*/ 278767 h 783907"/>
              <a:gd name="connsiteX17" fmla="*/ 6601097 w 6601097"/>
              <a:gd name="connsiteY17" fmla="*/ 722904 h 783907"/>
              <a:gd name="connsiteX0" fmla="*/ 0 w 6601097"/>
              <a:gd name="connsiteY0" fmla="*/ 609693 h 783907"/>
              <a:gd name="connsiteX1" fmla="*/ 478971 w 6601097"/>
              <a:gd name="connsiteY1" fmla="*/ 174264 h 783907"/>
              <a:gd name="connsiteX2" fmla="*/ 853440 w 6601097"/>
              <a:gd name="connsiteY2" fmla="*/ 679361 h 783907"/>
              <a:gd name="connsiteX3" fmla="*/ 1254034 w 6601097"/>
              <a:gd name="connsiteY3" fmla="*/ 93 h 783907"/>
              <a:gd name="connsiteX4" fmla="*/ 1680754 w 6601097"/>
              <a:gd name="connsiteY4" fmla="*/ 627110 h 783907"/>
              <a:gd name="connsiteX5" fmla="*/ 2168434 w 6601097"/>
              <a:gd name="connsiteY5" fmla="*/ 191681 h 783907"/>
              <a:gd name="connsiteX6" fmla="*/ 2664823 w 6601097"/>
              <a:gd name="connsiteY6" fmla="*/ 783864 h 783907"/>
              <a:gd name="connsiteX7" fmla="*/ 3143794 w 6601097"/>
              <a:gd name="connsiteY7" fmla="*/ 156847 h 783907"/>
              <a:gd name="connsiteX8" fmla="*/ 3579223 w 6601097"/>
              <a:gd name="connsiteY8" fmla="*/ 522606 h 783907"/>
              <a:gd name="connsiteX9" fmla="*/ 4145280 w 6601097"/>
              <a:gd name="connsiteY9" fmla="*/ 174264 h 783907"/>
              <a:gd name="connsiteX10" fmla="*/ 4345577 w 6601097"/>
              <a:gd name="connsiteY10" fmla="*/ 418104 h 783907"/>
              <a:gd name="connsiteX11" fmla="*/ 4781006 w 6601097"/>
              <a:gd name="connsiteY11" fmla="*/ 313601 h 783907"/>
              <a:gd name="connsiteX12" fmla="*/ 5103223 w 6601097"/>
              <a:gd name="connsiteY12" fmla="*/ 513898 h 783907"/>
              <a:gd name="connsiteX13" fmla="*/ 5277394 w 6601097"/>
              <a:gd name="connsiteY13" fmla="*/ 391978 h 783907"/>
              <a:gd name="connsiteX14" fmla="*/ 5434149 w 6601097"/>
              <a:gd name="connsiteY14" fmla="*/ 43635 h 783907"/>
              <a:gd name="connsiteX15" fmla="*/ 5860869 w 6601097"/>
              <a:gd name="connsiteY15" fmla="*/ 696778 h 783907"/>
              <a:gd name="connsiteX16" fmla="*/ 6296297 w 6601097"/>
              <a:gd name="connsiteY16" fmla="*/ 278767 h 783907"/>
              <a:gd name="connsiteX17" fmla="*/ 6601097 w 6601097"/>
              <a:gd name="connsiteY17" fmla="*/ 722904 h 783907"/>
              <a:gd name="connsiteX0" fmla="*/ 0 w 6601097"/>
              <a:gd name="connsiteY0" fmla="*/ 609693 h 783907"/>
              <a:gd name="connsiteX1" fmla="*/ 478971 w 6601097"/>
              <a:gd name="connsiteY1" fmla="*/ 174264 h 783907"/>
              <a:gd name="connsiteX2" fmla="*/ 853440 w 6601097"/>
              <a:gd name="connsiteY2" fmla="*/ 679361 h 783907"/>
              <a:gd name="connsiteX3" fmla="*/ 1254034 w 6601097"/>
              <a:gd name="connsiteY3" fmla="*/ 93 h 783907"/>
              <a:gd name="connsiteX4" fmla="*/ 1680754 w 6601097"/>
              <a:gd name="connsiteY4" fmla="*/ 627110 h 783907"/>
              <a:gd name="connsiteX5" fmla="*/ 2168434 w 6601097"/>
              <a:gd name="connsiteY5" fmla="*/ 191681 h 783907"/>
              <a:gd name="connsiteX6" fmla="*/ 2664823 w 6601097"/>
              <a:gd name="connsiteY6" fmla="*/ 783864 h 783907"/>
              <a:gd name="connsiteX7" fmla="*/ 3143794 w 6601097"/>
              <a:gd name="connsiteY7" fmla="*/ 156847 h 783907"/>
              <a:gd name="connsiteX8" fmla="*/ 3579223 w 6601097"/>
              <a:gd name="connsiteY8" fmla="*/ 522606 h 783907"/>
              <a:gd name="connsiteX9" fmla="*/ 4145280 w 6601097"/>
              <a:gd name="connsiteY9" fmla="*/ 174264 h 783907"/>
              <a:gd name="connsiteX10" fmla="*/ 4345577 w 6601097"/>
              <a:gd name="connsiteY10" fmla="*/ 418104 h 783907"/>
              <a:gd name="connsiteX11" fmla="*/ 4763589 w 6601097"/>
              <a:gd name="connsiteY11" fmla="*/ 243932 h 783907"/>
              <a:gd name="connsiteX12" fmla="*/ 5103223 w 6601097"/>
              <a:gd name="connsiteY12" fmla="*/ 513898 h 783907"/>
              <a:gd name="connsiteX13" fmla="*/ 5277394 w 6601097"/>
              <a:gd name="connsiteY13" fmla="*/ 391978 h 783907"/>
              <a:gd name="connsiteX14" fmla="*/ 5434149 w 6601097"/>
              <a:gd name="connsiteY14" fmla="*/ 43635 h 783907"/>
              <a:gd name="connsiteX15" fmla="*/ 5860869 w 6601097"/>
              <a:gd name="connsiteY15" fmla="*/ 696778 h 783907"/>
              <a:gd name="connsiteX16" fmla="*/ 6296297 w 6601097"/>
              <a:gd name="connsiteY16" fmla="*/ 278767 h 783907"/>
              <a:gd name="connsiteX17" fmla="*/ 6601097 w 6601097"/>
              <a:gd name="connsiteY17" fmla="*/ 722904 h 783907"/>
              <a:gd name="connsiteX0" fmla="*/ 0 w 6601097"/>
              <a:gd name="connsiteY0" fmla="*/ 609693 h 783907"/>
              <a:gd name="connsiteX1" fmla="*/ 478971 w 6601097"/>
              <a:gd name="connsiteY1" fmla="*/ 174264 h 783907"/>
              <a:gd name="connsiteX2" fmla="*/ 853440 w 6601097"/>
              <a:gd name="connsiteY2" fmla="*/ 679361 h 783907"/>
              <a:gd name="connsiteX3" fmla="*/ 1254034 w 6601097"/>
              <a:gd name="connsiteY3" fmla="*/ 93 h 783907"/>
              <a:gd name="connsiteX4" fmla="*/ 1680754 w 6601097"/>
              <a:gd name="connsiteY4" fmla="*/ 627110 h 783907"/>
              <a:gd name="connsiteX5" fmla="*/ 2168434 w 6601097"/>
              <a:gd name="connsiteY5" fmla="*/ 191681 h 783907"/>
              <a:gd name="connsiteX6" fmla="*/ 2664823 w 6601097"/>
              <a:gd name="connsiteY6" fmla="*/ 783864 h 783907"/>
              <a:gd name="connsiteX7" fmla="*/ 3143794 w 6601097"/>
              <a:gd name="connsiteY7" fmla="*/ 156847 h 783907"/>
              <a:gd name="connsiteX8" fmla="*/ 3579223 w 6601097"/>
              <a:gd name="connsiteY8" fmla="*/ 522606 h 783907"/>
              <a:gd name="connsiteX9" fmla="*/ 4145280 w 6601097"/>
              <a:gd name="connsiteY9" fmla="*/ 174264 h 783907"/>
              <a:gd name="connsiteX10" fmla="*/ 4345577 w 6601097"/>
              <a:gd name="connsiteY10" fmla="*/ 522607 h 783907"/>
              <a:gd name="connsiteX11" fmla="*/ 4763589 w 6601097"/>
              <a:gd name="connsiteY11" fmla="*/ 243932 h 783907"/>
              <a:gd name="connsiteX12" fmla="*/ 5103223 w 6601097"/>
              <a:gd name="connsiteY12" fmla="*/ 513898 h 783907"/>
              <a:gd name="connsiteX13" fmla="*/ 5277394 w 6601097"/>
              <a:gd name="connsiteY13" fmla="*/ 391978 h 783907"/>
              <a:gd name="connsiteX14" fmla="*/ 5434149 w 6601097"/>
              <a:gd name="connsiteY14" fmla="*/ 43635 h 783907"/>
              <a:gd name="connsiteX15" fmla="*/ 5860869 w 6601097"/>
              <a:gd name="connsiteY15" fmla="*/ 696778 h 783907"/>
              <a:gd name="connsiteX16" fmla="*/ 6296297 w 6601097"/>
              <a:gd name="connsiteY16" fmla="*/ 278767 h 783907"/>
              <a:gd name="connsiteX17" fmla="*/ 6601097 w 6601097"/>
              <a:gd name="connsiteY17" fmla="*/ 722904 h 783907"/>
              <a:gd name="connsiteX0" fmla="*/ 0 w 6122126"/>
              <a:gd name="connsiteY0" fmla="*/ 174264 h 783907"/>
              <a:gd name="connsiteX1" fmla="*/ 374469 w 6122126"/>
              <a:gd name="connsiteY1" fmla="*/ 679361 h 783907"/>
              <a:gd name="connsiteX2" fmla="*/ 775063 w 6122126"/>
              <a:gd name="connsiteY2" fmla="*/ 93 h 783907"/>
              <a:gd name="connsiteX3" fmla="*/ 1201783 w 6122126"/>
              <a:gd name="connsiteY3" fmla="*/ 627110 h 783907"/>
              <a:gd name="connsiteX4" fmla="*/ 1689463 w 6122126"/>
              <a:gd name="connsiteY4" fmla="*/ 191681 h 783907"/>
              <a:gd name="connsiteX5" fmla="*/ 2185852 w 6122126"/>
              <a:gd name="connsiteY5" fmla="*/ 783864 h 783907"/>
              <a:gd name="connsiteX6" fmla="*/ 2664823 w 6122126"/>
              <a:gd name="connsiteY6" fmla="*/ 156847 h 783907"/>
              <a:gd name="connsiteX7" fmla="*/ 3100252 w 6122126"/>
              <a:gd name="connsiteY7" fmla="*/ 522606 h 783907"/>
              <a:gd name="connsiteX8" fmla="*/ 3666309 w 6122126"/>
              <a:gd name="connsiteY8" fmla="*/ 174264 h 783907"/>
              <a:gd name="connsiteX9" fmla="*/ 3866606 w 6122126"/>
              <a:gd name="connsiteY9" fmla="*/ 522607 h 783907"/>
              <a:gd name="connsiteX10" fmla="*/ 4284618 w 6122126"/>
              <a:gd name="connsiteY10" fmla="*/ 243932 h 783907"/>
              <a:gd name="connsiteX11" fmla="*/ 4624252 w 6122126"/>
              <a:gd name="connsiteY11" fmla="*/ 513898 h 783907"/>
              <a:gd name="connsiteX12" fmla="*/ 4798423 w 6122126"/>
              <a:gd name="connsiteY12" fmla="*/ 391978 h 783907"/>
              <a:gd name="connsiteX13" fmla="*/ 4955178 w 6122126"/>
              <a:gd name="connsiteY13" fmla="*/ 43635 h 783907"/>
              <a:gd name="connsiteX14" fmla="*/ 5381898 w 6122126"/>
              <a:gd name="connsiteY14" fmla="*/ 696778 h 783907"/>
              <a:gd name="connsiteX15" fmla="*/ 5817326 w 6122126"/>
              <a:gd name="connsiteY15" fmla="*/ 278767 h 783907"/>
              <a:gd name="connsiteX16" fmla="*/ 6122126 w 6122126"/>
              <a:gd name="connsiteY16" fmla="*/ 722904 h 783907"/>
              <a:gd name="connsiteX0" fmla="*/ 0 w 5747657"/>
              <a:gd name="connsiteY0" fmla="*/ 679361 h 783907"/>
              <a:gd name="connsiteX1" fmla="*/ 400594 w 5747657"/>
              <a:gd name="connsiteY1" fmla="*/ 93 h 783907"/>
              <a:gd name="connsiteX2" fmla="*/ 827314 w 5747657"/>
              <a:gd name="connsiteY2" fmla="*/ 627110 h 783907"/>
              <a:gd name="connsiteX3" fmla="*/ 1314994 w 5747657"/>
              <a:gd name="connsiteY3" fmla="*/ 191681 h 783907"/>
              <a:gd name="connsiteX4" fmla="*/ 1811383 w 5747657"/>
              <a:gd name="connsiteY4" fmla="*/ 783864 h 783907"/>
              <a:gd name="connsiteX5" fmla="*/ 2290354 w 5747657"/>
              <a:gd name="connsiteY5" fmla="*/ 156847 h 783907"/>
              <a:gd name="connsiteX6" fmla="*/ 2725783 w 5747657"/>
              <a:gd name="connsiteY6" fmla="*/ 522606 h 783907"/>
              <a:gd name="connsiteX7" fmla="*/ 3291840 w 5747657"/>
              <a:gd name="connsiteY7" fmla="*/ 174264 h 783907"/>
              <a:gd name="connsiteX8" fmla="*/ 3492137 w 5747657"/>
              <a:gd name="connsiteY8" fmla="*/ 522607 h 783907"/>
              <a:gd name="connsiteX9" fmla="*/ 3910149 w 5747657"/>
              <a:gd name="connsiteY9" fmla="*/ 243932 h 783907"/>
              <a:gd name="connsiteX10" fmla="*/ 4249783 w 5747657"/>
              <a:gd name="connsiteY10" fmla="*/ 513898 h 783907"/>
              <a:gd name="connsiteX11" fmla="*/ 4423954 w 5747657"/>
              <a:gd name="connsiteY11" fmla="*/ 391978 h 783907"/>
              <a:gd name="connsiteX12" fmla="*/ 4580709 w 5747657"/>
              <a:gd name="connsiteY12" fmla="*/ 43635 h 783907"/>
              <a:gd name="connsiteX13" fmla="*/ 5007429 w 5747657"/>
              <a:gd name="connsiteY13" fmla="*/ 696778 h 783907"/>
              <a:gd name="connsiteX14" fmla="*/ 5442857 w 5747657"/>
              <a:gd name="connsiteY14" fmla="*/ 278767 h 783907"/>
              <a:gd name="connsiteX15" fmla="*/ 5747657 w 5747657"/>
              <a:gd name="connsiteY15" fmla="*/ 722904 h 783907"/>
              <a:gd name="connsiteX0" fmla="*/ 0 w 5347063"/>
              <a:gd name="connsiteY0" fmla="*/ 93 h 783907"/>
              <a:gd name="connsiteX1" fmla="*/ 426720 w 5347063"/>
              <a:gd name="connsiteY1" fmla="*/ 627110 h 783907"/>
              <a:gd name="connsiteX2" fmla="*/ 914400 w 5347063"/>
              <a:gd name="connsiteY2" fmla="*/ 191681 h 783907"/>
              <a:gd name="connsiteX3" fmla="*/ 1410789 w 5347063"/>
              <a:gd name="connsiteY3" fmla="*/ 783864 h 783907"/>
              <a:gd name="connsiteX4" fmla="*/ 1889760 w 5347063"/>
              <a:gd name="connsiteY4" fmla="*/ 156847 h 783907"/>
              <a:gd name="connsiteX5" fmla="*/ 2325189 w 5347063"/>
              <a:gd name="connsiteY5" fmla="*/ 522606 h 783907"/>
              <a:gd name="connsiteX6" fmla="*/ 2891246 w 5347063"/>
              <a:gd name="connsiteY6" fmla="*/ 174264 h 783907"/>
              <a:gd name="connsiteX7" fmla="*/ 3091543 w 5347063"/>
              <a:gd name="connsiteY7" fmla="*/ 522607 h 783907"/>
              <a:gd name="connsiteX8" fmla="*/ 3509555 w 5347063"/>
              <a:gd name="connsiteY8" fmla="*/ 243932 h 783907"/>
              <a:gd name="connsiteX9" fmla="*/ 3849189 w 5347063"/>
              <a:gd name="connsiteY9" fmla="*/ 513898 h 783907"/>
              <a:gd name="connsiteX10" fmla="*/ 4023360 w 5347063"/>
              <a:gd name="connsiteY10" fmla="*/ 391978 h 783907"/>
              <a:gd name="connsiteX11" fmla="*/ 4180115 w 5347063"/>
              <a:gd name="connsiteY11" fmla="*/ 43635 h 783907"/>
              <a:gd name="connsiteX12" fmla="*/ 4606835 w 5347063"/>
              <a:gd name="connsiteY12" fmla="*/ 696778 h 783907"/>
              <a:gd name="connsiteX13" fmla="*/ 5042263 w 5347063"/>
              <a:gd name="connsiteY13" fmla="*/ 278767 h 783907"/>
              <a:gd name="connsiteX14" fmla="*/ 5347063 w 5347063"/>
              <a:gd name="connsiteY14" fmla="*/ 722904 h 783907"/>
              <a:gd name="connsiteX0" fmla="*/ 0 w 4920343"/>
              <a:gd name="connsiteY0" fmla="*/ 588899 h 745696"/>
              <a:gd name="connsiteX1" fmla="*/ 487680 w 4920343"/>
              <a:gd name="connsiteY1" fmla="*/ 153470 h 745696"/>
              <a:gd name="connsiteX2" fmla="*/ 984069 w 4920343"/>
              <a:gd name="connsiteY2" fmla="*/ 745653 h 745696"/>
              <a:gd name="connsiteX3" fmla="*/ 1463040 w 4920343"/>
              <a:gd name="connsiteY3" fmla="*/ 118636 h 745696"/>
              <a:gd name="connsiteX4" fmla="*/ 1898469 w 4920343"/>
              <a:gd name="connsiteY4" fmla="*/ 484395 h 745696"/>
              <a:gd name="connsiteX5" fmla="*/ 2464526 w 4920343"/>
              <a:gd name="connsiteY5" fmla="*/ 136053 h 745696"/>
              <a:gd name="connsiteX6" fmla="*/ 2664823 w 4920343"/>
              <a:gd name="connsiteY6" fmla="*/ 484396 h 745696"/>
              <a:gd name="connsiteX7" fmla="*/ 3082835 w 4920343"/>
              <a:gd name="connsiteY7" fmla="*/ 205721 h 745696"/>
              <a:gd name="connsiteX8" fmla="*/ 3422469 w 4920343"/>
              <a:gd name="connsiteY8" fmla="*/ 475687 h 745696"/>
              <a:gd name="connsiteX9" fmla="*/ 3596640 w 4920343"/>
              <a:gd name="connsiteY9" fmla="*/ 353767 h 745696"/>
              <a:gd name="connsiteX10" fmla="*/ 3753395 w 4920343"/>
              <a:gd name="connsiteY10" fmla="*/ 5424 h 745696"/>
              <a:gd name="connsiteX11" fmla="*/ 4180115 w 4920343"/>
              <a:gd name="connsiteY11" fmla="*/ 658567 h 745696"/>
              <a:gd name="connsiteX12" fmla="*/ 4615543 w 4920343"/>
              <a:gd name="connsiteY12" fmla="*/ 240556 h 745696"/>
              <a:gd name="connsiteX13" fmla="*/ 4920343 w 4920343"/>
              <a:gd name="connsiteY13" fmla="*/ 684693 h 745696"/>
              <a:gd name="connsiteX0" fmla="*/ 0 w 4432663"/>
              <a:gd name="connsiteY0" fmla="*/ 153470 h 745696"/>
              <a:gd name="connsiteX1" fmla="*/ 496389 w 4432663"/>
              <a:gd name="connsiteY1" fmla="*/ 745653 h 745696"/>
              <a:gd name="connsiteX2" fmla="*/ 975360 w 4432663"/>
              <a:gd name="connsiteY2" fmla="*/ 118636 h 745696"/>
              <a:gd name="connsiteX3" fmla="*/ 1410789 w 4432663"/>
              <a:gd name="connsiteY3" fmla="*/ 484395 h 745696"/>
              <a:gd name="connsiteX4" fmla="*/ 1976846 w 4432663"/>
              <a:gd name="connsiteY4" fmla="*/ 136053 h 745696"/>
              <a:gd name="connsiteX5" fmla="*/ 2177143 w 4432663"/>
              <a:gd name="connsiteY5" fmla="*/ 484396 h 745696"/>
              <a:gd name="connsiteX6" fmla="*/ 2595155 w 4432663"/>
              <a:gd name="connsiteY6" fmla="*/ 205721 h 745696"/>
              <a:gd name="connsiteX7" fmla="*/ 2934789 w 4432663"/>
              <a:gd name="connsiteY7" fmla="*/ 475687 h 745696"/>
              <a:gd name="connsiteX8" fmla="*/ 3108960 w 4432663"/>
              <a:gd name="connsiteY8" fmla="*/ 353767 h 745696"/>
              <a:gd name="connsiteX9" fmla="*/ 3265715 w 4432663"/>
              <a:gd name="connsiteY9" fmla="*/ 5424 h 745696"/>
              <a:gd name="connsiteX10" fmla="*/ 3692435 w 4432663"/>
              <a:gd name="connsiteY10" fmla="*/ 658567 h 745696"/>
              <a:gd name="connsiteX11" fmla="*/ 4127863 w 4432663"/>
              <a:gd name="connsiteY11" fmla="*/ 240556 h 745696"/>
              <a:gd name="connsiteX12" fmla="*/ 4432663 w 4432663"/>
              <a:gd name="connsiteY12" fmla="*/ 684693 h 745696"/>
              <a:gd name="connsiteX0" fmla="*/ 0 w 3936274"/>
              <a:gd name="connsiteY0" fmla="*/ 745653 h 745653"/>
              <a:gd name="connsiteX1" fmla="*/ 478971 w 3936274"/>
              <a:gd name="connsiteY1" fmla="*/ 118636 h 745653"/>
              <a:gd name="connsiteX2" fmla="*/ 914400 w 3936274"/>
              <a:gd name="connsiteY2" fmla="*/ 484395 h 745653"/>
              <a:gd name="connsiteX3" fmla="*/ 1480457 w 3936274"/>
              <a:gd name="connsiteY3" fmla="*/ 136053 h 745653"/>
              <a:gd name="connsiteX4" fmla="*/ 1680754 w 3936274"/>
              <a:gd name="connsiteY4" fmla="*/ 484396 h 745653"/>
              <a:gd name="connsiteX5" fmla="*/ 2098766 w 3936274"/>
              <a:gd name="connsiteY5" fmla="*/ 205721 h 745653"/>
              <a:gd name="connsiteX6" fmla="*/ 2438400 w 3936274"/>
              <a:gd name="connsiteY6" fmla="*/ 475687 h 745653"/>
              <a:gd name="connsiteX7" fmla="*/ 2612571 w 3936274"/>
              <a:gd name="connsiteY7" fmla="*/ 353767 h 745653"/>
              <a:gd name="connsiteX8" fmla="*/ 2769326 w 3936274"/>
              <a:gd name="connsiteY8" fmla="*/ 5424 h 745653"/>
              <a:gd name="connsiteX9" fmla="*/ 3196046 w 3936274"/>
              <a:gd name="connsiteY9" fmla="*/ 658567 h 745653"/>
              <a:gd name="connsiteX10" fmla="*/ 3631474 w 3936274"/>
              <a:gd name="connsiteY10" fmla="*/ 240556 h 745653"/>
              <a:gd name="connsiteX11" fmla="*/ 3936274 w 3936274"/>
              <a:gd name="connsiteY11" fmla="*/ 684693 h 745653"/>
              <a:gd name="connsiteX0" fmla="*/ 0 w 3457303"/>
              <a:gd name="connsiteY0" fmla="*/ 118636 h 684693"/>
              <a:gd name="connsiteX1" fmla="*/ 435429 w 3457303"/>
              <a:gd name="connsiteY1" fmla="*/ 484395 h 684693"/>
              <a:gd name="connsiteX2" fmla="*/ 1001486 w 3457303"/>
              <a:gd name="connsiteY2" fmla="*/ 136053 h 684693"/>
              <a:gd name="connsiteX3" fmla="*/ 1201783 w 3457303"/>
              <a:gd name="connsiteY3" fmla="*/ 484396 h 684693"/>
              <a:gd name="connsiteX4" fmla="*/ 1619795 w 3457303"/>
              <a:gd name="connsiteY4" fmla="*/ 205721 h 684693"/>
              <a:gd name="connsiteX5" fmla="*/ 1959429 w 3457303"/>
              <a:gd name="connsiteY5" fmla="*/ 475687 h 684693"/>
              <a:gd name="connsiteX6" fmla="*/ 2133600 w 3457303"/>
              <a:gd name="connsiteY6" fmla="*/ 353767 h 684693"/>
              <a:gd name="connsiteX7" fmla="*/ 2290355 w 3457303"/>
              <a:gd name="connsiteY7" fmla="*/ 5424 h 684693"/>
              <a:gd name="connsiteX8" fmla="*/ 2717075 w 3457303"/>
              <a:gd name="connsiteY8" fmla="*/ 658567 h 684693"/>
              <a:gd name="connsiteX9" fmla="*/ 3152503 w 3457303"/>
              <a:gd name="connsiteY9" fmla="*/ 240556 h 684693"/>
              <a:gd name="connsiteX10" fmla="*/ 3457303 w 3457303"/>
              <a:gd name="connsiteY10" fmla="*/ 684693 h 684693"/>
              <a:gd name="connsiteX0" fmla="*/ 0 w 3021874"/>
              <a:gd name="connsiteY0" fmla="*/ 484395 h 684693"/>
              <a:gd name="connsiteX1" fmla="*/ 566057 w 3021874"/>
              <a:gd name="connsiteY1" fmla="*/ 136053 h 684693"/>
              <a:gd name="connsiteX2" fmla="*/ 766354 w 3021874"/>
              <a:gd name="connsiteY2" fmla="*/ 484396 h 684693"/>
              <a:gd name="connsiteX3" fmla="*/ 1184366 w 3021874"/>
              <a:gd name="connsiteY3" fmla="*/ 205721 h 684693"/>
              <a:gd name="connsiteX4" fmla="*/ 1524000 w 3021874"/>
              <a:gd name="connsiteY4" fmla="*/ 475687 h 684693"/>
              <a:gd name="connsiteX5" fmla="*/ 1698171 w 3021874"/>
              <a:gd name="connsiteY5" fmla="*/ 353767 h 684693"/>
              <a:gd name="connsiteX6" fmla="*/ 1854926 w 3021874"/>
              <a:gd name="connsiteY6" fmla="*/ 5424 h 684693"/>
              <a:gd name="connsiteX7" fmla="*/ 2281646 w 3021874"/>
              <a:gd name="connsiteY7" fmla="*/ 658567 h 684693"/>
              <a:gd name="connsiteX8" fmla="*/ 2717074 w 3021874"/>
              <a:gd name="connsiteY8" fmla="*/ 240556 h 684693"/>
              <a:gd name="connsiteX9" fmla="*/ 3021874 w 3021874"/>
              <a:gd name="connsiteY9" fmla="*/ 684693 h 684693"/>
              <a:gd name="connsiteX0" fmla="*/ 0 w 2455817"/>
              <a:gd name="connsiteY0" fmla="*/ 136053 h 684693"/>
              <a:gd name="connsiteX1" fmla="*/ 200297 w 2455817"/>
              <a:gd name="connsiteY1" fmla="*/ 484396 h 684693"/>
              <a:gd name="connsiteX2" fmla="*/ 618309 w 2455817"/>
              <a:gd name="connsiteY2" fmla="*/ 205721 h 684693"/>
              <a:gd name="connsiteX3" fmla="*/ 957943 w 2455817"/>
              <a:gd name="connsiteY3" fmla="*/ 475687 h 684693"/>
              <a:gd name="connsiteX4" fmla="*/ 1132114 w 2455817"/>
              <a:gd name="connsiteY4" fmla="*/ 353767 h 684693"/>
              <a:gd name="connsiteX5" fmla="*/ 1288869 w 2455817"/>
              <a:gd name="connsiteY5" fmla="*/ 5424 h 684693"/>
              <a:gd name="connsiteX6" fmla="*/ 1715589 w 2455817"/>
              <a:gd name="connsiteY6" fmla="*/ 658567 h 684693"/>
              <a:gd name="connsiteX7" fmla="*/ 2151017 w 2455817"/>
              <a:gd name="connsiteY7" fmla="*/ 240556 h 684693"/>
              <a:gd name="connsiteX8" fmla="*/ 2455817 w 2455817"/>
              <a:gd name="connsiteY8" fmla="*/ 684693 h 684693"/>
              <a:gd name="connsiteX0" fmla="*/ 0 w 2255520"/>
              <a:gd name="connsiteY0" fmla="*/ 484396 h 684693"/>
              <a:gd name="connsiteX1" fmla="*/ 418012 w 2255520"/>
              <a:gd name="connsiteY1" fmla="*/ 205721 h 684693"/>
              <a:gd name="connsiteX2" fmla="*/ 757646 w 2255520"/>
              <a:gd name="connsiteY2" fmla="*/ 475687 h 684693"/>
              <a:gd name="connsiteX3" fmla="*/ 931817 w 2255520"/>
              <a:gd name="connsiteY3" fmla="*/ 353767 h 684693"/>
              <a:gd name="connsiteX4" fmla="*/ 1088572 w 2255520"/>
              <a:gd name="connsiteY4" fmla="*/ 5424 h 684693"/>
              <a:gd name="connsiteX5" fmla="*/ 1515292 w 2255520"/>
              <a:gd name="connsiteY5" fmla="*/ 658567 h 684693"/>
              <a:gd name="connsiteX6" fmla="*/ 1950720 w 2255520"/>
              <a:gd name="connsiteY6" fmla="*/ 240556 h 684693"/>
              <a:gd name="connsiteX7" fmla="*/ 2255520 w 2255520"/>
              <a:gd name="connsiteY7" fmla="*/ 684693 h 68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5520" h="684693">
                <a:moveTo>
                  <a:pt x="0" y="484396"/>
                </a:moveTo>
                <a:cubicBezTo>
                  <a:pt x="103051" y="496007"/>
                  <a:pt x="291738" y="207173"/>
                  <a:pt x="418012" y="205721"/>
                </a:cubicBezTo>
                <a:cubicBezTo>
                  <a:pt x="544286" y="204270"/>
                  <a:pt x="672012" y="451013"/>
                  <a:pt x="757646" y="475687"/>
                </a:cubicBezTo>
                <a:cubicBezTo>
                  <a:pt x="843280" y="500361"/>
                  <a:pt x="876663" y="432144"/>
                  <a:pt x="931817" y="353767"/>
                </a:cubicBezTo>
                <a:cubicBezTo>
                  <a:pt x="986971" y="275390"/>
                  <a:pt x="991326" y="-45376"/>
                  <a:pt x="1088572" y="5424"/>
                </a:cubicBezTo>
                <a:cubicBezTo>
                  <a:pt x="1185818" y="56224"/>
                  <a:pt x="1371601" y="619378"/>
                  <a:pt x="1515292" y="658567"/>
                </a:cubicBezTo>
                <a:cubicBezTo>
                  <a:pt x="1658983" y="697756"/>
                  <a:pt x="1827349" y="236202"/>
                  <a:pt x="1950720" y="240556"/>
                </a:cubicBezTo>
                <a:cubicBezTo>
                  <a:pt x="2074091" y="244910"/>
                  <a:pt x="2210526" y="585996"/>
                  <a:pt x="2255520" y="68469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15399" y="1222351"/>
            <a:ext cx="1776548" cy="348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Current time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403" y="1305347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Energy signal</a:t>
            </a:r>
            <a:br>
              <a:rPr lang="en-US" altLang="ko-KR" sz="1400" dirty="0" smtClean="0"/>
            </a:br>
            <a:r>
              <a:rPr lang="en-US" altLang="ko-KR" sz="1400" dirty="0" smtClean="0"/>
              <a:t>(e.g. load, price, generation)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5086" y="1322822"/>
            <a:ext cx="310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Signal forecast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5398" y="5302581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External signal</a:t>
            </a:r>
            <a:br>
              <a:rPr lang="en-US" altLang="ko-KR" sz="1400" dirty="0" smtClean="0"/>
            </a:br>
            <a:r>
              <a:rPr lang="en-US" altLang="ko-KR" sz="1400" dirty="0" smtClean="0"/>
              <a:t>(e.g. Weather)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15953" y="548337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External forecast</a:t>
            </a:r>
            <a:br>
              <a:rPr lang="en-US" altLang="ko-KR" sz="1400" dirty="0" smtClean="0"/>
            </a:br>
            <a:r>
              <a:rPr lang="en-US" altLang="ko-KR" sz="1400" dirty="0" smtClean="0"/>
              <a:t>(e.g. Weather forecast)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1097281" y="1628513"/>
            <a:ext cx="4267205" cy="142505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71150" y="3745934"/>
            <a:ext cx="4267205" cy="142505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77689" y="3741337"/>
            <a:ext cx="2569032" cy="142505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477689" y="1628512"/>
            <a:ext cx="2569032" cy="142505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426004" y="2582170"/>
            <a:ext cx="1223550" cy="31345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228565">
            <a:off x="4506071" y="3417208"/>
            <a:ext cx="1517889" cy="31345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6200000">
            <a:off x="5703980" y="3516067"/>
            <a:ext cx="944967" cy="31345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53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Dataset: Historical Data (</a:t>
            </a:r>
            <a:r>
              <a:rPr lang="en-US" altLang="ko-KR" dirty="0" smtClean="0"/>
              <a:t>2015-16) </a:t>
            </a:r>
            <a:r>
              <a:rPr lang="en-US" altLang="ko-KR" dirty="0"/>
              <a:t>– Prices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Prices ( € / MWh )</a:t>
            </a:r>
          </a:p>
          <a:p>
            <a:pPr lvl="1"/>
            <a:r>
              <a:rPr lang="en-US" altLang="ko-KR" dirty="0"/>
              <a:t>Hourly real electricity price for MIBEL (the Portuguese (PT) area)</a:t>
            </a:r>
          </a:p>
          <a:p>
            <a:pPr lvl="1"/>
            <a:r>
              <a:rPr lang="en-US" altLang="ko-KR" dirty="0"/>
              <a:t>Duration: Jan 1</a:t>
            </a:r>
            <a:r>
              <a:rPr lang="en-US" altLang="ko-KR" baseline="30000" dirty="0"/>
              <a:t>st</a:t>
            </a:r>
            <a:r>
              <a:rPr lang="en-US" altLang="ko-KR" dirty="0"/>
              <a:t>, 2015 (UTC 00:00) – Feb 2</a:t>
            </a:r>
            <a:r>
              <a:rPr lang="en-US" altLang="ko-KR" baseline="30000" dirty="0"/>
              <a:t>nd</a:t>
            </a:r>
            <a:r>
              <a:rPr lang="en-US" altLang="ko-KR" dirty="0"/>
              <a:t>, 2016 (UTC 23:00)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54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440" y="1416677"/>
            <a:ext cx="11047268" cy="56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Dataset: Historical Data (2015-16) – Prices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2257427" y="856483"/>
          <a:ext cx="3819522" cy="5456850"/>
        </p:xfrm>
        <a:graphic>
          <a:graphicData uri="http://schemas.openxmlformats.org/drawingml/2006/table">
            <a:tbl>
              <a:tblPr/>
              <a:tblGrid>
                <a:gridCol w="1273174">
                  <a:extLst>
                    <a:ext uri="{9D8B030D-6E8A-4147-A177-3AD203B41FA5}">
                      <a16:colId xmlns:a16="http://schemas.microsoft.com/office/drawing/2014/main" xmlns="" val="3982063579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xmlns="" val="2676181902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xmlns="" val="1866500603"/>
                    </a:ext>
                  </a:extLst>
                </a:gridCol>
              </a:tblGrid>
              <a:tr h="108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(UTC)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4788476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48.1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6526665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47.33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4042921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42.27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846388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38.41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941280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35.72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543716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35.13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6936464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36.22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9719962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32.4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7504456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36.6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8035187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43.1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6954344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45.14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6685585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45.14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4052987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47.35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9307536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47.35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988644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43.61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8365057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44.91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9689482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48.1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8202911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58.02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2682074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61.01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7403635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62.69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4793168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60.41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2075470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2153554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53.6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753144"/>
                  </a:ext>
                </a:extLst>
              </a:tr>
              <a:tr h="1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01/01/2015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23:00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47.34</a:t>
                      </a:r>
                    </a:p>
                  </a:txBody>
                  <a:tcPr marL="4914" marR="4914" marT="4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3507329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55</a:t>
            </a:fld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6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 #2: Electricity Price Forecasting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56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0653" y="1070449"/>
            <a:ext cx="8482693" cy="3434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dateparse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= lambda dates: 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pd.datetime.strptime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(dates, '%d/%m/%Y %H:%M')</a:t>
            </a:r>
          </a:p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rawdata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= 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pd.read_csv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("./input/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ElectricityPrice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/RealMarketPriceDataPT.csv", </a:t>
            </a:r>
          </a:p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                  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parse_dates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={'timeline': ['date', '(UTC)']}, </a:t>
            </a:r>
          </a:p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                  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index_col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='timeline', 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date_parser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dateparse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solidFill>
                <a:srgbClr val="333333"/>
              </a:solidFill>
              <a:latin typeface="Consolas" panose="020B0609020204030204" pitchFamily="49" charset="0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solidFill>
                <a:srgbClr val="333333"/>
              </a:solidFill>
              <a:latin typeface="Consolas" panose="020B0609020204030204" pitchFamily="49" charset="0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>
              <a:spcAft>
                <a:spcPts val="48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X, y = 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load_csvdata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rawdata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, TIMESTEPS, </a:t>
            </a:r>
            <a:r>
              <a:rPr lang="en-US" altLang="ko-KR" sz="1600" kern="0" dirty="0" err="1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seperate</a:t>
            </a:r>
            <a:r>
              <a:rPr lang="en-US" altLang="ko-KR" sz="1600" kern="0" dirty="0">
                <a:solidFill>
                  <a:srgbClr val="333333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=False)</a:t>
            </a:r>
            <a:endParaRPr lang="ko-KR" altLang="ko-KR" sz="1100" kern="100" dirty="0">
              <a:effectLst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: Main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57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21" y="871943"/>
            <a:ext cx="4514958" cy="53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03" y="218524"/>
            <a:ext cx="5604794" cy="63447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Tensorboard</a:t>
            </a:r>
            <a:r>
              <a:rPr lang="en-US" altLang="ko-KR" dirty="0"/>
              <a:t>: </a:t>
            </a:r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58</a:t>
            </a:fld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8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Tensorboard</a:t>
            </a:r>
            <a:r>
              <a:rPr lang="en-US" altLang="ko-KR" dirty="0"/>
              <a:t>: </a:t>
            </a:r>
            <a:r>
              <a:rPr lang="en-US" altLang="ko-KR" dirty="0" smtClean="0"/>
              <a:t>DNN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59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28" y="106900"/>
            <a:ext cx="4329545" cy="64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Prerequisite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Software</a:t>
            </a:r>
          </a:p>
          <a:p>
            <a:pPr lvl="1"/>
            <a:r>
              <a:rPr lang="en-US" altLang="ko-KR" dirty="0" err="1" smtClean="0"/>
              <a:t>TensorFlow</a:t>
            </a:r>
            <a:r>
              <a:rPr lang="en-US" altLang="ko-KR" dirty="0" smtClean="0"/>
              <a:t> (r0.10) </a:t>
            </a:r>
            <a:endParaRPr lang="en-US" altLang="ko-KR" dirty="0"/>
          </a:p>
          <a:p>
            <a:pPr lvl="1"/>
            <a:r>
              <a:rPr lang="en-US" altLang="ko-KR" dirty="0" smtClean="0"/>
              <a:t>Python (2.7.6)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(1.11.1)</a:t>
            </a:r>
          </a:p>
          <a:p>
            <a:pPr lvl="1"/>
            <a:r>
              <a:rPr lang="en-US" altLang="ko-KR" dirty="0" smtClean="0"/>
              <a:t>Pandas (0.18.1)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Tutorials</a:t>
            </a:r>
          </a:p>
          <a:p>
            <a:pPr lvl="1"/>
            <a:r>
              <a:rPr lang="en-US" altLang="ko-KR" i="1" dirty="0" smtClean="0"/>
              <a:t>“</a:t>
            </a:r>
            <a:r>
              <a:rPr lang="en-US" altLang="ko-KR" dirty="0" smtClean="0"/>
              <a:t>Recurrent Neural Networks”, </a:t>
            </a:r>
            <a:r>
              <a:rPr lang="en-US" altLang="ko-KR" u="sng" dirty="0" err="1" smtClean="0">
                <a:solidFill>
                  <a:schemeClr val="accent1"/>
                </a:solidFill>
              </a:rPr>
              <a:t>TensorFlow</a:t>
            </a:r>
            <a:r>
              <a:rPr lang="en-US" altLang="ko-KR" u="sng" dirty="0" smtClean="0">
                <a:solidFill>
                  <a:schemeClr val="accent1"/>
                </a:solidFill>
              </a:rPr>
              <a:t> Tutorials</a:t>
            </a:r>
          </a:p>
          <a:p>
            <a:pPr lvl="1"/>
            <a:r>
              <a:rPr lang="en-US" altLang="ko-KR" i="1" dirty="0" smtClean="0"/>
              <a:t>“</a:t>
            </a:r>
            <a:r>
              <a:rPr lang="en-US" altLang="ko-KR" dirty="0" smtClean="0"/>
              <a:t>Sequence-to-Sequence Models”,</a:t>
            </a:r>
            <a:r>
              <a:rPr lang="en-US" altLang="ko-KR" i="1" dirty="0" smtClean="0"/>
              <a:t> </a:t>
            </a:r>
            <a:r>
              <a:rPr lang="en-US" altLang="ko-KR" u="sng" dirty="0" err="1" smtClean="0">
                <a:solidFill>
                  <a:schemeClr val="accent1"/>
                </a:solidFill>
              </a:rPr>
              <a:t>TensorFlow</a:t>
            </a:r>
            <a:r>
              <a:rPr lang="en-US" altLang="ko-KR" u="sng" dirty="0" smtClean="0">
                <a:solidFill>
                  <a:schemeClr val="accent1"/>
                </a:solidFill>
              </a:rPr>
              <a:t> Tutorials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 smtClean="0"/>
              <a:t>Blog Posts</a:t>
            </a:r>
          </a:p>
          <a:p>
            <a:pPr lvl="1"/>
            <a:r>
              <a:rPr lang="en-US" altLang="ko-KR" i="1" dirty="0" smtClean="0"/>
              <a:t>Understanding LSTM Networks</a:t>
            </a:r>
            <a:r>
              <a:rPr lang="en-US" altLang="ko-KR" dirty="0" smtClean="0"/>
              <a:t> (Chris </a:t>
            </a:r>
            <a:r>
              <a:rPr lang="en-US" altLang="ko-KR" dirty="0" err="1" smtClean="0"/>
              <a:t>Olah</a:t>
            </a:r>
            <a:r>
              <a:rPr lang="en-US" altLang="ko-KR" dirty="0"/>
              <a:t> </a:t>
            </a:r>
            <a:r>
              <a:rPr lang="en-US" altLang="ko-KR" dirty="0" smtClean="0"/>
              <a:t>@ </a:t>
            </a:r>
            <a:r>
              <a:rPr lang="en-US" altLang="ko-KR" u="sng" dirty="0" smtClean="0">
                <a:solidFill>
                  <a:schemeClr val="accent1"/>
                </a:solidFill>
              </a:rPr>
              <a:t>colah.github.io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Introduction to Recurrent Networks in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Danijar</a:t>
            </a:r>
            <a:r>
              <a:rPr lang="en-US" altLang="ko-KR" dirty="0"/>
              <a:t> </a:t>
            </a:r>
            <a:r>
              <a:rPr lang="en-US" altLang="ko-KR" dirty="0" err="1"/>
              <a:t>Hafner</a:t>
            </a:r>
            <a:r>
              <a:rPr lang="en-US" altLang="ko-KR" dirty="0"/>
              <a:t> </a:t>
            </a:r>
            <a:r>
              <a:rPr lang="en-US" altLang="ko-KR" dirty="0" smtClean="0"/>
              <a:t>@ </a:t>
            </a:r>
            <a:r>
              <a:rPr lang="en-US" altLang="ko-KR" u="sng" dirty="0" smtClean="0">
                <a:solidFill>
                  <a:schemeClr val="accent1"/>
                </a:solidFill>
              </a:rPr>
              <a:t>danijar.com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Book</a:t>
            </a:r>
          </a:p>
          <a:p>
            <a:pPr lvl="1"/>
            <a:r>
              <a:rPr lang="en-US" altLang="ko-KR" dirty="0" smtClean="0"/>
              <a:t>“Deep Learning”, I. </a:t>
            </a:r>
            <a:r>
              <a:rPr lang="en-US" altLang="ko-KR" dirty="0" err="1" smtClean="0"/>
              <a:t>Goodfellow</a:t>
            </a:r>
            <a:r>
              <a:rPr lang="en-US" altLang="ko-KR" dirty="0" smtClean="0"/>
              <a:t>, Y. </a:t>
            </a:r>
            <a:r>
              <a:rPr lang="en-US" altLang="ko-KR" dirty="0" err="1" smtClean="0"/>
              <a:t>Bengio</a:t>
            </a:r>
            <a:r>
              <a:rPr lang="en-US" altLang="ko-KR" dirty="0" smtClean="0"/>
              <a:t>, and A. </a:t>
            </a:r>
            <a:r>
              <a:rPr lang="en-US" altLang="ko-KR" dirty="0" err="1" smtClean="0"/>
              <a:t>Courville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MIT Press, 2016</a:t>
            </a:r>
            <a:endParaRPr lang="ko-KR" altLang="en-US" i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5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4" y="0"/>
            <a:ext cx="6000750" cy="642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Tensorboard</a:t>
            </a:r>
            <a:r>
              <a:rPr lang="en-US" altLang="ko-KR" dirty="0"/>
              <a:t>: </a:t>
            </a:r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60</a:t>
            </a:fld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9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Tensorboard</a:t>
            </a:r>
            <a:r>
              <a:rPr lang="en-US" altLang="ko-KR" dirty="0"/>
              <a:t>: </a:t>
            </a:r>
            <a:r>
              <a:rPr lang="en-US" altLang="ko-KR" dirty="0" smtClean="0"/>
              <a:t>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61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1" y="2132408"/>
            <a:ext cx="7721918" cy="25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: Histogram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62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4495"/>
          <a:stretch/>
        </p:blipFill>
        <p:spPr>
          <a:xfrm>
            <a:off x="162081" y="1304182"/>
            <a:ext cx="8819835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Overview of </a:t>
            </a:r>
            <a:r>
              <a:rPr lang="en-US" altLang="ko-KR" sz="2400" dirty="0" err="1" smtClean="0"/>
              <a:t>TensorFlow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Recurrent </a:t>
            </a:r>
            <a:r>
              <a:rPr lang="en-US" altLang="ko-KR" sz="2400" dirty="0"/>
              <a:t>Neural </a:t>
            </a:r>
            <a:r>
              <a:rPr lang="en-US" altLang="ko-KR" sz="2400" dirty="0" smtClean="0"/>
              <a:t>Networks (RNN)</a:t>
            </a:r>
          </a:p>
          <a:p>
            <a:endParaRPr lang="en-US" altLang="ko-KR" sz="1000" dirty="0"/>
          </a:p>
          <a:p>
            <a:r>
              <a:rPr lang="en-US" altLang="ko-KR" sz="2400" dirty="0"/>
              <a:t>RNN Implementation</a:t>
            </a:r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Case studies</a:t>
            </a: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Case study #1: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MNIST using RNN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 smtClean="0">
                <a:solidFill>
                  <a:schemeClr val="tx1"/>
                </a:solidFill>
              </a:rPr>
              <a:t>Case study </a:t>
            </a:r>
            <a:r>
              <a:rPr lang="en-US" altLang="ko-KR" sz="2000" dirty="0">
                <a:solidFill>
                  <a:schemeClr val="tx1"/>
                </a:solidFill>
              </a:rPr>
              <a:t>#2: sine </a:t>
            </a:r>
            <a:r>
              <a:rPr lang="en-US" altLang="ko-KR" sz="2000" dirty="0" smtClean="0">
                <a:solidFill>
                  <a:schemeClr val="tx1"/>
                </a:solidFill>
              </a:rPr>
              <a:t>function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Case study #3: electricity price forecasting</a:t>
            </a:r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u="sng" dirty="0" smtClean="0">
                <a:solidFill>
                  <a:srgbClr val="2C5AA7"/>
                </a:solidFill>
              </a:rPr>
              <a:t>Conclusions</a:t>
            </a:r>
            <a:endParaRPr lang="en-US" altLang="ko-KR" sz="2400" u="sng" dirty="0">
              <a:solidFill>
                <a:srgbClr val="2C5AA7"/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Q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2400" dirty="0"/>
          </a:p>
        </p:txBody>
      </p:sp>
      <p:sp>
        <p:nvSpPr>
          <p:cNvPr id="6" name="갈매기형 수장 5"/>
          <p:cNvSpPr/>
          <p:nvPr/>
        </p:nvSpPr>
        <p:spPr>
          <a:xfrm rot="16200000">
            <a:off x="7968967" y="160638"/>
            <a:ext cx="981192" cy="641661"/>
          </a:xfrm>
          <a:custGeom>
            <a:avLst/>
            <a:gdLst>
              <a:gd name="connsiteX0" fmla="*/ 0 w 1318500"/>
              <a:gd name="connsiteY0" fmla="*/ 0 h 641661"/>
              <a:gd name="connsiteX1" fmla="*/ 981192 w 1318500"/>
              <a:gd name="connsiteY1" fmla="*/ 0 h 641661"/>
              <a:gd name="connsiteX2" fmla="*/ 1318500 w 1318500"/>
              <a:gd name="connsiteY2" fmla="*/ 320831 h 641661"/>
              <a:gd name="connsiteX3" fmla="*/ 981192 w 1318500"/>
              <a:gd name="connsiteY3" fmla="*/ 641661 h 641661"/>
              <a:gd name="connsiteX4" fmla="*/ 0 w 1318500"/>
              <a:gd name="connsiteY4" fmla="*/ 641661 h 641661"/>
              <a:gd name="connsiteX5" fmla="*/ 337308 w 1318500"/>
              <a:gd name="connsiteY5" fmla="*/ 320831 h 641661"/>
              <a:gd name="connsiteX6" fmla="*/ 0 w 1318500"/>
              <a:gd name="connsiteY6" fmla="*/ 0 h 641661"/>
              <a:gd name="connsiteX0" fmla="*/ 0 w 997228"/>
              <a:gd name="connsiteY0" fmla="*/ 0 h 641661"/>
              <a:gd name="connsiteX1" fmla="*/ 981192 w 997228"/>
              <a:gd name="connsiteY1" fmla="*/ 0 h 641661"/>
              <a:gd name="connsiteX2" fmla="*/ 997228 w 997228"/>
              <a:gd name="connsiteY2" fmla="*/ 329072 h 641661"/>
              <a:gd name="connsiteX3" fmla="*/ 981192 w 997228"/>
              <a:gd name="connsiteY3" fmla="*/ 641661 h 641661"/>
              <a:gd name="connsiteX4" fmla="*/ 0 w 997228"/>
              <a:gd name="connsiteY4" fmla="*/ 641661 h 641661"/>
              <a:gd name="connsiteX5" fmla="*/ 337308 w 997228"/>
              <a:gd name="connsiteY5" fmla="*/ 320831 h 641661"/>
              <a:gd name="connsiteX6" fmla="*/ 0 w 997228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72517 w 981192"/>
              <a:gd name="connsiteY2" fmla="*/ 329075 h 641661"/>
              <a:gd name="connsiteX3" fmla="*/ 981192 w 981192"/>
              <a:gd name="connsiteY3" fmla="*/ 641661 h 641661"/>
              <a:gd name="connsiteX4" fmla="*/ 0 w 981192"/>
              <a:gd name="connsiteY4" fmla="*/ 641661 h 641661"/>
              <a:gd name="connsiteX5" fmla="*/ 337308 w 981192"/>
              <a:gd name="connsiteY5" fmla="*/ 320831 h 641661"/>
              <a:gd name="connsiteX6" fmla="*/ 0 w 981192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81192 w 981192"/>
              <a:gd name="connsiteY2" fmla="*/ 641661 h 641661"/>
              <a:gd name="connsiteX3" fmla="*/ 0 w 981192"/>
              <a:gd name="connsiteY3" fmla="*/ 641661 h 641661"/>
              <a:gd name="connsiteX4" fmla="*/ 337308 w 981192"/>
              <a:gd name="connsiteY4" fmla="*/ 320831 h 641661"/>
              <a:gd name="connsiteX5" fmla="*/ 0 w 981192"/>
              <a:gd name="connsiteY5" fmla="*/ 0 h 64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192" h="641661">
                <a:moveTo>
                  <a:pt x="0" y="0"/>
                </a:moveTo>
                <a:lnTo>
                  <a:pt x="981192" y="0"/>
                </a:lnTo>
                <a:lnTo>
                  <a:pt x="981192" y="641661"/>
                </a:lnTo>
                <a:lnTo>
                  <a:pt x="0" y="641661"/>
                </a:lnTo>
                <a:lnTo>
                  <a:pt x="337308" y="320831"/>
                </a:lnTo>
                <a:lnTo>
                  <a:pt x="0" y="0"/>
                </a:lnTo>
                <a:close/>
              </a:path>
            </a:pathLst>
          </a:custGeom>
          <a:solidFill>
            <a:srgbClr val="EA12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8255131" y="133595"/>
            <a:ext cx="398418" cy="39841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63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8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LSTM and GRU</a:t>
            </a:r>
          </a:p>
          <a:p>
            <a:endParaRPr lang="en-US" altLang="ko-KR" dirty="0"/>
          </a:p>
          <a:p>
            <a:r>
              <a:rPr lang="en-US" altLang="ko-KR" dirty="0" smtClean="0"/>
              <a:t>Data preparation</a:t>
            </a:r>
          </a:p>
          <a:p>
            <a:endParaRPr lang="en-US" altLang="ko-KR" dirty="0"/>
          </a:p>
          <a:p>
            <a:r>
              <a:rPr lang="en-US" altLang="ko-KR" dirty="0" smtClean="0"/>
              <a:t>RNN source code in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is simple,</a:t>
            </a:r>
            <a:br>
              <a:rPr lang="en-US" altLang="ko-KR" dirty="0" smtClean="0"/>
            </a:br>
            <a:r>
              <a:rPr lang="en-US" altLang="ko-KR" dirty="0" smtClean="0"/>
              <a:t>but required time for training is painful.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64</a:t>
            </a:fld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Overview of </a:t>
            </a:r>
            <a:r>
              <a:rPr lang="en-US" altLang="ko-KR" sz="2400" dirty="0" err="1" smtClean="0"/>
              <a:t>TensorFlow</a:t>
            </a:r>
            <a:endParaRPr lang="en-US" altLang="ko-KR" sz="2400" dirty="0" smtClean="0"/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Recurrent </a:t>
            </a:r>
            <a:r>
              <a:rPr lang="en-US" altLang="ko-KR" sz="2400" dirty="0"/>
              <a:t>Neural </a:t>
            </a:r>
            <a:r>
              <a:rPr lang="en-US" altLang="ko-KR" sz="2400" dirty="0" smtClean="0"/>
              <a:t>Networks (RNN)</a:t>
            </a:r>
          </a:p>
          <a:p>
            <a:endParaRPr lang="en-US" altLang="ko-KR" sz="1000" dirty="0"/>
          </a:p>
          <a:p>
            <a:r>
              <a:rPr lang="en-US" altLang="ko-KR" sz="2400" dirty="0"/>
              <a:t>RNN Implementation</a:t>
            </a:r>
          </a:p>
          <a:p>
            <a:endParaRPr lang="en-US" altLang="ko-KR" sz="1000" dirty="0" smtClean="0"/>
          </a:p>
          <a:p>
            <a:r>
              <a:rPr lang="en-US" altLang="ko-KR" sz="2400" dirty="0" smtClean="0"/>
              <a:t>Case studies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Case study #1: MNIST using RNN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Case study #2: sine function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Case study #3: electricity price forecasting</a:t>
            </a:r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 smtClean="0"/>
              <a:t>Conclusions</a:t>
            </a:r>
            <a:endParaRPr lang="en-US" altLang="ko-KR" sz="2400" dirty="0"/>
          </a:p>
          <a:p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u="sng" dirty="0" smtClean="0">
                <a:solidFill>
                  <a:srgbClr val="2C5AA7"/>
                </a:solidFill>
              </a:rPr>
              <a:t>Q&amp;A</a:t>
            </a:r>
            <a:endParaRPr lang="ko-KR" altLang="en-US" sz="2400" u="sng" dirty="0">
              <a:solidFill>
                <a:srgbClr val="2C5AA7"/>
              </a:solidFill>
            </a:endParaRPr>
          </a:p>
          <a:p>
            <a:endParaRPr lang="ko-KR" altLang="en-US" sz="2400" dirty="0"/>
          </a:p>
        </p:txBody>
      </p:sp>
      <p:sp>
        <p:nvSpPr>
          <p:cNvPr id="6" name="갈매기형 수장 5"/>
          <p:cNvSpPr/>
          <p:nvPr/>
        </p:nvSpPr>
        <p:spPr>
          <a:xfrm rot="16200000">
            <a:off x="7968967" y="160638"/>
            <a:ext cx="981192" cy="641661"/>
          </a:xfrm>
          <a:custGeom>
            <a:avLst/>
            <a:gdLst>
              <a:gd name="connsiteX0" fmla="*/ 0 w 1318500"/>
              <a:gd name="connsiteY0" fmla="*/ 0 h 641661"/>
              <a:gd name="connsiteX1" fmla="*/ 981192 w 1318500"/>
              <a:gd name="connsiteY1" fmla="*/ 0 h 641661"/>
              <a:gd name="connsiteX2" fmla="*/ 1318500 w 1318500"/>
              <a:gd name="connsiteY2" fmla="*/ 320831 h 641661"/>
              <a:gd name="connsiteX3" fmla="*/ 981192 w 1318500"/>
              <a:gd name="connsiteY3" fmla="*/ 641661 h 641661"/>
              <a:gd name="connsiteX4" fmla="*/ 0 w 1318500"/>
              <a:gd name="connsiteY4" fmla="*/ 641661 h 641661"/>
              <a:gd name="connsiteX5" fmla="*/ 337308 w 1318500"/>
              <a:gd name="connsiteY5" fmla="*/ 320831 h 641661"/>
              <a:gd name="connsiteX6" fmla="*/ 0 w 1318500"/>
              <a:gd name="connsiteY6" fmla="*/ 0 h 641661"/>
              <a:gd name="connsiteX0" fmla="*/ 0 w 997228"/>
              <a:gd name="connsiteY0" fmla="*/ 0 h 641661"/>
              <a:gd name="connsiteX1" fmla="*/ 981192 w 997228"/>
              <a:gd name="connsiteY1" fmla="*/ 0 h 641661"/>
              <a:gd name="connsiteX2" fmla="*/ 997228 w 997228"/>
              <a:gd name="connsiteY2" fmla="*/ 329072 h 641661"/>
              <a:gd name="connsiteX3" fmla="*/ 981192 w 997228"/>
              <a:gd name="connsiteY3" fmla="*/ 641661 h 641661"/>
              <a:gd name="connsiteX4" fmla="*/ 0 w 997228"/>
              <a:gd name="connsiteY4" fmla="*/ 641661 h 641661"/>
              <a:gd name="connsiteX5" fmla="*/ 337308 w 997228"/>
              <a:gd name="connsiteY5" fmla="*/ 320831 h 641661"/>
              <a:gd name="connsiteX6" fmla="*/ 0 w 997228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72517 w 981192"/>
              <a:gd name="connsiteY2" fmla="*/ 329075 h 641661"/>
              <a:gd name="connsiteX3" fmla="*/ 981192 w 981192"/>
              <a:gd name="connsiteY3" fmla="*/ 641661 h 641661"/>
              <a:gd name="connsiteX4" fmla="*/ 0 w 981192"/>
              <a:gd name="connsiteY4" fmla="*/ 641661 h 641661"/>
              <a:gd name="connsiteX5" fmla="*/ 337308 w 981192"/>
              <a:gd name="connsiteY5" fmla="*/ 320831 h 641661"/>
              <a:gd name="connsiteX6" fmla="*/ 0 w 981192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81192 w 981192"/>
              <a:gd name="connsiteY2" fmla="*/ 641661 h 641661"/>
              <a:gd name="connsiteX3" fmla="*/ 0 w 981192"/>
              <a:gd name="connsiteY3" fmla="*/ 641661 h 641661"/>
              <a:gd name="connsiteX4" fmla="*/ 337308 w 981192"/>
              <a:gd name="connsiteY4" fmla="*/ 320831 h 641661"/>
              <a:gd name="connsiteX5" fmla="*/ 0 w 981192"/>
              <a:gd name="connsiteY5" fmla="*/ 0 h 64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192" h="641661">
                <a:moveTo>
                  <a:pt x="0" y="0"/>
                </a:moveTo>
                <a:lnTo>
                  <a:pt x="981192" y="0"/>
                </a:lnTo>
                <a:lnTo>
                  <a:pt x="981192" y="641661"/>
                </a:lnTo>
                <a:lnTo>
                  <a:pt x="0" y="641661"/>
                </a:lnTo>
                <a:lnTo>
                  <a:pt x="337308" y="320831"/>
                </a:lnTo>
                <a:lnTo>
                  <a:pt x="0" y="0"/>
                </a:lnTo>
                <a:close/>
              </a:path>
            </a:pathLst>
          </a:custGeom>
          <a:solidFill>
            <a:srgbClr val="EA12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8255131" y="133595"/>
            <a:ext cx="398418" cy="39841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65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653" y="832757"/>
            <a:ext cx="8482693" cy="573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 smtClean="0"/>
              <a:t>감사합니다</a:t>
            </a:r>
            <a:r>
              <a:rPr lang="en-US" altLang="ko-KR" sz="3600" dirty="0" smtClean="0"/>
              <a:t>.</a:t>
            </a:r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dirty="0" smtClean="0"/>
              <a:t>전태균</a:t>
            </a:r>
            <a:r>
              <a:rPr lang="en-US" altLang="ko-KR" dirty="0" smtClean="0"/>
              <a:t>, PhD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400" dirty="0" smtClean="0"/>
              <a:t>Senior Researcher, R&amp;D Center. SATREC INITIATIVE</a:t>
            </a:r>
          </a:p>
          <a:p>
            <a:pPr marL="0" indent="0">
              <a:buNone/>
            </a:pPr>
            <a:r>
              <a:rPr lang="en-US" altLang="ko-KR" sz="1400" dirty="0" smtClean="0"/>
              <a:t>Contact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3"/>
              </a:rPr>
              <a:t>tgjeon@satreci.com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hlinkClick r:id="rId4"/>
              </a:rPr>
              <a:t>taylor.taegyun.jeon@gmail.com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Github</a:t>
            </a:r>
            <a:r>
              <a:rPr lang="en-US" altLang="ko-KR" sz="1400" dirty="0" smtClean="0"/>
              <a:t> for </a:t>
            </a:r>
            <a:r>
              <a:rPr lang="en-US" altLang="ko-KR" sz="1400" dirty="0"/>
              <a:t>this tutorial: </a:t>
            </a:r>
            <a:r>
              <a:rPr lang="en-US" altLang="ko-KR" sz="1400" dirty="0">
                <a:hlinkClick r:id="rId5"/>
              </a:rPr>
              <a:t>https://</a:t>
            </a:r>
            <a:r>
              <a:rPr lang="en-US" altLang="ko-KR" sz="1400" dirty="0" smtClean="0">
                <a:hlinkClick r:id="rId5"/>
              </a:rPr>
              <a:t>github.com/tgjeon/TensorFlow-Tutorials-for-Time-Series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66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3" y="899129"/>
            <a:ext cx="2407901" cy="568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46" y="131689"/>
            <a:ext cx="1295770" cy="9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Overview of </a:t>
            </a:r>
            <a:r>
              <a:rPr lang="en-US" altLang="ko-KR" sz="2400" dirty="0" err="1"/>
              <a:t>TensorFlow</a:t>
            </a:r>
            <a:endParaRPr lang="en-US" altLang="ko-KR" sz="2400" dirty="0"/>
          </a:p>
          <a:p>
            <a:endParaRPr lang="en-US" altLang="ko-KR" sz="1000" dirty="0"/>
          </a:p>
          <a:p>
            <a:r>
              <a:rPr lang="en-US" altLang="ko-KR" sz="2400" u="sng" dirty="0">
                <a:solidFill>
                  <a:srgbClr val="2C5AA7"/>
                </a:solidFill>
              </a:rPr>
              <a:t>Recurrent Neural Networks (RNN)</a:t>
            </a:r>
          </a:p>
          <a:p>
            <a:endParaRPr lang="en-US" altLang="ko-KR" sz="1000" dirty="0"/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RNN Implementation</a:t>
            </a: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Case studies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Case study #1: MNIST using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RNN</a:t>
            </a:r>
          </a:p>
          <a:p>
            <a:pPr lvl="1"/>
            <a:r>
              <a:rPr lang="en-US" altLang="ko-KR" sz="2000" dirty="0">
                <a:solidFill>
                  <a:prstClr val="white">
                    <a:lumMod val="75000"/>
                  </a:prstClr>
                </a:solidFill>
              </a:rPr>
              <a:t>Case study #2: sine </a:t>
            </a:r>
            <a:r>
              <a:rPr lang="en-US" altLang="ko-KR" sz="2000" dirty="0" smtClean="0">
                <a:solidFill>
                  <a:prstClr val="white">
                    <a:lumMod val="75000"/>
                  </a:prstClr>
                </a:solidFill>
              </a:rPr>
              <a:t>function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Case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study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#3: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electricity price forecasting</a:t>
            </a: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2400" dirty="0"/>
          </a:p>
        </p:txBody>
      </p:sp>
      <p:sp>
        <p:nvSpPr>
          <p:cNvPr id="6" name="갈매기형 수장 5"/>
          <p:cNvSpPr/>
          <p:nvPr/>
        </p:nvSpPr>
        <p:spPr>
          <a:xfrm rot="16200000">
            <a:off x="7968967" y="160638"/>
            <a:ext cx="981192" cy="641661"/>
          </a:xfrm>
          <a:custGeom>
            <a:avLst/>
            <a:gdLst>
              <a:gd name="connsiteX0" fmla="*/ 0 w 1318500"/>
              <a:gd name="connsiteY0" fmla="*/ 0 h 641661"/>
              <a:gd name="connsiteX1" fmla="*/ 981192 w 1318500"/>
              <a:gd name="connsiteY1" fmla="*/ 0 h 641661"/>
              <a:gd name="connsiteX2" fmla="*/ 1318500 w 1318500"/>
              <a:gd name="connsiteY2" fmla="*/ 320831 h 641661"/>
              <a:gd name="connsiteX3" fmla="*/ 981192 w 1318500"/>
              <a:gd name="connsiteY3" fmla="*/ 641661 h 641661"/>
              <a:gd name="connsiteX4" fmla="*/ 0 w 1318500"/>
              <a:gd name="connsiteY4" fmla="*/ 641661 h 641661"/>
              <a:gd name="connsiteX5" fmla="*/ 337308 w 1318500"/>
              <a:gd name="connsiteY5" fmla="*/ 320831 h 641661"/>
              <a:gd name="connsiteX6" fmla="*/ 0 w 1318500"/>
              <a:gd name="connsiteY6" fmla="*/ 0 h 641661"/>
              <a:gd name="connsiteX0" fmla="*/ 0 w 997228"/>
              <a:gd name="connsiteY0" fmla="*/ 0 h 641661"/>
              <a:gd name="connsiteX1" fmla="*/ 981192 w 997228"/>
              <a:gd name="connsiteY1" fmla="*/ 0 h 641661"/>
              <a:gd name="connsiteX2" fmla="*/ 997228 w 997228"/>
              <a:gd name="connsiteY2" fmla="*/ 329072 h 641661"/>
              <a:gd name="connsiteX3" fmla="*/ 981192 w 997228"/>
              <a:gd name="connsiteY3" fmla="*/ 641661 h 641661"/>
              <a:gd name="connsiteX4" fmla="*/ 0 w 997228"/>
              <a:gd name="connsiteY4" fmla="*/ 641661 h 641661"/>
              <a:gd name="connsiteX5" fmla="*/ 337308 w 997228"/>
              <a:gd name="connsiteY5" fmla="*/ 320831 h 641661"/>
              <a:gd name="connsiteX6" fmla="*/ 0 w 997228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72517 w 981192"/>
              <a:gd name="connsiteY2" fmla="*/ 329075 h 641661"/>
              <a:gd name="connsiteX3" fmla="*/ 981192 w 981192"/>
              <a:gd name="connsiteY3" fmla="*/ 641661 h 641661"/>
              <a:gd name="connsiteX4" fmla="*/ 0 w 981192"/>
              <a:gd name="connsiteY4" fmla="*/ 641661 h 641661"/>
              <a:gd name="connsiteX5" fmla="*/ 337308 w 981192"/>
              <a:gd name="connsiteY5" fmla="*/ 320831 h 641661"/>
              <a:gd name="connsiteX6" fmla="*/ 0 w 981192"/>
              <a:gd name="connsiteY6" fmla="*/ 0 h 641661"/>
              <a:gd name="connsiteX0" fmla="*/ 0 w 981192"/>
              <a:gd name="connsiteY0" fmla="*/ 0 h 641661"/>
              <a:gd name="connsiteX1" fmla="*/ 981192 w 981192"/>
              <a:gd name="connsiteY1" fmla="*/ 0 h 641661"/>
              <a:gd name="connsiteX2" fmla="*/ 981192 w 981192"/>
              <a:gd name="connsiteY2" fmla="*/ 641661 h 641661"/>
              <a:gd name="connsiteX3" fmla="*/ 0 w 981192"/>
              <a:gd name="connsiteY3" fmla="*/ 641661 h 641661"/>
              <a:gd name="connsiteX4" fmla="*/ 337308 w 981192"/>
              <a:gd name="connsiteY4" fmla="*/ 320831 h 641661"/>
              <a:gd name="connsiteX5" fmla="*/ 0 w 981192"/>
              <a:gd name="connsiteY5" fmla="*/ 0 h 64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192" h="641661">
                <a:moveTo>
                  <a:pt x="0" y="0"/>
                </a:moveTo>
                <a:lnTo>
                  <a:pt x="981192" y="0"/>
                </a:lnTo>
                <a:lnTo>
                  <a:pt x="981192" y="641661"/>
                </a:lnTo>
                <a:lnTo>
                  <a:pt x="0" y="641661"/>
                </a:lnTo>
                <a:lnTo>
                  <a:pt x="337308" y="320831"/>
                </a:lnTo>
                <a:lnTo>
                  <a:pt x="0" y="0"/>
                </a:lnTo>
                <a:close/>
              </a:path>
            </a:pathLst>
          </a:custGeom>
          <a:solidFill>
            <a:srgbClr val="EA12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8255131" y="133595"/>
            <a:ext cx="398418" cy="39841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86" y="1394326"/>
            <a:ext cx="1652159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654" y="832757"/>
            <a:ext cx="4002450" cy="5445579"/>
          </a:xfrm>
        </p:spPr>
        <p:txBody>
          <a:bodyPr/>
          <a:lstStyle/>
          <a:p>
            <a:r>
              <a:rPr lang="en-US" altLang="ko-KR" dirty="0" smtClean="0"/>
              <a:t>Neural Networks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Inputs and outputs are independent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47287" y="832757"/>
            <a:ext cx="4002450" cy="544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9930F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9930F"/>
              </a:buClr>
              <a:buFont typeface="Arial" panose="020B0604020202020204" pitchFamily="34" charset="0"/>
              <a:buChar char="▫"/>
              <a:defRPr sz="1600" kern="1200">
                <a:solidFill>
                  <a:srgbClr val="312F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9930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◦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9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 smtClean="0"/>
              <a:t>Recurrent</a:t>
            </a:r>
            <a:r>
              <a:rPr lang="en-US" altLang="ko-KR" dirty="0" smtClean="0"/>
              <a:t> Neural Networks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Sequential inputs and outputs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86418" y="2345240"/>
            <a:ext cx="1692020" cy="1570291"/>
          </a:xfrm>
          <a:prstGeom prst="roundRect">
            <a:avLst>
              <a:gd name="adj" fmla="val 7084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1057875" y="4385030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75" y="4385030"/>
                <a:ext cx="368372" cy="3997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1505927" y="4385030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27" y="4385030"/>
                <a:ext cx="368372" cy="3997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1953979" y="4385030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79" y="4385030"/>
                <a:ext cx="368372" cy="3997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1073700" y="1502725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00" y="1502725"/>
                <a:ext cx="368372" cy="39978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/>
              <p:cNvSpPr/>
              <p:nvPr/>
            </p:nvSpPr>
            <p:spPr>
              <a:xfrm>
                <a:off x="1739794" y="3381896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94" y="3381896"/>
                <a:ext cx="368372" cy="3997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1291742" y="3381896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42" y="3381896"/>
                <a:ext cx="368372" cy="3997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/>
          <p:cNvCxnSpPr>
            <a:stCxn id="10" idx="0"/>
            <a:endCxn id="22" idx="4"/>
          </p:cNvCxnSpPr>
          <p:nvPr/>
        </p:nvCxnSpPr>
        <p:spPr>
          <a:xfrm flipV="1">
            <a:off x="1242061" y="3781681"/>
            <a:ext cx="23386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0"/>
            <a:endCxn id="22" idx="4"/>
          </p:cNvCxnSpPr>
          <p:nvPr/>
        </p:nvCxnSpPr>
        <p:spPr>
          <a:xfrm flipH="1" flipV="1">
            <a:off x="1475928" y="3781681"/>
            <a:ext cx="214185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0"/>
            <a:endCxn id="22" idx="4"/>
          </p:cNvCxnSpPr>
          <p:nvPr/>
        </p:nvCxnSpPr>
        <p:spPr>
          <a:xfrm flipH="1" flipV="1">
            <a:off x="1475928" y="3781681"/>
            <a:ext cx="66223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0"/>
            <a:endCxn id="21" idx="4"/>
          </p:cNvCxnSpPr>
          <p:nvPr/>
        </p:nvCxnSpPr>
        <p:spPr>
          <a:xfrm flipV="1">
            <a:off x="1242061" y="3781681"/>
            <a:ext cx="681919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0"/>
            <a:endCxn id="21" idx="4"/>
          </p:cNvCxnSpPr>
          <p:nvPr/>
        </p:nvCxnSpPr>
        <p:spPr>
          <a:xfrm flipV="1">
            <a:off x="1690113" y="3781681"/>
            <a:ext cx="23386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2" idx="0"/>
            <a:endCxn id="21" idx="4"/>
          </p:cNvCxnSpPr>
          <p:nvPr/>
        </p:nvCxnSpPr>
        <p:spPr>
          <a:xfrm flipH="1" flipV="1">
            <a:off x="1923980" y="3781681"/>
            <a:ext cx="214185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/>
              <p:cNvSpPr/>
              <p:nvPr/>
            </p:nvSpPr>
            <p:spPr>
              <a:xfrm>
                <a:off x="1749204" y="2514393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1" name="타원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04" y="2514393"/>
                <a:ext cx="368372" cy="3997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/>
              <p:cNvSpPr/>
              <p:nvPr/>
            </p:nvSpPr>
            <p:spPr>
              <a:xfrm>
                <a:off x="1301152" y="2514393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2" name="타원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152" y="2514393"/>
                <a:ext cx="368372" cy="39978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 72"/>
          <p:cNvCxnSpPr>
            <a:stCxn id="72" idx="0"/>
            <a:endCxn id="19" idx="4"/>
          </p:cNvCxnSpPr>
          <p:nvPr/>
        </p:nvCxnSpPr>
        <p:spPr>
          <a:xfrm flipH="1" flipV="1">
            <a:off x="1257886" y="1902510"/>
            <a:ext cx="227452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1" idx="0"/>
            <a:endCxn id="19" idx="4"/>
          </p:cNvCxnSpPr>
          <p:nvPr/>
        </p:nvCxnSpPr>
        <p:spPr>
          <a:xfrm flipH="1" flipV="1">
            <a:off x="1257886" y="1902510"/>
            <a:ext cx="675504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타원 75"/>
              <p:cNvSpPr/>
              <p:nvPr/>
            </p:nvSpPr>
            <p:spPr>
              <a:xfrm>
                <a:off x="1548907" y="1497604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6" name="타원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907" y="1497604"/>
                <a:ext cx="368372" cy="39978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/>
              <p:cNvSpPr/>
              <p:nvPr/>
            </p:nvSpPr>
            <p:spPr>
              <a:xfrm>
                <a:off x="2024114" y="1499895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7" name="타원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14" y="1499895"/>
                <a:ext cx="368372" cy="39978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연결선 77"/>
          <p:cNvCxnSpPr>
            <a:stCxn id="72" idx="0"/>
            <a:endCxn id="76" idx="4"/>
          </p:cNvCxnSpPr>
          <p:nvPr/>
        </p:nvCxnSpPr>
        <p:spPr>
          <a:xfrm flipV="1">
            <a:off x="1485338" y="1897389"/>
            <a:ext cx="247755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2" idx="0"/>
            <a:endCxn id="77" idx="4"/>
          </p:cNvCxnSpPr>
          <p:nvPr/>
        </p:nvCxnSpPr>
        <p:spPr>
          <a:xfrm flipV="1">
            <a:off x="1485338" y="1899680"/>
            <a:ext cx="722962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1" idx="0"/>
            <a:endCxn id="76" idx="4"/>
          </p:cNvCxnSpPr>
          <p:nvPr/>
        </p:nvCxnSpPr>
        <p:spPr>
          <a:xfrm flipH="1" flipV="1">
            <a:off x="1733093" y="1897389"/>
            <a:ext cx="200297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1" idx="0"/>
            <a:endCxn id="77" idx="4"/>
          </p:cNvCxnSpPr>
          <p:nvPr/>
        </p:nvCxnSpPr>
        <p:spPr>
          <a:xfrm flipV="1">
            <a:off x="1933390" y="1899680"/>
            <a:ext cx="274910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4806795" y="2312288"/>
            <a:ext cx="1692020" cy="1570291"/>
          </a:xfrm>
          <a:prstGeom prst="roundRect">
            <a:avLst>
              <a:gd name="adj" fmla="val 7084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타원 88"/>
              <p:cNvSpPr/>
              <p:nvPr/>
            </p:nvSpPr>
            <p:spPr>
              <a:xfrm>
                <a:off x="4696097" y="4352078"/>
                <a:ext cx="652593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097" y="4352078"/>
                <a:ext cx="652593" cy="399785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타원 89"/>
              <p:cNvSpPr/>
              <p:nvPr/>
            </p:nvSpPr>
            <p:spPr>
              <a:xfrm>
                <a:off x="5391289" y="4352078"/>
                <a:ext cx="652593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289" y="4352078"/>
                <a:ext cx="652593" cy="399785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타원 90"/>
              <p:cNvSpPr/>
              <p:nvPr/>
            </p:nvSpPr>
            <p:spPr>
              <a:xfrm>
                <a:off x="6078242" y="4352078"/>
                <a:ext cx="652593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42" y="4352078"/>
                <a:ext cx="652593" cy="399785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타원 92"/>
              <p:cNvSpPr/>
              <p:nvPr/>
            </p:nvSpPr>
            <p:spPr>
              <a:xfrm>
                <a:off x="4741584" y="1469773"/>
                <a:ext cx="593266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>
          <p:sp>
            <p:nvSpPr>
              <p:cNvPr id="93" name="타원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84" y="1469773"/>
                <a:ext cx="593266" cy="399785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타원 94"/>
              <p:cNvSpPr/>
              <p:nvPr/>
            </p:nvSpPr>
            <p:spPr>
              <a:xfrm>
                <a:off x="5676647" y="3348944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95" name="타원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47" y="3348944"/>
                <a:ext cx="368372" cy="39978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타원 95"/>
              <p:cNvSpPr/>
              <p:nvPr/>
            </p:nvSpPr>
            <p:spPr>
              <a:xfrm>
                <a:off x="5228595" y="3348944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96" name="타원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95" y="3348944"/>
                <a:ext cx="368372" cy="3997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/>
          <p:cNvCxnSpPr>
            <a:stCxn id="89" idx="0"/>
            <a:endCxn id="96" idx="4"/>
          </p:cNvCxnSpPr>
          <p:nvPr/>
        </p:nvCxnSpPr>
        <p:spPr>
          <a:xfrm flipV="1">
            <a:off x="5022394" y="3748729"/>
            <a:ext cx="39038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0" idx="0"/>
            <a:endCxn id="96" idx="4"/>
          </p:cNvCxnSpPr>
          <p:nvPr/>
        </p:nvCxnSpPr>
        <p:spPr>
          <a:xfrm flipH="1" flipV="1">
            <a:off x="5412781" y="3748729"/>
            <a:ext cx="304805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1" idx="0"/>
            <a:endCxn id="96" idx="4"/>
          </p:cNvCxnSpPr>
          <p:nvPr/>
        </p:nvCxnSpPr>
        <p:spPr>
          <a:xfrm flipH="1" flipV="1">
            <a:off x="5412781" y="3748729"/>
            <a:ext cx="991758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9" idx="0"/>
            <a:endCxn id="95" idx="4"/>
          </p:cNvCxnSpPr>
          <p:nvPr/>
        </p:nvCxnSpPr>
        <p:spPr>
          <a:xfrm flipV="1">
            <a:off x="5022394" y="3748729"/>
            <a:ext cx="838439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0" idx="0"/>
            <a:endCxn id="95" idx="4"/>
          </p:cNvCxnSpPr>
          <p:nvPr/>
        </p:nvCxnSpPr>
        <p:spPr>
          <a:xfrm flipV="1">
            <a:off x="5717586" y="3748729"/>
            <a:ext cx="14324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1" idx="0"/>
            <a:endCxn id="95" idx="4"/>
          </p:cNvCxnSpPr>
          <p:nvPr/>
        </p:nvCxnSpPr>
        <p:spPr>
          <a:xfrm flipH="1" flipV="1">
            <a:off x="5860833" y="3748729"/>
            <a:ext cx="543706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타원 108"/>
              <p:cNvSpPr/>
              <p:nvPr/>
            </p:nvSpPr>
            <p:spPr>
              <a:xfrm>
                <a:off x="5669581" y="2481441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09" name="타원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81" y="2481441"/>
                <a:ext cx="368372" cy="39978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타원 109"/>
              <p:cNvSpPr/>
              <p:nvPr/>
            </p:nvSpPr>
            <p:spPr>
              <a:xfrm>
                <a:off x="5221529" y="2481441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10" name="타원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29" y="2481441"/>
                <a:ext cx="368372" cy="39978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연결선 110"/>
          <p:cNvCxnSpPr>
            <a:stCxn id="110" idx="0"/>
            <a:endCxn id="93" idx="4"/>
          </p:cNvCxnSpPr>
          <p:nvPr/>
        </p:nvCxnSpPr>
        <p:spPr>
          <a:xfrm flipH="1" flipV="1">
            <a:off x="5038217" y="1869558"/>
            <a:ext cx="367498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9" idx="0"/>
            <a:endCxn id="93" idx="4"/>
          </p:cNvCxnSpPr>
          <p:nvPr/>
        </p:nvCxnSpPr>
        <p:spPr>
          <a:xfrm flipH="1" flipV="1">
            <a:off x="5038217" y="1869558"/>
            <a:ext cx="815550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타원 112"/>
              <p:cNvSpPr/>
              <p:nvPr/>
            </p:nvSpPr>
            <p:spPr>
              <a:xfrm>
                <a:off x="5381551" y="1464652"/>
                <a:ext cx="593266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>
          <p:sp>
            <p:nvSpPr>
              <p:cNvPr id="113" name="타원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551" y="1464652"/>
                <a:ext cx="593266" cy="399785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타원 113"/>
              <p:cNvSpPr/>
              <p:nvPr/>
            </p:nvSpPr>
            <p:spPr>
              <a:xfrm>
                <a:off x="6013280" y="1466943"/>
                <a:ext cx="593266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>
          <p:sp>
            <p:nvSpPr>
              <p:cNvPr id="114" name="타원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80" y="1466943"/>
                <a:ext cx="593266" cy="399785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연결선 114"/>
          <p:cNvCxnSpPr>
            <a:stCxn id="110" idx="0"/>
            <a:endCxn id="113" idx="4"/>
          </p:cNvCxnSpPr>
          <p:nvPr/>
        </p:nvCxnSpPr>
        <p:spPr>
          <a:xfrm flipV="1">
            <a:off x="5405715" y="1864437"/>
            <a:ext cx="272469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0" idx="0"/>
            <a:endCxn id="114" idx="4"/>
          </p:cNvCxnSpPr>
          <p:nvPr/>
        </p:nvCxnSpPr>
        <p:spPr>
          <a:xfrm flipV="1">
            <a:off x="5405715" y="1866728"/>
            <a:ext cx="904198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09" idx="0"/>
            <a:endCxn id="113" idx="4"/>
          </p:cNvCxnSpPr>
          <p:nvPr/>
        </p:nvCxnSpPr>
        <p:spPr>
          <a:xfrm flipH="1" flipV="1">
            <a:off x="5678184" y="1864437"/>
            <a:ext cx="175583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09" idx="0"/>
            <a:endCxn id="114" idx="4"/>
          </p:cNvCxnSpPr>
          <p:nvPr/>
        </p:nvCxnSpPr>
        <p:spPr>
          <a:xfrm flipV="1">
            <a:off x="5853767" y="1866728"/>
            <a:ext cx="456146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41905" y="1503422"/>
            <a:ext cx="1241292" cy="3247514"/>
          </a:xfrm>
          <a:prstGeom prst="rect">
            <a:avLst/>
          </a:prstGeom>
        </p:spPr>
      </p:pic>
      <p:cxnSp>
        <p:nvCxnSpPr>
          <p:cNvPr id="121" name="직선 연결선 120"/>
          <p:cNvCxnSpPr/>
          <p:nvPr/>
        </p:nvCxnSpPr>
        <p:spPr>
          <a:xfrm>
            <a:off x="4333104" y="767444"/>
            <a:ext cx="0" cy="564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https://cdn4.iconfinder.com/data/icons/defaulticon/icons/png/256x256/help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91" y="2584597"/>
            <a:ext cx="1042198" cy="104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35419" y="1576758"/>
            <a:ext cx="283986" cy="3252093"/>
          </a:xfrm>
          <a:prstGeom prst="rect">
            <a:avLst/>
          </a:prstGeom>
        </p:spPr>
      </p:pic>
      <p:sp>
        <p:nvSpPr>
          <p:cNvPr id="61" name="왼쪽으로 구부러진 화살표 60"/>
          <p:cNvSpPr/>
          <p:nvPr/>
        </p:nvSpPr>
        <p:spPr>
          <a:xfrm>
            <a:off x="8164208" y="2461262"/>
            <a:ext cx="568841" cy="128886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Networks (RNN)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b="0" dirty="0" smtClean="0"/>
                  <a:t>the input at time step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 smtClean="0"/>
                  <a:t>:</a:t>
                </a:r>
                <a:r>
                  <a:rPr lang="en-US" altLang="ko-KR" b="0" dirty="0" smtClean="0"/>
                  <a:t> the hidden state at time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  <a:r>
                  <a:rPr lang="en-US" altLang="ko-KR" b="0" dirty="0"/>
                  <a:t> the </a:t>
                </a:r>
                <a:r>
                  <a:rPr lang="en-US" altLang="ko-KR" b="0" dirty="0" smtClean="0"/>
                  <a:t>output </a:t>
                </a:r>
                <a:r>
                  <a:rPr lang="en-US" altLang="ko-KR" b="0" dirty="0"/>
                  <a:t>state at time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7" y="1137820"/>
            <a:ext cx="7712364" cy="309464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1B931A8-AB7C-4BCA-8C38-4AE30784CA44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Recurrent Neural Networks @ KSC2016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673" y="6179480"/>
            <a:ext cx="8482692" cy="2229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Image from WILDML.com: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“RECURRENT </a:t>
            </a:r>
            <a:r>
              <a:rPr lang="en-US" altLang="ko-KR" sz="1200" dirty="0"/>
              <a:t>NEURAL NETWORKS TUTORIAL, PART 1 – INTRODUCTION TO </a:t>
            </a:r>
            <a:r>
              <a:rPr lang="en-US" altLang="ko-KR" sz="1200" dirty="0" smtClean="0"/>
              <a:t>RNNS”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4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7066</TotalTime>
  <Words>3343</Words>
  <Application>Microsoft Office PowerPoint</Application>
  <PresentationFormat>화면 슬라이드 쇼(4:3)</PresentationFormat>
  <Paragraphs>1074</Paragraphs>
  <Slides>66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6" baseType="lpstr">
      <vt:lpstr>굴림체</vt:lpstr>
      <vt:lpstr>맑은 고딕</vt:lpstr>
      <vt:lpstr>Arial</vt:lpstr>
      <vt:lpstr>Cambria Math</vt:lpstr>
      <vt:lpstr>Consolas</vt:lpstr>
      <vt:lpstr>Courier New</vt:lpstr>
      <vt:lpstr>Gill Sans MT</vt:lpstr>
      <vt:lpstr>Times New Roman</vt:lpstr>
      <vt:lpstr>Wingdings</vt:lpstr>
      <vt:lpstr>Office 테마</vt:lpstr>
      <vt:lpstr>PowerPoint 프레젠테이션</vt:lpstr>
      <vt:lpstr>What you will learn about RNN</vt:lpstr>
      <vt:lpstr>Contents</vt:lpstr>
      <vt:lpstr>Contents</vt:lpstr>
      <vt:lpstr>TensorFlow</vt:lpstr>
      <vt:lpstr>Prerequisite</vt:lpstr>
      <vt:lpstr>Contents</vt:lpstr>
      <vt:lpstr>Recurrent Neural Networks</vt:lpstr>
      <vt:lpstr>Recurrent Neural Networks (RNN)</vt:lpstr>
      <vt:lpstr>Overall procedure: RNN</vt:lpstr>
      <vt:lpstr>Overall procedure: RNN</vt:lpstr>
      <vt:lpstr>Overall procedure: RNN</vt:lpstr>
      <vt:lpstr>Overall procedure: RNN</vt:lpstr>
      <vt:lpstr>Overall procedure: RNN</vt:lpstr>
      <vt:lpstr>Vanishing gradient over time</vt:lpstr>
      <vt:lpstr>Standard RNN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Gated Recurrent Unit (GRU)</vt:lpstr>
      <vt:lpstr>LSTM vs GRU</vt:lpstr>
      <vt:lpstr>Design Patterns for RNN</vt:lpstr>
      <vt:lpstr>Contents</vt:lpstr>
      <vt:lpstr>RNN Implementation</vt:lpstr>
      <vt:lpstr>1) Choose the RNN cell type</vt:lpstr>
      <vt:lpstr>LAB-1) Choose the RNN Cell type</vt:lpstr>
      <vt:lpstr>2) Use the multiple RNN cells</vt:lpstr>
      <vt:lpstr>LAB-2) Use the multiple RNN cells</vt:lpstr>
      <vt:lpstr>3) Prepare the time series data </vt:lpstr>
      <vt:lpstr>LAB-3) Prepare the time series data </vt:lpstr>
      <vt:lpstr>3) Prepare the time series data </vt:lpstr>
      <vt:lpstr>LAB-3) Prepare the time series data </vt:lpstr>
      <vt:lpstr>4) Split our data </vt:lpstr>
      <vt:lpstr>LAB-4) Split our data </vt:lpstr>
      <vt:lpstr>5) Connect input and recurrent layers</vt:lpstr>
      <vt:lpstr>LAB-5) Connect input and recurrent layers</vt:lpstr>
      <vt:lpstr>6) Output Layer</vt:lpstr>
      <vt:lpstr>LAB-6) Output Layer</vt:lpstr>
      <vt:lpstr>7) Create RNN model for regression</vt:lpstr>
      <vt:lpstr>Contents</vt:lpstr>
      <vt:lpstr>MNIST using RNN</vt:lpstr>
      <vt:lpstr>Contents</vt:lpstr>
      <vt:lpstr>Case study #1: sine function</vt:lpstr>
      <vt:lpstr>Case study #1: sine function</vt:lpstr>
      <vt:lpstr>Case study #1: sine function</vt:lpstr>
      <vt:lpstr>Case study #1: sine function</vt:lpstr>
      <vt:lpstr>Case study #1: sine function</vt:lpstr>
      <vt:lpstr>Case study #1: sine function</vt:lpstr>
      <vt:lpstr>Contents</vt:lpstr>
      <vt:lpstr>Energy forecasting problems</vt:lpstr>
      <vt:lpstr>Dataset: Historical Data (2015-16) – Prices</vt:lpstr>
      <vt:lpstr>Dataset: Historical Data (2015-16) – Prices</vt:lpstr>
      <vt:lpstr>Case study #2: Electricity Price Forecasting</vt:lpstr>
      <vt:lpstr>Tensorboard: Main Graph</vt:lpstr>
      <vt:lpstr>Tensorboard: RNN</vt:lpstr>
      <vt:lpstr>Tensorboard: DNN</vt:lpstr>
      <vt:lpstr>Tensorboard: Linear Regression</vt:lpstr>
      <vt:lpstr>Tensorboard: loss</vt:lpstr>
      <vt:lpstr>Tensorboard: Histogram</vt:lpstr>
      <vt:lpstr>Contents</vt:lpstr>
      <vt:lpstr>Conclusion</vt:lpstr>
      <vt:lpstr>Contents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전태균</dc:creator>
  <cp:lastModifiedBy>tgjeon</cp:lastModifiedBy>
  <cp:revision>400</cp:revision>
  <dcterms:created xsi:type="dcterms:W3CDTF">2016-03-10T07:26:12Z</dcterms:created>
  <dcterms:modified xsi:type="dcterms:W3CDTF">2016-10-04T20:11:00Z</dcterms:modified>
</cp:coreProperties>
</file>