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8"/>
  </p:notesMasterIdLst>
  <p:sldIdLst>
    <p:sldId id="436" r:id="rId2"/>
    <p:sldId id="437" r:id="rId3"/>
    <p:sldId id="438" r:id="rId4"/>
    <p:sldId id="439" r:id="rId5"/>
    <p:sldId id="440" r:id="rId6"/>
    <p:sldId id="441" r:id="rId7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70392" autoAdjust="0"/>
  </p:normalViewPr>
  <p:slideViewPr>
    <p:cSldViewPr snapToGrid="0">
      <p:cViewPr varScale="1">
        <p:scale>
          <a:sx n="64" d="100"/>
          <a:sy n="64" d="100"/>
        </p:scale>
        <p:origin x="1704" y="40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6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3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20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88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22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9870"/>
            <a:ext cx="7680410" cy="404406"/>
          </a:xfrm>
        </p:spPr>
        <p:txBody>
          <a:bodyPr/>
          <a:lstStyle/>
          <a:p>
            <a:r>
              <a:rPr lang="en-US" dirty="0" smtClean="0"/>
              <a:t>Logical functions </a:t>
            </a:r>
            <a:r>
              <a:rPr lang="en-US" dirty="0"/>
              <a:t>– IF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Statements allow you to compare different values or variables and return a specified value depending on the outcome of that test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test must be structured as a Boolean, or a True/False Test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no outputs are specified, the function will return the word “TRUE” if the test is true, and “FALSE” if the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test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is false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Any test or output values that are text must be entered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as “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quotes”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To test greater or less than, put the &gt; or &lt; symbol inside quotes and separate from the numerical value with an ampersand (&amp;)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Outputs can be formulas, as opposed to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static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values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Isolating a data set for further analysis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Identifying data records that meet a certain materiality threshold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for evaluation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777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Test,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true, Value if false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Comparison between </a:t>
            </a:r>
            <a:r>
              <a:rPr lang="en-US" sz="1200" dirty="0" smtClean="0">
                <a:solidFill>
                  <a:schemeClr val="bg2"/>
                </a:solidFill>
                <a:latin typeface="Georgia" panose="02040502050405020303" pitchFamily="18" charset="0"/>
              </a:rPr>
              <a:t>variables,</a:t>
            </a:r>
            <a:r>
              <a:rPr lang="en-US" sz="1200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Outcome if comparison holds,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Outcome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if comparison does not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hold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741786" y="4839950"/>
            <a:ext cx="3333261" cy="124245"/>
            <a:chOff x="4741786" y="4807866"/>
            <a:chExt cx="3333261" cy="124245"/>
          </a:xfrm>
        </p:grpSpPr>
        <p:grpSp>
          <p:nvGrpSpPr>
            <p:cNvPr id="66" name="Group 65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76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90028" y="4807866"/>
              <a:ext cx="1285019" cy="124245"/>
              <a:chOff x="6731917" y="4807866"/>
              <a:chExt cx="1285019" cy="124245"/>
            </a:xfrm>
          </p:grpSpPr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6731917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69561" y="4808433"/>
                <a:ext cx="947375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User Defined Output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95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Logical functions– IF &amp; AND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+ AND Statements facilitate the use of multiple logical tests in evaluating a data set, where all tests must be true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Each statement within the AND function must be structured as a unique test; you can’t simply list the values being compared 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Similar to the IF Statement, the AND statement can be embedded within multiple functions to run more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advanced tests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any part of the AND function results in an error message, the entire formula will display an error message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AND function requires each unique test to be true to return the IF statement as 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Running highly specific tests to zero in on unique data in a large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data set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Comparing data across multiple criteria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AND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1, logical 2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),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true, Value if false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AND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First test, second test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outcome if criteria are met, outcome if criteria are not met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0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741786" y="4839950"/>
            <a:ext cx="3333261" cy="124245"/>
            <a:chOff x="4741786" y="4807866"/>
            <a:chExt cx="3333261" cy="124245"/>
          </a:xfrm>
        </p:grpSpPr>
        <p:grpSp>
          <p:nvGrpSpPr>
            <p:cNvPr id="67" name="Group 66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7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7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90028" y="4807866"/>
              <a:ext cx="1285019" cy="124245"/>
              <a:chOff x="6731917" y="4807866"/>
              <a:chExt cx="1285019" cy="124245"/>
            </a:xfrm>
          </p:grpSpPr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6731917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069561" y="4808433"/>
                <a:ext cx="947375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User Defined Output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66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Logical functions– IF + OR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+ OR Statements facilitate the use of multiple logical tests in evaluating a data set, where any test can be true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Each statement within the OR function must be structured as a unique test; you can’t simply list the values being compared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If any part of the OR function results in an error message, the entire formula will display an error message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OR Statement is frequently combined with multiple formulas to analyze data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from multiple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angles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Evaluating data that are on opposite ends of a range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Consolidating multiple pieces of data analysis into a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single formula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OR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logical, logical 2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true, Value if false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OR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First 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test, second test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any test is true, Value if all tests are false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0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741786" y="4839950"/>
            <a:ext cx="3333261" cy="124245"/>
            <a:chOff x="4741786" y="4807866"/>
            <a:chExt cx="3333261" cy="124245"/>
          </a:xfrm>
        </p:grpSpPr>
        <p:grpSp>
          <p:nvGrpSpPr>
            <p:cNvPr id="66" name="Group 65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76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90028" y="4807866"/>
              <a:ext cx="1285019" cy="124245"/>
              <a:chOff x="6731917" y="4807866"/>
              <a:chExt cx="1285019" cy="124245"/>
            </a:xfrm>
          </p:grpSpPr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6731917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69561" y="4808433"/>
                <a:ext cx="947375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User Defined Output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25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Logical functions– Embedded IF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2926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Embedding IF Statements involves combining multiple IF Statements into one set of tests to run additional formulas based on the outcomes of previous tests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embedded IF can be trigged by a test either meeting the logical requirements or not meeting them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Embedded IF statements can incorporate additional formulas within structures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Embedded IF Statements frequently make use of the IfError function to allow for more flexibility in IF(OR) and IF(AND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) Statements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7771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Combine IF Statements as a more flexible method of the IF(OR)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Embedded IF Statements can be used to run tests in a remote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data set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Test,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Test,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true, Value if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false</a:t>
            </a:r>
            <a:r>
              <a:rPr lang="en-US" sz="1200" dirty="0" smtClean="0">
                <a:solidFill>
                  <a:schemeClr val="tx2"/>
                </a:solidFill>
                <a:latin typeface="Georgia" panose="02040502050405020303" pitchFamily="18" charset="0"/>
              </a:rPr>
              <a:t>),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Value if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false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Test,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IF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Logical Test,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Outcome if both tests are true, Outcome if only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first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test is true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),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Outcome if first test is not true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0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741786" y="4839950"/>
            <a:ext cx="3333261" cy="124245"/>
            <a:chOff x="4741786" y="4807866"/>
            <a:chExt cx="3333261" cy="124245"/>
          </a:xfrm>
        </p:grpSpPr>
        <p:grpSp>
          <p:nvGrpSpPr>
            <p:cNvPr id="79" name="Group 78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8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84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790028" y="4807866"/>
              <a:ext cx="1285019" cy="124245"/>
              <a:chOff x="6731917" y="4807866"/>
              <a:chExt cx="1285019" cy="124245"/>
            </a:xfrm>
          </p:grpSpPr>
          <p:sp>
            <p:nvSpPr>
              <p:cNvPr id="82" name="Content Placeholder 2"/>
              <p:cNvSpPr txBox="1">
                <a:spLocks/>
              </p:cNvSpPr>
              <p:nvPr/>
            </p:nvSpPr>
            <p:spPr>
              <a:xfrm>
                <a:off x="6731917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069561" y="4808433"/>
                <a:ext cx="947375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User Defined Output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Logical functions– COUNTIF/COUNTIFS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COUNTIF allows you to count the number of occurrences in a range based on a specific variable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COUNTIFS Statements are mathematical functions that allow you to count a number occurrences in a range based on single or multiple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variables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6" y="3231245"/>
            <a:ext cx="3840480" cy="1574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Georgia" pitchFamily="18" charset="0"/>
              </a:rPr>
              <a:t>Non-numeric criteria are not case sensitive and need to be enclosed in double quotes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Georgia" pitchFamily="18" charset="0"/>
              </a:rPr>
              <a:t>The wildcard characters “?” and “*” can be used in criteria. “?” matches any one character and “*” matches any sequence </a:t>
            </a:r>
            <a:r>
              <a:rPr lang="en-US" sz="1100" dirty="0" smtClean="0">
                <a:solidFill>
                  <a:schemeClr val="bg1"/>
                </a:solidFill>
                <a:latin typeface="Georgia" pitchFamily="18" charset="0"/>
              </a:rPr>
              <a:t>of characters</a:t>
            </a:r>
            <a:endParaRPr lang="en-US" sz="11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Georgia" pitchFamily="18" charset="0"/>
              </a:rPr>
              <a:t>In a COUNTIFS function, each additional range must have the same number of rows and columns as range 1. If you supply ranges with a mismatch, you'll get a #VALUE error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12618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Count the number of cells in a range: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That do not equal a string of text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Less than, greater than or equal to the contents of a particular value or a cell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That are not empty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That are duplicates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COUNTIF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range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criteria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COUNTIFS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criteria_range1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,</a:t>
            </a:r>
            <a:r>
              <a:rPr lang="en-US" sz="1200" dirty="0">
                <a:solidFill>
                  <a:srgbClr val="968C6D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critera1,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[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criteria_range2, 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criteria2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],..)</a:t>
            </a:r>
          </a:p>
        </p:txBody>
      </p:sp>
      <p:sp>
        <p:nvSpPr>
          <p:cNvPr id="30" name="Oval 29"/>
          <p:cNvSpPr/>
          <p:nvPr/>
        </p:nvSpPr>
        <p:spPr bwMode="ltGray">
          <a:xfrm>
            <a:off x="7302517" y="986066"/>
            <a:ext cx="137160" cy="137160"/>
          </a:xfrm>
          <a:prstGeom prst="ellipse">
            <a:avLst/>
          </a:prstGeom>
          <a:solidFill>
            <a:srgbClr val="006A51"/>
          </a:solidFill>
          <a:ln w="3175">
            <a:noFill/>
          </a:ln>
          <a:effectLst>
            <a:outerShdw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Georgia" pitchFamily="18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 bwMode="ltGray">
          <a:xfrm>
            <a:off x="6345444" y="1585125"/>
            <a:ext cx="137160" cy="137160"/>
          </a:xfrm>
          <a:prstGeom prst="ellipse">
            <a:avLst/>
          </a:prstGeom>
          <a:solidFill>
            <a:srgbClr val="006A51"/>
          </a:solidFill>
          <a:ln w="3175">
            <a:noFill/>
          </a:ln>
          <a:effectLst>
            <a:outerShdw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bIns="73152"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Georgia" pitchFamily="18" charset="0"/>
              </a:rPr>
              <a:t>2</a:t>
            </a:r>
            <a:endParaRPr lang="en-US" sz="8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225" y="4851168"/>
            <a:ext cx="2983018" cy="137160"/>
            <a:chOff x="270279" y="4851168"/>
            <a:chExt cx="2983018" cy="137160"/>
          </a:xfrm>
        </p:grpSpPr>
        <p:sp>
          <p:nvSpPr>
            <p:cNvPr id="51" name="TextBox 50"/>
            <p:cNvSpPr txBox="1"/>
            <p:nvPr/>
          </p:nvSpPr>
          <p:spPr>
            <a:xfrm>
              <a:off x="548745" y="4858193"/>
              <a:ext cx="2704552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>
                  <a:latin typeface="Georgia" pitchFamily="18" charset="0"/>
                </a:rPr>
                <a:t>Numbered for Multiple Criteria Functions</a:t>
              </a:r>
            </a:p>
          </p:txBody>
        </p:sp>
        <p:sp>
          <p:nvSpPr>
            <p:cNvPr id="52" name="Oval 51"/>
            <p:cNvSpPr/>
            <p:nvPr/>
          </p:nvSpPr>
          <p:spPr bwMode="ltGray">
            <a:xfrm>
              <a:off x="270279" y="4851168"/>
              <a:ext cx="137160" cy="137160"/>
            </a:xfrm>
            <a:prstGeom prst="ellipse">
              <a:avLst/>
            </a:prstGeom>
            <a:solidFill>
              <a:srgbClr val="006A5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000000"/>
                </a:solidFill>
                <a:latin typeface="Georgia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41786" y="4839950"/>
            <a:ext cx="3620198" cy="124245"/>
            <a:chOff x="4741786" y="4839950"/>
            <a:chExt cx="3620198" cy="124245"/>
          </a:xfrm>
        </p:grpSpPr>
        <p:grpSp>
          <p:nvGrpSpPr>
            <p:cNvPr id="57" name="Group 56"/>
            <p:cNvGrpSpPr/>
            <p:nvPr/>
          </p:nvGrpSpPr>
          <p:grpSpPr>
            <a:xfrm>
              <a:off x="4741786" y="4839950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797223" y="4839950"/>
              <a:ext cx="685381" cy="124245"/>
              <a:chOff x="5639959" y="4807866"/>
              <a:chExt cx="685381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34624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Criteria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788540" y="4839950"/>
              <a:ext cx="1573444" cy="124245"/>
              <a:chOff x="6750583" y="4807866"/>
              <a:chExt cx="1573444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FF0066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123431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Range to test using Criteria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6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Logical functions– SUMIF/SUMIFS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SUMIF allows you to sum a range based on a specific variable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SUMIFS Statements are mathematical functions that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allows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you to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sum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 range based on a single or multiple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variables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When sum_range is omitted, the cells in range will be summed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Text criteria, or criteria that includes math symbols, must be enclosed in double quotation marks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“”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The wildcard characters “?” and “*” can be used in criteria. “?” matches any one character and “*” matches any sequence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of characters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8156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Sum the values of cells in a range: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That equal a string of text</a:t>
            </a:r>
          </a:p>
          <a:p>
            <a:pPr marL="274320" indent="-137160">
              <a:spcAft>
                <a:spcPts val="300"/>
              </a:spcAft>
              <a:buFont typeface="Georgia" panose="02040502050405020303" pitchFamily="18" charset="0"/>
              <a:buChar char="-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Less than, greater than or equal to the contents of a particular value or a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cell that </a:t>
            </a: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are not empty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7377" y="963128"/>
            <a:ext cx="3851189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SUMIF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range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, 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criteria,</a:t>
            </a:r>
            <a:r>
              <a:rPr lang="en-US" sz="1200" dirty="0">
                <a:solidFill>
                  <a:srgbClr val="FFC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[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sum_range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]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Aft>
                <a:spcPts val="300"/>
              </a:spcAft>
            </a:pP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SUMIFS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sum_range,</a:t>
            </a:r>
            <a:r>
              <a:rPr lang="en-US" sz="1200" dirty="0">
                <a:solidFill>
                  <a:schemeClr val="accent3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criteria_range1,</a:t>
            </a:r>
            <a:r>
              <a:rPr lang="en-US" sz="1200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Georgia" panose="02040502050405020303" pitchFamily="18" charset="0"/>
              </a:rPr>
              <a:t>criteria1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,</a:t>
            </a:r>
            <a:r>
              <a:rPr lang="en-US" sz="1200" dirty="0">
                <a:solidFill>
                  <a:schemeClr val="accent3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Georgia" panose="02040502050405020303" pitchFamily="18" charset="0"/>
              </a:rPr>
              <a:t>criteria_range2, </a:t>
            </a:r>
            <a:r>
              <a:rPr lang="en-US" sz="1200" dirty="0">
                <a:solidFill>
                  <a:schemeClr val="bg2"/>
                </a:solidFill>
                <a:latin typeface="Georgia" panose="02040502050405020303" pitchFamily="18" charset="0"/>
              </a:rPr>
              <a:t>criteria2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],..</a:t>
            </a:r>
            <a:r>
              <a:rPr lang="en-US" sz="1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sz="1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Oval 29"/>
          <p:cNvSpPr/>
          <p:nvPr/>
        </p:nvSpPr>
        <p:spPr bwMode="ltGray">
          <a:xfrm>
            <a:off x="7845660" y="1043027"/>
            <a:ext cx="137160" cy="137160"/>
          </a:xfrm>
          <a:prstGeom prst="ellipse">
            <a:avLst/>
          </a:prstGeom>
          <a:solidFill>
            <a:srgbClr val="006A51"/>
          </a:solidFill>
          <a:ln w="3175">
            <a:noFill/>
          </a:ln>
          <a:effectLst>
            <a:outerShdw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Georgia" pitchFamily="18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 bwMode="ltGray">
          <a:xfrm>
            <a:off x="6310608" y="1568432"/>
            <a:ext cx="137160" cy="137160"/>
          </a:xfrm>
          <a:prstGeom prst="ellipse">
            <a:avLst/>
          </a:prstGeom>
          <a:solidFill>
            <a:srgbClr val="006A51"/>
          </a:solidFill>
          <a:ln w="3175">
            <a:noFill/>
          </a:ln>
          <a:effectLst>
            <a:outerShdw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  <a:latin typeface="Georgia" pitchFamily="18" charset="0"/>
              </a:rPr>
              <a:t>2</a:t>
            </a:r>
            <a:endParaRPr lang="en-US" sz="600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225" y="4851168"/>
            <a:ext cx="2983018" cy="137160"/>
            <a:chOff x="270279" y="4851168"/>
            <a:chExt cx="2983018" cy="137160"/>
          </a:xfrm>
        </p:grpSpPr>
        <p:sp>
          <p:nvSpPr>
            <p:cNvPr id="51" name="TextBox 50"/>
            <p:cNvSpPr txBox="1"/>
            <p:nvPr/>
          </p:nvSpPr>
          <p:spPr>
            <a:xfrm>
              <a:off x="548745" y="4858193"/>
              <a:ext cx="2704552" cy="12311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indent="-205740">
                <a:spcAft>
                  <a:spcPts val="675"/>
                </a:spcAft>
              </a:pPr>
              <a:r>
                <a:rPr lang="en-US" sz="800" dirty="0">
                  <a:latin typeface="Georgia" pitchFamily="18" charset="0"/>
                </a:rPr>
                <a:t>Numbered for Multiple Criteria Functions</a:t>
              </a:r>
            </a:p>
          </p:txBody>
        </p:sp>
        <p:sp>
          <p:nvSpPr>
            <p:cNvPr id="52" name="Oval 51"/>
            <p:cNvSpPr/>
            <p:nvPr/>
          </p:nvSpPr>
          <p:spPr bwMode="ltGray">
            <a:xfrm>
              <a:off x="270279" y="4851168"/>
              <a:ext cx="137160" cy="137160"/>
            </a:xfrm>
            <a:prstGeom prst="ellipse">
              <a:avLst/>
            </a:prstGeom>
            <a:solidFill>
              <a:srgbClr val="006A5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000000"/>
                </a:solidFill>
                <a:latin typeface="Georgia" pitchFamily="18" charset="0"/>
              </a:endParaRPr>
            </a:p>
          </p:txBody>
        </p:sp>
      </p:grpSp>
      <p:sp>
        <p:nvSpPr>
          <p:cNvPr id="58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581366" y="4839950"/>
            <a:ext cx="4310310" cy="132100"/>
            <a:chOff x="4581366" y="4807866"/>
            <a:chExt cx="4310310" cy="132100"/>
          </a:xfrm>
        </p:grpSpPr>
        <p:grpSp>
          <p:nvGrpSpPr>
            <p:cNvPr id="60" name="Group 59"/>
            <p:cNvGrpSpPr/>
            <p:nvPr/>
          </p:nvGrpSpPr>
          <p:grpSpPr>
            <a:xfrm>
              <a:off x="4581366" y="4807866"/>
              <a:ext cx="725438" cy="124245"/>
              <a:chOff x="4583717" y="4807866"/>
              <a:chExt cx="725438" cy="124245"/>
            </a:xfrm>
          </p:grpSpPr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458371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98786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340610" y="4807866"/>
              <a:ext cx="661318" cy="124245"/>
              <a:chOff x="5322807" y="4807866"/>
              <a:chExt cx="661318" cy="124245"/>
            </a:xfrm>
          </p:grpSpPr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5322807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37876" y="4808433"/>
                <a:ext cx="34624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Criteria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064119" y="4815721"/>
              <a:ext cx="1549381" cy="124245"/>
              <a:chOff x="6026162" y="4815721"/>
              <a:chExt cx="1549381" cy="124245"/>
            </a:xfrm>
          </p:grpSpPr>
          <p:sp>
            <p:nvSpPr>
              <p:cNvPr id="66" name="Content Placeholder 2"/>
              <p:cNvSpPr txBox="1">
                <a:spLocks/>
              </p:cNvSpPr>
              <p:nvPr/>
            </p:nvSpPr>
            <p:spPr>
              <a:xfrm>
                <a:off x="6026162" y="4815721"/>
                <a:ext cx="289063" cy="124245"/>
              </a:xfrm>
              <a:prstGeom prst="rect">
                <a:avLst/>
              </a:prstGeom>
              <a:solidFill>
                <a:srgbClr val="FF0066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341231" y="4816288"/>
                <a:ext cx="123431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Range to test using Criteria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645277" y="4807866"/>
              <a:ext cx="1246399" cy="124245"/>
              <a:chOff x="7587166" y="4807866"/>
              <a:chExt cx="1246399" cy="124245"/>
            </a:xfrm>
          </p:grpSpPr>
          <p:sp>
            <p:nvSpPr>
              <p:cNvPr id="64" name="Content Placeholder 2"/>
              <p:cNvSpPr txBox="1">
                <a:spLocks/>
              </p:cNvSpPr>
              <p:nvPr/>
            </p:nvSpPr>
            <p:spPr>
              <a:xfrm>
                <a:off x="7587166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86190" y="4808433"/>
                <a:ext cx="947375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 smtClean="0">
                    <a:latin typeface="Georgia" pitchFamily="18" charset="0"/>
                  </a:rPr>
                  <a:t>Range of cell to SUM</a:t>
                </a:r>
                <a:endParaRPr lang="en-US" sz="800" dirty="0">
                  <a:latin typeface="Georgia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126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957</Words>
  <Application>Microsoft Office PowerPoint</Application>
  <PresentationFormat>On-screen Show (16:9)</PresentationFormat>
  <Paragraphs>144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Georgia</vt:lpstr>
      <vt:lpstr>Noto Symbol</vt:lpstr>
      <vt:lpstr>PwC</vt:lpstr>
      <vt:lpstr>think-cell Slide</vt:lpstr>
      <vt:lpstr>Logical functions – IF function</vt:lpstr>
      <vt:lpstr>Logical functions– IF &amp; AND function</vt:lpstr>
      <vt:lpstr>Logical functions– IF + OR function</vt:lpstr>
      <vt:lpstr>Logical functions– Embedded IF function</vt:lpstr>
      <vt:lpstr>Logical functions– COUNTIF/COUNTIFS function</vt:lpstr>
      <vt:lpstr>Logical functions– SUMIF/SUMIFS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Kristopher M Hoover</cp:lastModifiedBy>
  <cp:revision>379</cp:revision>
  <dcterms:modified xsi:type="dcterms:W3CDTF">2018-04-19T14:23:40Z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