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4"/>
  </p:notesMasterIdLst>
  <p:sldIdLst>
    <p:sldId id="442" r:id="rId2"/>
    <p:sldId id="444" r:id="rId3"/>
  </p:sldIdLst>
  <p:sldSz cx="9144000" cy="5143500" type="screen16x9"/>
  <p:notesSz cx="6858000" cy="9144000"/>
  <p:custDataLst>
    <p:tags r:id="rId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790" userDrawn="1">
          <p15:clr>
            <a:srgbClr val="A4A3A4"/>
          </p15:clr>
        </p15:guide>
        <p15:guide id="4" orient="horz" pos="2746" userDrawn="1">
          <p15:clr>
            <a:srgbClr val="A4A3A4"/>
          </p15:clr>
        </p15:guide>
        <p15:guide id="5" pos="2832" userDrawn="1">
          <p15:clr>
            <a:srgbClr val="A4A3A4"/>
          </p15:clr>
        </p15:guide>
        <p15:guide id="6" pos="2328" userDrawn="1">
          <p15:clr>
            <a:srgbClr val="A4A3A4"/>
          </p15:clr>
        </p15:guide>
        <p15:guide id="7" pos="156" userDrawn="1">
          <p15:clr>
            <a:srgbClr val="A4A3A4"/>
          </p15:clr>
        </p15:guide>
        <p15:guide id="8" pos="5592" userDrawn="1">
          <p15:clr>
            <a:srgbClr val="A4A3A4"/>
          </p15:clr>
        </p15:guide>
        <p15:guide id="9" orient="horz" pos="387" userDrawn="1">
          <p15:clr>
            <a:srgbClr val="A4A3A4"/>
          </p15:clr>
        </p15:guide>
        <p15:guide id="10" orient="horz" pos="586" userDrawn="1">
          <p15:clr>
            <a:srgbClr val="A4A3A4"/>
          </p15:clr>
        </p15:guide>
        <p15:guide id="11" orient="horz" pos="3012" userDrawn="1">
          <p15:clr>
            <a:srgbClr val="A4A3A4"/>
          </p15:clr>
        </p15:guide>
        <p15:guide id="12" pos="2928" userDrawn="1">
          <p15:clr>
            <a:srgbClr val="A4A3A4"/>
          </p15:clr>
        </p15:guide>
        <p15:guide id="13" orient="horz" pos="3204" userDrawn="1">
          <p15:clr>
            <a:srgbClr val="A4A3A4"/>
          </p15:clr>
        </p15:guide>
        <p15:guide id="14" orient="horz" pos="3132" userDrawn="1">
          <p15:clr>
            <a:srgbClr val="A4A3A4"/>
          </p15:clr>
        </p15:guide>
        <p15:guide id="15" pos="3000" userDrawn="1">
          <p15:clr>
            <a:srgbClr val="A4A3A4"/>
          </p15:clr>
        </p15:guide>
        <p15:guide id="16" pos="480" userDrawn="1">
          <p15:clr>
            <a:srgbClr val="A4A3A4"/>
          </p15:clr>
        </p15:guide>
        <p15:guide id="17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Windows (US - IFS)" initials="" lastIdx="4" clrIdx="0"/>
  <p:cmAuthor id="2" name="Michele Thiede" initials="MT" lastIdx="3" clrIdx="1">
    <p:extLst>
      <p:ext uri="{19B8F6BF-5375-455C-9EA6-DF929625EA0E}">
        <p15:presenceInfo xmlns:p15="http://schemas.microsoft.com/office/powerpoint/2012/main" userId="S-1-5-21-372416507-3140574786-2943197521-369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B8C00"/>
    <a:srgbClr val="0070C0"/>
    <a:srgbClr val="968C6D"/>
    <a:srgbClr val="006A51"/>
    <a:srgbClr val="5571B4"/>
    <a:srgbClr val="FFB600"/>
    <a:srgbClr val="000000"/>
    <a:srgbClr val="C00000"/>
    <a:srgbClr val="7D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44" autoAdjust="0"/>
    <p:restoredTop sz="73585" autoAdjust="0"/>
  </p:normalViewPr>
  <p:slideViewPr>
    <p:cSldViewPr snapToGrid="0">
      <p:cViewPr varScale="1">
        <p:scale>
          <a:sx n="89" d="100"/>
          <a:sy n="89" d="100"/>
        </p:scale>
        <p:origin x="750" y="90"/>
      </p:cViewPr>
      <p:guideLst>
        <p:guide orient="horz" pos="1620"/>
        <p:guide pos="3264"/>
        <p:guide orient="horz" pos="790"/>
        <p:guide orient="horz" pos="2746"/>
        <p:guide pos="2832"/>
        <p:guide pos="2328"/>
        <p:guide pos="156"/>
        <p:guide pos="5592"/>
        <p:guide orient="horz" pos="387"/>
        <p:guide orient="horz" pos="586"/>
        <p:guide orient="horz" pos="3012"/>
        <p:guide pos="2928"/>
        <p:guide orient="horz" pos="3204"/>
        <p:guide orient="horz" pos="3132"/>
        <p:guide pos="3000"/>
        <p:guide pos="48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8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457200" lvl="1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914400" lvl="2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1371600" lvl="3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1828800" lvl="4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2286000" lvl="5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2743200" lvl="6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3200400" lvl="7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3657600" lvl="8" indent="-88900">
              <a:buClr>
                <a:srgbClr val="000000"/>
              </a:buClr>
              <a:buFont typeface="Noto Symbol"/>
              <a:buChar char="▪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13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51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88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1276444" y="4352654"/>
            <a:ext cx="907068" cy="688715"/>
            <a:chOff x="518031" y="-1032696"/>
            <a:chExt cx="6162153" cy="4678771"/>
          </a:xfrm>
        </p:grpSpPr>
        <p:grpSp>
          <p:nvGrpSpPr>
            <p:cNvPr id="33" name="Shape 33"/>
            <p:cNvGrpSpPr/>
            <p:nvPr/>
          </p:nvGrpSpPr>
          <p:grpSpPr>
            <a:xfrm>
              <a:off x="4438638" y="-1032696"/>
              <a:ext cx="2241545" cy="2012184"/>
              <a:chOff x="1905000" y="5715000"/>
              <a:chExt cx="445918" cy="381117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518031" y="978679"/>
              <a:ext cx="4572003" cy="2667394"/>
              <a:chOff x="518031" y="978679"/>
              <a:chExt cx="4572003" cy="2667394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3295650" y="978679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18031" y="1922792"/>
                <a:ext cx="4572003" cy="1723281"/>
              </a:xfrm>
              <a:custGeom>
                <a:avLst/>
                <a:gdLst/>
                <a:ahLst/>
                <a:cxnLst/>
                <a:rect l="0" t="0" r="0" b="0"/>
                <a:pathLst>
                  <a:path w="4127" h="1544" extrusionOk="0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900200" y="61335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600"/>
            </a:lvl2pPr>
            <a:lvl3pPr marL="0" marR="0" lvl="2" indent="0" algn="l" rtl="0">
              <a:spcBef>
                <a:spcPts val="0"/>
              </a:spcBef>
              <a:buSzPct val="100000"/>
              <a:defRPr sz="2600"/>
            </a:lvl3pPr>
            <a:lvl4pPr marL="0" marR="0" lvl="3" indent="0" algn="l" rtl="0">
              <a:spcBef>
                <a:spcPts val="0"/>
              </a:spcBef>
              <a:buSzPct val="100000"/>
              <a:defRPr sz="2600"/>
            </a:lvl4pPr>
            <a:lvl5pPr marL="0" marR="0" lvl="4" indent="0" algn="l" rtl="0">
              <a:spcBef>
                <a:spcPts val="0"/>
              </a:spcBef>
              <a:buSzPct val="100000"/>
              <a:defRPr sz="2600"/>
            </a:lvl5pPr>
            <a:lvl6pPr marL="0" marR="0" lvl="5" indent="0" algn="l" rtl="0">
              <a:spcBef>
                <a:spcPts val="0"/>
              </a:spcBef>
              <a:buSzPct val="100000"/>
              <a:defRPr sz="2600"/>
            </a:lvl6pPr>
            <a:lvl7pPr marL="0" marR="0" lvl="6" indent="0" algn="l" rtl="0">
              <a:spcBef>
                <a:spcPts val="0"/>
              </a:spcBef>
              <a:buSzPct val="100000"/>
              <a:defRPr sz="2600"/>
            </a:lvl7pPr>
            <a:lvl8pPr marL="0" marR="0" lvl="7" indent="0" algn="l" rtl="0">
              <a:spcBef>
                <a:spcPts val="0"/>
              </a:spcBef>
              <a:buSzPct val="100000"/>
              <a:defRPr sz="2600"/>
            </a:lvl8pPr>
            <a:lvl9pPr marL="0" marR="0" lvl="8" indent="0" algn="l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895475" y="148590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Arial"/>
              <a:buNone/>
              <a:defRPr sz="2600"/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1656875" y="457216"/>
            <a:ext cx="6934799" cy="137099"/>
          </a:xfrm>
          <a:prstGeom prst="bentConnector3">
            <a:avLst>
              <a:gd name="adj1" fmla="val 20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latin typeface="Georgia" panose="02040502050405020303" pitchFamily="18" charset="0"/>
              </a:rPr>
              <a:t>.com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hape 173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6224" y="514725"/>
            <a:ext cx="8005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9450" y="12001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rgbClr val="A3202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18525" y="529650"/>
            <a:ext cx="7789200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94700" y="1257300"/>
            <a:ext cx="78636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44500" lvl="1" indent="-26670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714375" lvl="2" indent="-269875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984250" lvl="3" indent="-27305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1341437" lvl="4" indent="-274637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marL="1611312" lvl="5" indent="-277812" rtl="0">
              <a:lnSpc>
                <a:spcPct val="128571"/>
              </a:lnSpc>
              <a:spcBef>
                <a:spcPts val="0"/>
              </a:spcBef>
              <a:spcAft>
                <a:spcPts val="6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lnSpc>
                <a:spcPct val="128571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86225" y="4711275"/>
            <a:ext cx="5263200" cy="2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­"/>
              <a:defRPr/>
            </a:lvl1pPr>
            <a:lvl2pPr marL="274320" marR="0" lvl="1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2pPr>
            <a:lvl3pPr marL="548640" marR="0" lvl="2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―"/>
              <a:defRPr/>
            </a:lvl3pPr>
            <a:lvl4pPr marL="822960" marR="0" lvl="3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4pPr>
            <a:lvl5pPr marL="1097280" marR="0" lvl="4" indent="-1066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&gt;"/>
              <a:defRPr/>
            </a:lvl5pPr>
            <a:lvl6pPr marL="274320" marR="0" lvl="5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■"/>
              <a:defRPr/>
            </a:lvl6pPr>
            <a:lvl7pPr marL="548640" marR="0" lvl="6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7pPr>
            <a:lvl8pPr marL="822960" marR="0" lvl="7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8pPr>
            <a:lvl9pPr marL="0" marR="0" lvl="8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600" y="1257300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3200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3"/>
          </p:nvPr>
        </p:nvSpPr>
        <p:spPr>
          <a:xfrm>
            <a:off x="5867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14225" y="514350"/>
            <a:ext cx="52964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705975" y="1588425"/>
            <a:ext cx="2708699" cy="20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3414675" y="1553437"/>
            <a:ext cx="5195998" cy="285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 rot="10800000" flipH="1">
            <a:off x="3083225" y="457216"/>
            <a:ext cx="5508299" cy="137099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462369"/>
            <a:ext cx="8174182" cy="292473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705972"/>
            <a:ext cx="8312729" cy="114971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4942914"/>
            <a:ext cx="1524000" cy="1008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68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38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67" name="Shape 67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488959" y="2187419"/>
            <a:ext cx="1209898" cy="129835"/>
            <a:chOff x="488939" y="2521684"/>
            <a:chExt cx="1209898" cy="1512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488939" y="2521684"/>
              <a:ext cx="1209898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 rot="5400000">
              <a:off x="413487" y="2597284"/>
              <a:ext cx="151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Shape 81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82" name="Shape 82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89" name="Shape 89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01" name="Shape 10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391400" y="514350"/>
            <a:ext cx="1752600" cy="4114800"/>
          </a:xfrm>
          <a:prstGeom prst="rect">
            <a:avLst/>
          </a:prstGeom>
          <a:solidFill>
            <a:srgbClr val="EA969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52600" y="0"/>
            <a:ext cx="5638800" cy="514199"/>
          </a:xfrm>
          <a:prstGeom prst="rect">
            <a:avLst/>
          </a:prstGeom>
          <a:solidFill>
            <a:srgbClr val="E0616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11" name="Shape 11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rgbClr val="A320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64600" y="1320880"/>
            <a:ext cx="80459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64600" y="497493"/>
            <a:ext cx="8045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33400" y="2146790"/>
            <a:ext cx="3962399" cy="248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48808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47266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8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09600" y="1200150"/>
            <a:ext cx="80010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25007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3475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533400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5715000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715000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3240631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21233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21233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161851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3400" y="13144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­"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274320" marR="0" lvl="1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2pPr>
            <a:lvl3pPr marL="548640" marR="0" lvl="2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―"/>
              <a:defRPr sz="1600">
                <a:latin typeface="Georgia"/>
                <a:ea typeface="Georgia"/>
                <a:cs typeface="Georgia"/>
                <a:sym typeface="Georgia"/>
              </a:defRPr>
            </a:lvl3pPr>
            <a:lvl4pPr marL="822960" marR="0" lvl="3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4pPr>
            <a:lvl5pPr marL="1097280" marR="0" lvl="4" indent="-558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&gt;"/>
              <a:defRPr sz="1600">
                <a:latin typeface="Georgia"/>
                <a:ea typeface="Georgia"/>
                <a:cs typeface="Georgia"/>
                <a:sym typeface="Georgia"/>
              </a:defRPr>
            </a:lvl5pPr>
            <a:lvl6pPr marL="274320" marR="0" lvl="5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6pPr>
            <a:lvl7pPr marL="548640" marR="0" lvl="6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7pPr>
            <a:lvl8pPr marL="822960" marR="0" lvl="7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custDataLst>
      <p:tags r:id="rId1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209125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Financial function – NPV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2070708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Financial functions perform various calculations when analyzing investments: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NPV function determines the value of future dollars, in terms of today’s dollars, using a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standard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discount rate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The NPV formula is shown here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:</a:t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Determined by calculating the costs (negative cash flows) and benefits (positive cash flows) for each period of an investment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48085" y="3261220"/>
            <a:ext cx="3840480" cy="13952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Payments must be equally spaced in time</a:t>
            </a:r>
          </a:p>
          <a:p>
            <a:pPr marL="137160" indent="-13716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Can have up to 254 payments</a:t>
            </a:r>
          </a:p>
          <a:p>
            <a:pPr marL="137160" indent="-13716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For any cash flow at beginning of first period subtract this value must be added to result</a:t>
            </a:r>
          </a:p>
          <a:p>
            <a:pPr marL="137160" indent="-13716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Default is to have each payment occur at end of period</a:t>
            </a:r>
          </a:p>
          <a:p>
            <a:pPr marL="137160" indent="-13716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NPV uses the order of values input to determine chronological ordering of cash values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7771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NPV provides a measurement of the profitability of an undertaking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It is an indicator of how much value an investment or project adds to a firm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7377" y="963128"/>
            <a:ext cx="3851189" cy="9618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>
                <a:solidFill>
                  <a:srgbClr val="0070C0"/>
                </a:solidFill>
                <a:latin typeface="Georgia" panose="02040502050405020303" pitchFamily="18" charset="0"/>
              </a:rPr>
              <a:t>NPV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rate,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rgbClr val="FF0066"/>
                </a:solidFill>
                <a:latin typeface="Georgia" panose="02040502050405020303" pitchFamily="18" charset="0"/>
              </a:rPr>
              <a:t>value1,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value2, …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>
                <a:solidFill>
                  <a:srgbClr val="0070C0"/>
                </a:solidFill>
                <a:latin typeface="Georgia" panose="02040502050405020303" pitchFamily="18" charset="0"/>
              </a:rPr>
              <a:t>NPV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(the rate of discount over one period</a:t>
            </a:r>
            <a:r>
              <a:rPr lang="en-US" sz="1200" dirty="0">
                <a:solidFill>
                  <a:srgbClr val="FF0066"/>
                </a:solidFill>
                <a:latin typeface="Georgia" panose="02040502050405020303" pitchFamily="18" charset="0"/>
              </a:rPr>
              <a:t>, payment or income equally spaced in time occurring at end of period,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payment or income equally spaced in time occurring at end of period, …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/>
          <a:srcRect l="7485" t="9426" r="2826" b="12552"/>
          <a:stretch/>
        </p:blipFill>
        <p:spPr>
          <a:xfrm>
            <a:off x="2750275" y="1698730"/>
            <a:ext cx="1433800" cy="369768"/>
          </a:xfrm>
          <a:prstGeom prst="rect">
            <a:avLst/>
          </a:prstGeom>
        </p:spPr>
      </p:pic>
      <p:sp>
        <p:nvSpPr>
          <p:cNvPr id="49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741786" y="4839950"/>
            <a:ext cx="749501" cy="124245"/>
            <a:chOff x="4744137" y="4807866"/>
            <a:chExt cx="749501" cy="124245"/>
          </a:xfrm>
        </p:grpSpPr>
        <p:sp>
          <p:nvSpPr>
            <p:cNvPr id="109" name="Content Placeholder 2"/>
            <p:cNvSpPr txBox="1">
              <a:spLocks/>
            </p:cNvSpPr>
            <p:nvPr/>
          </p:nvSpPr>
          <p:spPr>
            <a:xfrm>
              <a:off x="4744137" y="4807866"/>
              <a:ext cx="289063" cy="124245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  <a:effectLst/>
          </p:spPr>
          <p:txBody>
            <a:bodyPr vert="horz" lIns="0" tIns="0" rIns="0" bIns="0" rtlCol="0">
              <a:noAutofit/>
            </a:bodyPr>
            <a:lstStyle>
              <a:lvl1pPr marL="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Tx/>
                <a:buFontTx/>
                <a:buNone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1pPr>
              <a:lvl2pPr marL="27432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•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2pPr>
              <a:lvl3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-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3pPr>
              <a:lvl4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◦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4pPr>
              <a:lvl5pPr marL="109728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›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5pPr>
              <a:lvl6pPr marL="27432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+mj-lt"/>
                <a:buAutoNum type="arabicPeriod"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6pPr>
              <a:lvl7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alpha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7pPr>
              <a:lvl8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roman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8pPr>
              <a:lvl9pPr marL="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itchFamily="34" charset="0"/>
                <a:buNone/>
                <a:defRPr sz="2000" b="1" kern="1200" baseline="0">
                  <a:solidFill>
                    <a:schemeClr val="tx2"/>
                  </a:solidFill>
                  <a:latin typeface="Georgia" pitchFamily="18" charset="0"/>
                  <a:ea typeface="+mn-ea"/>
                  <a:cs typeface="+mn-cs"/>
                </a:defRPr>
              </a:lvl9pPr>
            </a:lstStyle>
            <a:p>
              <a:pPr marL="126206" indent="0"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83269" y="480843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indent="-205740">
                <a:spcAft>
                  <a:spcPts val="675"/>
                </a:spcAft>
              </a:pPr>
              <a:r>
                <a:rPr lang="en-US" sz="800" dirty="0">
                  <a:latin typeface="Georgia" pitchFamily="18" charset="0"/>
                </a:rPr>
                <a:t>Function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95620" y="4839950"/>
            <a:ext cx="547522" cy="124245"/>
            <a:chOff x="5639959" y="4807866"/>
            <a:chExt cx="547522" cy="124245"/>
          </a:xfrm>
        </p:grpSpPr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5639959" y="4807866"/>
              <a:ext cx="289063" cy="124245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lIns="0" tIns="0" rIns="0" bIns="0" rtlCol="0">
              <a:noAutofit/>
            </a:bodyPr>
            <a:lstStyle>
              <a:lvl1pPr marL="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Tx/>
                <a:buFontTx/>
                <a:buNone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1pPr>
              <a:lvl2pPr marL="27432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•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2pPr>
              <a:lvl3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-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3pPr>
              <a:lvl4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◦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4pPr>
              <a:lvl5pPr marL="109728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›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5pPr>
              <a:lvl6pPr marL="27432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+mj-lt"/>
                <a:buAutoNum type="arabicPeriod"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6pPr>
              <a:lvl7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alpha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7pPr>
              <a:lvl8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roman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8pPr>
              <a:lvl9pPr marL="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itchFamily="34" charset="0"/>
                <a:buNone/>
                <a:defRPr sz="2000" b="1" kern="1200" baseline="0">
                  <a:solidFill>
                    <a:schemeClr val="tx2"/>
                  </a:solidFill>
                  <a:latin typeface="Georgia" pitchFamily="18" charset="0"/>
                  <a:ea typeface="+mn-ea"/>
                  <a:cs typeface="+mn-cs"/>
                </a:defRPr>
              </a:lvl9pPr>
            </a:lstStyle>
            <a:p>
              <a:pPr marL="126206" indent="0"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b="1" i="1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979091" y="4808433"/>
              <a:ext cx="20839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indent="-205740">
                <a:spcAft>
                  <a:spcPts val="675"/>
                </a:spcAft>
              </a:pPr>
              <a:r>
                <a:rPr lang="en-US" sz="800" dirty="0" smtClean="0">
                  <a:latin typeface="Georgia" pitchFamily="18" charset="0"/>
                </a:rPr>
                <a:t>Rate</a:t>
              </a:r>
              <a:endParaRPr lang="en-US" sz="800" dirty="0">
                <a:latin typeface="Georgia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647475" y="4839950"/>
            <a:ext cx="597216" cy="124245"/>
            <a:chOff x="6750583" y="4807866"/>
            <a:chExt cx="597216" cy="124245"/>
          </a:xfrm>
        </p:grpSpPr>
        <p:sp>
          <p:nvSpPr>
            <p:cNvPr id="105" name="Content Placeholder 2"/>
            <p:cNvSpPr txBox="1">
              <a:spLocks/>
            </p:cNvSpPr>
            <p:nvPr/>
          </p:nvSpPr>
          <p:spPr>
            <a:xfrm>
              <a:off x="6750583" y="4807866"/>
              <a:ext cx="289063" cy="124245"/>
            </a:xfrm>
            <a:prstGeom prst="rect">
              <a:avLst/>
            </a:prstGeom>
            <a:solidFill>
              <a:srgbClr val="FF0066"/>
            </a:solidFill>
            <a:ln w="25400">
              <a:noFill/>
            </a:ln>
            <a:effectLst/>
          </p:spPr>
          <p:txBody>
            <a:bodyPr vert="horz" lIns="0" tIns="0" rIns="0" bIns="0" rtlCol="0">
              <a:noAutofit/>
            </a:bodyPr>
            <a:lstStyle>
              <a:lvl1pPr marL="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Tx/>
                <a:buFontTx/>
                <a:buNone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1pPr>
              <a:lvl2pPr marL="27432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•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2pPr>
              <a:lvl3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-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3pPr>
              <a:lvl4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◦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4pPr>
              <a:lvl5pPr marL="109728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›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5pPr>
              <a:lvl6pPr marL="27432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+mj-lt"/>
                <a:buAutoNum type="arabicPeriod"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6pPr>
              <a:lvl7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alpha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7pPr>
              <a:lvl8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roman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8pPr>
              <a:lvl9pPr marL="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itchFamily="34" charset="0"/>
                <a:buNone/>
                <a:defRPr sz="2000" b="1" kern="1200" baseline="0">
                  <a:solidFill>
                    <a:schemeClr val="tx2"/>
                  </a:solidFill>
                  <a:latin typeface="Georgia" pitchFamily="18" charset="0"/>
                  <a:ea typeface="+mn-ea"/>
                  <a:cs typeface="+mn-cs"/>
                </a:defRPr>
              </a:lvl9pPr>
            </a:lstStyle>
            <a:p>
              <a:pPr marL="126206" indent="0">
                <a:buClr>
                  <a:srgbClr val="000000"/>
                </a:buClr>
              </a:pPr>
              <a:endParaRPr lang="en-US" sz="800" dirty="0">
                <a:solidFill>
                  <a:srgbClr val="FF0066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b="1" i="1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89715" y="4808433"/>
              <a:ext cx="25808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indent="-205740">
                <a:spcAft>
                  <a:spcPts val="675"/>
                </a:spcAft>
              </a:pPr>
              <a:r>
                <a:rPr lang="en-US" sz="800" dirty="0" smtClean="0">
                  <a:latin typeface="Georgia" pitchFamily="18" charset="0"/>
                </a:rPr>
                <a:t>Value</a:t>
              </a:r>
              <a:endParaRPr lang="en-US" sz="800" dirty="0">
                <a:latin typeface="Georgia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549025" y="4839950"/>
            <a:ext cx="597213" cy="124245"/>
            <a:chOff x="7490914" y="4807866"/>
            <a:chExt cx="597213" cy="124245"/>
          </a:xfrm>
        </p:grpSpPr>
        <p:sp>
          <p:nvSpPr>
            <p:cNvPr id="103" name="Content Placeholder 2"/>
            <p:cNvSpPr txBox="1">
              <a:spLocks/>
            </p:cNvSpPr>
            <p:nvPr/>
          </p:nvSpPr>
          <p:spPr>
            <a:xfrm>
              <a:off x="7490914" y="4807866"/>
              <a:ext cx="289063" cy="124245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  <a:effectLst/>
          </p:spPr>
          <p:txBody>
            <a:bodyPr vert="horz" lIns="0" tIns="0" rIns="0" bIns="0" rtlCol="0">
              <a:noAutofit/>
            </a:bodyPr>
            <a:lstStyle>
              <a:lvl1pPr marL="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Tx/>
                <a:buFontTx/>
                <a:buNone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1pPr>
              <a:lvl2pPr marL="27432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•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2pPr>
              <a:lvl3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-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3pPr>
              <a:lvl4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◦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4pPr>
              <a:lvl5pPr marL="109728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›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5pPr>
              <a:lvl6pPr marL="27432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+mj-lt"/>
                <a:buAutoNum type="arabicPeriod"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6pPr>
              <a:lvl7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alpha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7pPr>
              <a:lvl8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roman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8pPr>
              <a:lvl9pPr marL="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itchFamily="34" charset="0"/>
                <a:buNone/>
                <a:defRPr sz="2000" b="1" kern="1200" baseline="0">
                  <a:solidFill>
                    <a:schemeClr val="tx2"/>
                  </a:solidFill>
                  <a:latin typeface="Georgia" pitchFamily="18" charset="0"/>
                  <a:ea typeface="+mn-ea"/>
                  <a:cs typeface="+mn-cs"/>
                </a:defRPr>
              </a:lvl9pPr>
            </a:lstStyle>
            <a:p>
              <a:pPr marL="126206" indent="0">
                <a:buClr>
                  <a:srgbClr val="000000"/>
                </a:buClr>
              </a:pPr>
              <a:endParaRPr lang="en-US" sz="800" dirty="0">
                <a:solidFill>
                  <a:srgbClr val="00B0F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b="1" i="1" dirty="0">
                <a:solidFill>
                  <a:srgbClr val="00B0F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B0F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830043" y="4808433"/>
              <a:ext cx="258084" cy="12311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indent="-205740">
                <a:spcAft>
                  <a:spcPts val="675"/>
                </a:spcAft>
              </a:pPr>
              <a:r>
                <a:rPr lang="en-US" sz="800" dirty="0" smtClean="0">
                  <a:latin typeface="Georgia" pitchFamily="18" charset="0"/>
                </a:rPr>
                <a:t>Value</a:t>
              </a:r>
              <a:endParaRPr lang="en-US" sz="800" dirty="0">
                <a:latin typeface="Georgia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60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Financial function – IRR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Financial functions perform various calculations when analyzing investments: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The IRR function calculates the discount rate that would return an NPV of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zero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The IRR formula is shown here: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Determined using an iterative approach in Excel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6" y="3302803"/>
            <a:ext cx="3840480" cy="13465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Georgia" pitchFamily="18" charset="0"/>
              </a:rPr>
              <a:t>IRR provides you with a rate to compare investments but will not help in understanding the magnitude of profits </a:t>
            </a:r>
            <a:r>
              <a:rPr lang="en-US" sz="1000" dirty="0" smtClean="0">
                <a:solidFill>
                  <a:schemeClr val="bg1"/>
                </a:solidFill>
                <a:latin typeface="Georgia" pitchFamily="18" charset="0"/>
              </a:rPr>
              <a:t>between investments</a:t>
            </a:r>
            <a:endParaRPr lang="en-US" sz="10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Georgia" pitchFamily="18" charset="0"/>
              </a:rPr>
              <a:t>Values must contain at least one positive value and one negative value to calculate the internal rate of return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Georgia" pitchFamily="18" charset="0"/>
              </a:rPr>
              <a:t>IRR should not be used to rate mutually exclusive projects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Georgia" pitchFamily="18" charset="0"/>
              </a:rPr>
              <a:t>IRR uses the order of values to interpret the chronological </a:t>
            </a:r>
            <a:r>
              <a:rPr lang="en-US" sz="1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Georgia" pitchFamily="18" charset="0"/>
              </a:rPr>
              <a:t>order </a:t>
            </a:r>
            <a:r>
              <a:rPr lang="en-US" sz="1000" dirty="0">
                <a:solidFill>
                  <a:schemeClr val="bg1"/>
                </a:solidFill>
                <a:latin typeface="Georgia" pitchFamily="18" charset="0"/>
              </a:rPr>
              <a:t>of cash flows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IRR helps compare the profitability of investments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Compare capital projects, determine stock buybacks, useful in private equity decisions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4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7377" y="963128"/>
            <a:ext cx="3851189" cy="7771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IRR</a:t>
            </a:r>
            <a:r>
              <a:rPr lang="en-US" sz="1200" dirty="0" smtClean="0">
                <a:solidFill>
                  <a:schemeClr val="tx2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 smtClean="0">
                <a:solidFill>
                  <a:schemeClr val="bg2"/>
                </a:solidFill>
                <a:latin typeface="Georgia" panose="02040502050405020303" pitchFamily="18" charset="0"/>
              </a:rPr>
              <a:t>values,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[</a:t>
            </a:r>
            <a:r>
              <a:rPr lang="en-US" sz="12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guess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])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IRR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An array containing values to calculate the internal rate of return</a:t>
            </a:r>
            <a:r>
              <a:rPr lang="en-US" sz="1200" dirty="0" smtClean="0">
                <a:solidFill>
                  <a:schemeClr val="bg2"/>
                </a:solidFill>
                <a:latin typeface="Georgia" panose="02040502050405020303" pitchFamily="18" charset="0"/>
              </a:rPr>
              <a:t>,</a:t>
            </a:r>
            <a:r>
              <a:rPr lang="en-US" sz="1200" dirty="0" smtClean="0">
                <a:solidFill>
                  <a:srgbClr val="968C6D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rgbClr val="FF0066"/>
                </a:solidFill>
                <a:latin typeface="Georgia" panose="02040502050405020303" pitchFamily="18" charset="0"/>
              </a:rPr>
              <a:t>an optional estimate of what you think the IRR </a:t>
            </a:r>
            <a:r>
              <a:rPr lang="en-US" sz="12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will be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558" y="1568751"/>
            <a:ext cx="1074297" cy="28668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741786" y="4839950"/>
            <a:ext cx="749501" cy="124245"/>
            <a:chOff x="4744137" y="4807866"/>
            <a:chExt cx="749501" cy="124245"/>
          </a:xfrm>
        </p:grpSpPr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4744137" y="4807866"/>
              <a:ext cx="289063" cy="124245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  <a:effectLst/>
          </p:spPr>
          <p:txBody>
            <a:bodyPr vert="horz" lIns="0" tIns="0" rIns="0" bIns="0" rtlCol="0">
              <a:noAutofit/>
            </a:bodyPr>
            <a:lstStyle>
              <a:lvl1pPr marL="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Tx/>
                <a:buFontTx/>
                <a:buNone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1pPr>
              <a:lvl2pPr marL="27432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•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2pPr>
              <a:lvl3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-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3pPr>
              <a:lvl4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◦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4pPr>
              <a:lvl5pPr marL="109728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›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5pPr>
              <a:lvl6pPr marL="27432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+mj-lt"/>
                <a:buAutoNum type="arabicPeriod"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6pPr>
              <a:lvl7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alpha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7pPr>
              <a:lvl8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roman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8pPr>
              <a:lvl9pPr marL="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itchFamily="34" charset="0"/>
                <a:buNone/>
                <a:defRPr sz="2000" b="1" kern="1200" baseline="0">
                  <a:solidFill>
                    <a:schemeClr val="tx2"/>
                  </a:solidFill>
                  <a:latin typeface="Georgia" pitchFamily="18" charset="0"/>
                  <a:ea typeface="+mn-ea"/>
                  <a:cs typeface="+mn-cs"/>
                </a:defRPr>
              </a:lvl9pPr>
            </a:lstStyle>
            <a:p>
              <a:pPr marL="126206" indent="0"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83269" y="480843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indent="-205740">
                <a:spcAft>
                  <a:spcPts val="675"/>
                </a:spcAft>
              </a:pPr>
              <a:r>
                <a:rPr lang="en-US" sz="800" dirty="0">
                  <a:latin typeface="Georgia" pitchFamily="18" charset="0"/>
                </a:rPr>
                <a:t>Function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95619" y="4839950"/>
            <a:ext cx="547522" cy="124245"/>
            <a:chOff x="5639959" y="4807866"/>
            <a:chExt cx="547522" cy="124245"/>
          </a:xfrm>
        </p:grpSpPr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5639959" y="4807866"/>
              <a:ext cx="289063" cy="124245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lIns="0" tIns="0" rIns="0" bIns="0" rtlCol="0">
              <a:noAutofit/>
            </a:bodyPr>
            <a:lstStyle>
              <a:lvl1pPr marL="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Tx/>
                <a:buFontTx/>
                <a:buNone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1pPr>
              <a:lvl2pPr marL="27432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•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2pPr>
              <a:lvl3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-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3pPr>
              <a:lvl4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◦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4pPr>
              <a:lvl5pPr marL="109728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›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5pPr>
              <a:lvl6pPr marL="27432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+mj-lt"/>
                <a:buAutoNum type="arabicPeriod"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6pPr>
              <a:lvl7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alpha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7pPr>
              <a:lvl8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roman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8pPr>
              <a:lvl9pPr marL="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itchFamily="34" charset="0"/>
                <a:buNone/>
                <a:defRPr sz="2000" b="1" kern="1200" baseline="0">
                  <a:solidFill>
                    <a:schemeClr val="tx2"/>
                  </a:solidFill>
                  <a:latin typeface="Georgia" pitchFamily="18" charset="0"/>
                  <a:ea typeface="+mn-ea"/>
                  <a:cs typeface="+mn-cs"/>
                </a:defRPr>
              </a:lvl9pPr>
            </a:lstStyle>
            <a:p>
              <a:pPr marL="126206" indent="0"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b="1" i="1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79091" y="4808433"/>
              <a:ext cx="20839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indent="-205740">
                <a:spcAft>
                  <a:spcPts val="675"/>
                </a:spcAft>
              </a:pPr>
              <a:r>
                <a:rPr lang="en-US" sz="800" dirty="0" smtClean="0">
                  <a:latin typeface="Georgia" pitchFamily="18" charset="0"/>
                </a:rPr>
                <a:t>Rate</a:t>
              </a:r>
              <a:endParaRPr lang="en-US" sz="800" dirty="0">
                <a:latin typeface="Georgia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47475" y="4839950"/>
            <a:ext cx="1065293" cy="124245"/>
            <a:chOff x="6750583" y="4807866"/>
            <a:chExt cx="1065293" cy="124245"/>
          </a:xfrm>
        </p:grpSpPr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750583" y="4807866"/>
              <a:ext cx="289063" cy="124245"/>
            </a:xfrm>
            <a:prstGeom prst="rect">
              <a:avLst/>
            </a:prstGeom>
            <a:solidFill>
              <a:srgbClr val="FF0066"/>
            </a:solidFill>
            <a:ln w="25400">
              <a:noFill/>
            </a:ln>
            <a:effectLst/>
          </p:spPr>
          <p:txBody>
            <a:bodyPr vert="horz" lIns="0" tIns="0" rIns="0" bIns="0" rtlCol="0">
              <a:noAutofit/>
            </a:bodyPr>
            <a:lstStyle>
              <a:lvl1pPr marL="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Tx/>
                <a:buFontTx/>
                <a:buNone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1pPr>
              <a:lvl2pPr marL="27432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•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2pPr>
              <a:lvl3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-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3pPr>
              <a:lvl4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◦"/>
                <a:defRPr sz="2000" kern="120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4pPr>
              <a:lvl5pPr marL="109728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Font typeface="Georgia" pitchFamily="18" charset="0"/>
                <a:buChar char="›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5pPr>
              <a:lvl6pPr marL="274320" marR="0" indent="-27432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+mj-lt"/>
                <a:buAutoNum type="arabicPeriod"/>
                <a:tabLst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6pPr>
              <a:lvl7pPr marL="54864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alpha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7pPr>
              <a:lvl8pPr marL="82296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SzPct val="100000"/>
                <a:buFont typeface="+mj-lt"/>
                <a:buAutoNum type="romanLcPeriod"/>
                <a:defRPr sz="2000" kern="1200" baseline="0">
                  <a:solidFill>
                    <a:schemeClr val="tx1"/>
                  </a:solidFill>
                  <a:latin typeface="Georgia" pitchFamily="18" charset="0"/>
                  <a:ea typeface="+mn-ea"/>
                  <a:cs typeface="+mn-cs"/>
                </a:defRPr>
              </a:lvl8pPr>
              <a:lvl9pPr marL="0" indent="-27432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itchFamily="34" charset="0"/>
                <a:buNone/>
                <a:defRPr sz="2000" b="1" kern="1200" baseline="0">
                  <a:solidFill>
                    <a:schemeClr val="tx2"/>
                  </a:solidFill>
                  <a:latin typeface="Georgia" pitchFamily="18" charset="0"/>
                  <a:ea typeface="+mn-ea"/>
                  <a:cs typeface="+mn-cs"/>
                </a:defRPr>
              </a:lvl9pPr>
            </a:lstStyle>
            <a:p>
              <a:pPr marL="126206" indent="0">
                <a:buClr>
                  <a:srgbClr val="000000"/>
                </a:buClr>
              </a:pPr>
              <a:endParaRPr lang="en-US" sz="800" dirty="0">
                <a:solidFill>
                  <a:srgbClr val="FF0066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b="1" i="1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  <a:p>
              <a:pPr>
                <a:buClr>
                  <a:srgbClr val="000000"/>
                </a:buClr>
              </a:pP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89715" y="4808433"/>
              <a:ext cx="726161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indent="-205740">
                <a:spcAft>
                  <a:spcPts val="675"/>
                </a:spcAft>
              </a:pPr>
              <a:r>
                <a:rPr lang="en-US" sz="800" dirty="0" smtClean="0">
                  <a:latin typeface="Georgia" pitchFamily="18" charset="0"/>
                </a:rPr>
                <a:t>Estimate of IRR</a:t>
              </a:r>
              <a:endParaRPr lang="en-US" sz="800" dirty="0">
                <a:latin typeface="Georgia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783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  <p:tag name="ARTICULATE_SLIDE_THUMBNAIL_REFRESH" val="1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wC">
  <a:themeElements>
    <a:clrScheme name="hyperlink1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FFFFFF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11142</TotalTime>
  <Words>344</Words>
  <Application>Microsoft Office PowerPoint</Application>
  <PresentationFormat>On-screen Show (16:9)</PresentationFormat>
  <Paragraphs>54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Courier New</vt:lpstr>
      <vt:lpstr>Georgia</vt:lpstr>
      <vt:lpstr>Noto Symbol</vt:lpstr>
      <vt:lpstr>PwC</vt:lpstr>
      <vt:lpstr>think-cell Slide</vt:lpstr>
      <vt:lpstr>Financial function – NPV function</vt:lpstr>
      <vt:lpstr>Financial function – IRR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excel</dc:title>
  <dc:creator>Deborah Carter</dc:creator>
  <cp:lastModifiedBy>Michele Thiede</cp:lastModifiedBy>
  <cp:revision>375</cp:revision>
  <dcterms:modified xsi:type="dcterms:W3CDTF">2016-10-23T13:15:27Z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F401AECB-C230-465C-8D95-8D784E59B772</vt:lpwstr>
  </property>
  <property fmtid="{D5CDD505-2E9C-101B-9397-08002B2CF9AE}" pid="3" name="ArticulatePath">
    <vt:lpwstr>Digital Assets Problem Solving with Excel</vt:lpwstr>
  </property>
</Properties>
</file>