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3"/>
  </p:notesMasterIdLst>
  <p:sldIdLst>
    <p:sldId id="421" r:id="rId2"/>
  </p:sldIdLst>
  <p:sldSz cx="9144000" cy="5143500" type="screen16x9"/>
  <p:notesSz cx="6858000" cy="9144000"/>
  <p:custDataLst>
    <p:tags r:id="rId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790" userDrawn="1">
          <p15:clr>
            <a:srgbClr val="A4A3A4"/>
          </p15:clr>
        </p15:guide>
        <p15:guide id="4" orient="horz" pos="2746" userDrawn="1">
          <p15:clr>
            <a:srgbClr val="A4A3A4"/>
          </p15:clr>
        </p15:guide>
        <p15:guide id="5" pos="2832" userDrawn="1">
          <p15:clr>
            <a:srgbClr val="A4A3A4"/>
          </p15:clr>
        </p15:guide>
        <p15:guide id="6" pos="2328" userDrawn="1">
          <p15:clr>
            <a:srgbClr val="A4A3A4"/>
          </p15:clr>
        </p15:guide>
        <p15:guide id="7" pos="156" userDrawn="1">
          <p15:clr>
            <a:srgbClr val="A4A3A4"/>
          </p15:clr>
        </p15:guide>
        <p15:guide id="8" pos="5592" userDrawn="1">
          <p15:clr>
            <a:srgbClr val="A4A3A4"/>
          </p15:clr>
        </p15:guide>
        <p15:guide id="9" orient="horz" pos="387" userDrawn="1">
          <p15:clr>
            <a:srgbClr val="A4A3A4"/>
          </p15:clr>
        </p15:guide>
        <p15:guide id="10" orient="horz" pos="586" userDrawn="1">
          <p15:clr>
            <a:srgbClr val="A4A3A4"/>
          </p15:clr>
        </p15:guide>
        <p15:guide id="11" orient="horz" pos="3012" userDrawn="1">
          <p15:clr>
            <a:srgbClr val="A4A3A4"/>
          </p15:clr>
        </p15:guide>
        <p15:guide id="12" pos="2928" userDrawn="1">
          <p15:clr>
            <a:srgbClr val="A4A3A4"/>
          </p15:clr>
        </p15:guide>
        <p15:guide id="13" orient="horz" pos="3204" userDrawn="1">
          <p15:clr>
            <a:srgbClr val="A4A3A4"/>
          </p15:clr>
        </p15:guide>
        <p15:guide id="14" orient="horz" pos="3132" userDrawn="1">
          <p15:clr>
            <a:srgbClr val="A4A3A4"/>
          </p15:clr>
        </p15:guide>
        <p15:guide id="15" pos="3000" userDrawn="1">
          <p15:clr>
            <a:srgbClr val="A4A3A4"/>
          </p15:clr>
        </p15:guide>
        <p15:guide id="16" pos="480" userDrawn="1">
          <p15:clr>
            <a:srgbClr val="A4A3A4"/>
          </p15:clr>
        </p15:guide>
        <p15:guide id="17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Windows (US - IFS)" initials="" lastIdx="4" clrIdx="0"/>
  <p:cmAuthor id="2" name="Michele Thiede" initials="MT" lastIdx="3" clrIdx="1">
    <p:extLst>
      <p:ext uri="{19B8F6BF-5375-455C-9EA6-DF929625EA0E}">
        <p15:presenceInfo xmlns:p15="http://schemas.microsoft.com/office/powerpoint/2012/main" userId="S-1-5-21-372416507-3140574786-2943197521-369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B8C00"/>
    <a:srgbClr val="0070C0"/>
    <a:srgbClr val="968C6D"/>
    <a:srgbClr val="006A51"/>
    <a:srgbClr val="5571B4"/>
    <a:srgbClr val="FFB600"/>
    <a:srgbClr val="000000"/>
    <a:srgbClr val="C00000"/>
    <a:srgbClr val="7D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 autoAdjust="0"/>
    <p:restoredTop sz="68360" autoAdjust="0"/>
  </p:normalViewPr>
  <p:slideViewPr>
    <p:cSldViewPr snapToGrid="0">
      <p:cViewPr varScale="1">
        <p:scale>
          <a:sx n="83" d="100"/>
          <a:sy n="83" d="100"/>
        </p:scale>
        <p:origin x="1620" y="84"/>
      </p:cViewPr>
      <p:guideLst>
        <p:guide orient="horz" pos="1620"/>
        <p:guide pos="3264"/>
        <p:guide orient="horz" pos="790"/>
        <p:guide orient="horz" pos="2746"/>
        <p:guide pos="2832"/>
        <p:guide pos="2328"/>
        <p:guide pos="156"/>
        <p:guide pos="5592"/>
        <p:guide orient="horz" pos="387"/>
        <p:guide orient="horz" pos="586"/>
        <p:guide orient="horz" pos="3012"/>
        <p:guide pos="2928"/>
        <p:guide orient="horz" pos="3204"/>
        <p:guide orient="horz" pos="3132"/>
        <p:guide pos="3000"/>
        <p:guide pos="48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457200" lvl="1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914400" lvl="2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1371600" lvl="3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1828800" lvl="4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2286000" lvl="5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2743200" lvl="6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3200400" lvl="7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3657600" lvl="8" indent="-88900">
              <a:buClr>
                <a:srgbClr val="000000"/>
              </a:buClr>
              <a:buFont typeface="Noto Symbol"/>
              <a:buChar char="▪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13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71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1276444" y="4352654"/>
            <a:ext cx="907068" cy="688715"/>
            <a:chOff x="518031" y="-1032696"/>
            <a:chExt cx="6162153" cy="4678771"/>
          </a:xfrm>
        </p:grpSpPr>
        <p:grpSp>
          <p:nvGrpSpPr>
            <p:cNvPr id="33" name="Shape 33"/>
            <p:cNvGrpSpPr/>
            <p:nvPr/>
          </p:nvGrpSpPr>
          <p:grpSpPr>
            <a:xfrm>
              <a:off x="4438638" y="-1032696"/>
              <a:ext cx="2241545" cy="2012184"/>
              <a:chOff x="1905000" y="5715000"/>
              <a:chExt cx="445918" cy="38111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518031" y="978679"/>
              <a:ext cx="4572003" cy="2667394"/>
              <a:chOff x="518031" y="978679"/>
              <a:chExt cx="4572003" cy="2667394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3295650" y="978679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18031" y="1922792"/>
                <a:ext cx="4572003" cy="1723281"/>
              </a:xfrm>
              <a:custGeom>
                <a:avLst/>
                <a:gdLst/>
                <a:ahLst/>
                <a:cxnLst/>
                <a:rect l="0" t="0" r="0" b="0"/>
                <a:pathLst>
                  <a:path w="4127" h="1544" extrusionOk="0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00200" y="61335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600"/>
            </a:lvl2pPr>
            <a:lvl3pPr marL="0" marR="0" lvl="2" indent="0" algn="l" rtl="0">
              <a:spcBef>
                <a:spcPts val="0"/>
              </a:spcBef>
              <a:buSzPct val="100000"/>
              <a:defRPr sz="2600"/>
            </a:lvl3pPr>
            <a:lvl4pPr marL="0" marR="0" lvl="3" indent="0" algn="l" rtl="0">
              <a:spcBef>
                <a:spcPts val="0"/>
              </a:spcBef>
              <a:buSzPct val="100000"/>
              <a:defRPr sz="2600"/>
            </a:lvl4pPr>
            <a:lvl5pPr marL="0" marR="0" lvl="4" indent="0" algn="l" rtl="0">
              <a:spcBef>
                <a:spcPts val="0"/>
              </a:spcBef>
              <a:buSzPct val="100000"/>
              <a:defRPr sz="2600"/>
            </a:lvl5pPr>
            <a:lvl6pPr marL="0" marR="0" lvl="5" indent="0" algn="l" rtl="0">
              <a:spcBef>
                <a:spcPts val="0"/>
              </a:spcBef>
              <a:buSzPct val="100000"/>
              <a:defRPr sz="2600"/>
            </a:lvl6pPr>
            <a:lvl7pPr marL="0" marR="0" lvl="6" indent="0" algn="l" rtl="0">
              <a:spcBef>
                <a:spcPts val="0"/>
              </a:spcBef>
              <a:buSzPct val="100000"/>
              <a:defRPr sz="2600"/>
            </a:lvl7pPr>
            <a:lvl8pPr marL="0" marR="0" lvl="7" indent="0" algn="l" rtl="0">
              <a:spcBef>
                <a:spcPts val="0"/>
              </a:spcBef>
              <a:buSzPct val="100000"/>
              <a:defRPr sz="2600"/>
            </a:lvl8pPr>
            <a:lvl9pPr marL="0" marR="0" lvl="8" indent="0" algn="l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895475" y="148590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Arial"/>
              <a:buNone/>
              <a:defRPr sz="2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1656875" y="457216"/>
            <a:ext cx="6934799" cy="137099"/>
          </a:xfrm>
          <a:prstGeom prst="bentConnector3">
            <a:avLst>
              <a:gd name="adj1" fmla="val 20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latin typeface="Georgia" panose="02040502050405020303" pitchFamily="18" charset="0"/>
              </a:rPr>
              <a:t>.com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hape 173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6224" y="514725"/>
            <a:ext cx="8005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9450" y="12001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rgbClr val="A3202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18525" y="529650"/>
            <a:ext cx="7789200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94700" y="1257300"/>
            <a:ext cx="78636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44500" lvl="1" indent="-26670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714375" lvl="2" indent="-269875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984250" lvl="3" indent="-27305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1341437" lvl="4" indent="-274637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marL="1611312" lvl="5" indent="-277812" rtl="0">
              <a:lnSpc>
                <a:spcPct val="128571"/>
              </a:lnSpc>
              <a:spcBef>
                <a:spcPts val="0"/>
              </a:spcBef>
              <a:spcAft>
                <a:spcPts val="6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lnSpc>
                <a:spcPct val="128571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6225" y="4711275"/>
            <a:ext cx="52632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­"/>
              <a:defRPr/>
            </a:lvl1pPr>
            <a:lvl2pPr marL="274320" marR="0" lvl="1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2pPr>
            <a:lvl3pPr marL="548640" marR="0" lvl="2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―"/>
              <a:defRPr/>
            </a:lvl3pPr>
            <a:lvl4pPr marL="822960" marR="0" lvl="3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4pPr>
            <a:lvl5pPr marL="1097280" marR="0" lvl="4" indent="-1066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&gt;"/>
              <a:defRPr/>
            </a:lvl5pPr>
            <a:lvl6pPr marL="274320" marR="0" lvl="5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■"/>
              <a:defRPr/>
            </a:lvl6pPr>
            <a:lvl7pPr marL="548640" marR="0" lvl="6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822960" marR="0" lvl="7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8pPr>
            <a:lvl9pPr marL="0" marR="0" lvl="8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57300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200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5867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4225" y="514350"/>
            <a:ext cx="52964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705975" y="1588425"/>
            <a:ext cx="2708699" cy="20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414675" y="1553437"/>
            <a:ext cx="5195998" cy="285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83225" y="457216"/>
            <a:ext cx="5508299" cy="137099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462369"/>
            <a:ext cx="8174182" cy="292473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705972"/>
            <a:ext cx="8312729" cy="114971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4942914"/>
            <a:ext cx="1524000" cy="1008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68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8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67" name="Shape 67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88959" y="2187419"/>
            <a:ext cx="1209898" cy="129835"/>
            <a:chOff x="488939" y="2521684"/>
            <a:chExt cx="1209898" cy="1512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488939" y="2521684"/>
              <a:ext cx="1209898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5400000">
              <a:off x="413487" y="2597284"/>
              <a:ext cx="15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Shape 81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82" name="Shape 82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89" name="Shape 89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01" name="Shape 10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391400" y="514350"/>
            <a:ext cx="1752600" cy="4114800"/>
          </a:xfrm>
          <a:prstGeom prst="rect">
            <a:avLst/>
          </a:prstGeom>
          <a:solidFill>
            <a:srgbClr val="EA969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52600" y="0"/>
            <a:ext cx="5638800" cy="514199"/>
          </a:xfrm>
          <a:prstGeom prst="rect">
            <a:avLst/>
          </a:prstGeom>
          <a:solidFill>
            <a:srgbClr val="E061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11" name="Shape 11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rgbClr val="A320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4600" y="1320880"/>
            <a:ext cx="80459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64600" y="497493"/>
            <a:ext cx="8045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33400" y="2146790"/>
            <a:ext cx="3962399" cy="248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48808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47266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8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600" y="1200150"/>
            <a:ext cx="80010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25007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3475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533400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5715000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715000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240631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21233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21233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161851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3400" y="13144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­"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―"/>
              <a:defRPr sz="1600"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558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&gt;"/>
              <a:defRPr sz="1600"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custDataLst>
      <p:tags r:id="rId1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INDEX &amp; MATCH</a:t>
            </a:r>
            <a:endParaRPr lang="en-GB" b="0" i="0" dirty="0" smtClean="0"/>
          </a:p>
        </p:txBody>
      </p:sp>
      <p:sp>
        <p:nvSpPr>
          <p:cNvPr id="7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85591" y="4995240"/>
            <a:ext cx="1782233" cy="1482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5542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INDEX &amp; MATCH, when used in conjunction, allow you to build a more dynamic VLOOKUP. By using this methodology, you can return values, not only to the right of the lookup value, but also, to the left, above or below.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INDEX function allows you to return a specified value within an array 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MATCH function returns the numerical position of text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within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an array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476798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Can be used as a VLOOKUP or HLOOKUP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Can use two matches within an index formula to look up both the value position within an array and the</a:t>
            </a:r>
            <a:br>
              <a:rPr lang="en-US" sz="12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matching array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Can used the match type to look up bandings, such as commission rates, within a range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2-dimensional lookup (Column and Row)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Allows you to look up values in a table based off of other rows and columns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160043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100" b="1" dirty="0" smtClean="0">
                <a:solidFill>
                  <a:srgbClr val="FF0066"/>
                </a:solidFill>
                <a:latin typeface="Georgia" panose="02040502050405020303" pitchFamily="18" charset="0"/>
              </a:rPr>
              <a:t>INDEX</a:t>
            </a:r>
            <a:r>
              <a:rPr lang="en-US" sz="11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(array containing value your looking for, </a:t>
            </a:r>
            <a:r>
              <a:rPr lang="en-US" sz="11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position </a:t>
            </a:r>
            <a:r>
              <a:rPr lang="en-US" sz="1100" dirty="0">
                <a:solidFill>
                  <a:schemeClr val="accent1"/>
                </a:solidFill>
                <a:latin typeface="Georgia" panose="02040502050405020303" pitchFamily="18" charset="0"/>
              </a:rPr>
              <a:t>of value within array,</a:t>
            </a:r>
            <a:r>
              <a:rPr lang="en-US" sz="1100" dirty="0">
                <a:solidFill>
                  <a:schemeClr val="tx2"/>
                </a:solidFill>
                <a:latin typeface="Georgia" panose="02040502050405020303" pitchFamily="18" charset="0"/>
              </a:rPr>
              <a:t> [</a:t>
            </a: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What column to start with. The default </a:t>
            </a:r>
            <a:r>
              <a:rPr lang="en-US" sz="11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is 1</a:t>
            </a:r>
            <a:r>
              <a:rPr lang="en-US" sz="1100" dirty="0">
                <a:solidFill>
                  <a:schemeClr val="tx2"/>
                </a:solidFill>
                <a:latin typeface="Georgia" panose="02040502050405020303" pitchFamily="18" charset="0"/>
              </a:rPr>
              <a:t>]</a:t>
            </a: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100" b="1" dirty="0">
                <a:solidFill>
                  <a:srgbClr val="0070C0"/>
                </a:solidFill>
                <a:latin typeface="Georgia" panose="02040502050405020303" pitchFamily="18" charset="0"/>
              </a:rPr>
              <a:t>MATCH</a:t>
            </a: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100" dirty="0">
                <a:solidFill>
                  <a:schemeClr val="accent1"/>
                </a:solidFill>
                <a:latin typeface="Georgia" panose="02040502050405020303" pitchFamily="18" charset="0"/>
              </a:rPr>
              <a:t>what text are you looking for, </a:t>
            </a:r>
            <a:r>
              <a:rPr lang="en-US" sz="1100" dirty="0">
                <a:solidFill>
                  <a:srgbClr val="FF0066"/>
                </a:solidFill>
                <a:latin typeface="Georgia" panose="02040502050405020303" pitchFamily="18" charset="0"/>
              </a:rPr>
              <a:t>the array in which you want to locate your text,</a:t>
            </a: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100" dirty="0">
                <a:solidFill>
                  <a:schemeClr val="tx2"/>
                </a:solidFill>
                <a:latin typeface="Georgia" panose="02040502050405020303" pitchFamily="18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Match type: -1 = greater then the closest value, 0 = exact match, 1=less then closest value. If omitted equals 0</a:t>
            </a:r>
            <a:r>
              <a:rPr lang="en-US" sz="1100" dirty="0">
                <a:solidFill>
                  <a:schemeClr val="tx2"/>
                </a:solidFill>
                <a:latin typeface="Georgia" panose="02040502050405020303" pitchFamily="18" charset="0"/>
              </a:rPr>
              <a:t>]</a:t>
            </a: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1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INDEX</a:t>
            </a:r>
            <a:r>
              <a:rPr lang="en-US" sz="11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1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Array </a:t>
            </a:r>
            <a:r>
              <a:rPr lang="en-US" sz="1100" dirty="0">
                <a:solidFill>
                  <a:srgbClr val="FF0066"/>
                </a:solidFill>
                <a:latin typeface="Georgia" panose="02040502050405020303" pitchFamily="18" charset="0"/>
              </a:rPr>
              <a:t>with answer, </a:t>
            </a:r>
            <a:r>
              <a:rPr lang="en-US" sz="1100" b="1" dirty="0">
                <a:solidFill>
                  <a:schemeClr val="tx1"/>
                </a:solidFill>
                <a:latin typeface="Georgia" panose="02040502050405020303" pitchFamily="18" charset="0"/>
              </a:rPr>
              <a:t>Match</a:t>
            </a: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 (</a:t>
            </a:r>
            <a:r>
              <a:rPr lang="en-US" sz="1100" dirty="0">
                <a:solidFill>
                  <a:schemeClr val="accent1"/>
                </a:solidFill>
                <a:latin typeface="Georgia" panose="02040502050405020303" pitchFamily="18" charset="0"/>
              </a:rPr>
              <a:t>lookup value, </a:t>
            </a:r>
            <a:r>
              <a:rPr lang="en-US" sz="1100" dirty="0" smtClean="0">
                <a:solidFill>
                  <a:schemeClr val="accent6"/>
                </a:solidFill>
                <a:latin typeface="Georgia" panose="02040502050405020303" pitchFamily="18" charset="0"/>
              </a:rPr>
              <a:t/>
            </a:r>
            <a:br>
              <a:rPr lang="en-US" sz="1100" dirty="0" smtClean="0">
                <a:solidFill>
                  <a:schemeClr val="accent6"/>
                </a:solidFill>
                <a:latin typeface="Georgia" panose="02040502050405020303" pitchFamily="18" charset="0"/>
              </a:rPr>
            </a:br>
            <a:r>
              <a:rPr lang="en-US" sz="11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lookup </a:t>
            </a:r>
            <a:r>
              <a:rPr lang="en-US" sz="1100" dirty="0">
                <a:solidFill>
                  <a:srgbClr val="FF0066"/>
                </a:solidFill>
                <a:latin typeface="Georgia" panose="02040502050405020303" pitchFamily="18" charset="0"/>
              </a:rPr>
              <a:t>array, </a:t>
            </a: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Match type</a:t>
            </a:r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))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FF0066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79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  <p:tag name="ARTICULATE_SLIDE_THUMBNAIL_REFRESH" val="1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hyperlink1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FFFFFF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11140</TotalTime>
  <Words>163</Words>
  <Application>Microsoft Office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Georgia</vt:lpstr>
      <vt:lpstr>Noto Symbol</vt:lpstr>
      <vt:lpstr>PwC</vt:lpstr>
      <vt:lpstr>think-cell Slide</vt:lpstr>
      <vt:lpstr>INDEX &amp; MATCH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excel</dc:title>
  <dc:creator>Deborah Carter</dc:creator>
  <cp:lastModifiedBy>Michele Thiede</cp:lastModifiedBy>
  <cp:revision>376</cp:revision>
  <dcterms:modified xsi:type="dcterms:W3CDTF">2016-10-23T13:42:51Z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F401AECB-C230-465C-8D95-8D784E59B772</vt:lpwstr>
  </property>
  <property fmtid="{D5CDD505-2E9C-101B-9397-08002B2CF9AE}" pid="3" name="ArticulatePath">
    <vt:lpwstr>Digital Assets Problem Solving with Excel</vt:lpwstr>
  </property>
</Properties>
</file>