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87984" autoAdjust="0"/>
  </p:normalViewPr>
  <p:slideViewPr>
    <p:cSldViewPr>
      <p:cViewPr varScale="1">
        <p:scale>
          <a:sx n="65" d="100"/>
          <a:sy n="65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Problem</a:t>
            </a:r>
            <a:endParaRPr lang="en-US" dirty="0"/>
          </a:p>
        </p:txBody>
      </p:sp>
      <p:pic>
        <p:nvPicPr>
          <p:cNvPr id="5" name="Picture 4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75860"/>
            <a:ext cx="914400" cy="662940"/>
          </a:xfrm>
          <a:prstGeom prst="rect">
            <a:avLst/>
          </a:prstGeom>
        </p:spPr>
      </p:pic>
      <p:pic>
        <p:nvPicPr>
          <p:cNvPr id="10" name="Picture 9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286000"/>
            <a:ext cx="360000" cy="549600"/>
          </a:xfrm>
          <a:prstGeom prst="rect">
            <a:avLst/>
          </a:prstGeom>
        </p:spPr>
      </p:pic>
      <p:pic>
        <p:nvPicPr>
          <p:cNvPr id="11" name="Picture 10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82698"/>
            <a:ext cx="914400" cy="662940"/>
          </a:xfrm>
          <a:prstGeom prst="rect">
            <a:avLst/>
          </a:prstGeom>
        </p:spPr>
      </p:pic>
      <p:pic>
        <p:nvPicPr>
          <p:cNvPr id="12" name="Picture 11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89536"/>
            <a:ext cx="914400" cy="662940"/>
          </a:xfrm>
          <a:prstGeom prst="rect">
            <a:avLst/>
          </a:prstGeom>
        </p:spPr>
      </p:pic>
      <p:pic>
        <p:nvPicPr>
          <p:cNvPr id="13" name="Picture 12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296374"/>
            <a:ext cx="914400" cy="662940"/>
          </a:xfrm>
          <a:prstGeom prst="rect">
            <a:avLst/>
          </a:prstGeom>
        </p:spPr>
      </p:pic>
      <p:pic>
        <p:nvPicPr>
          <p:cNvPr id="14" name="Picture 13" descr="Warehouse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203212"/>
            <a:ext cx="914400" cy="662940"/>
          </a:xfrm>
          <a:prstGeom prst="rect">
            <a:avLst/>
          </a:prstGeom>
        </p:spPr>
      </p:pic>
      <p:pic>
        <p:nvPicPr>
          <p:cNvPr id="15" name="Picture 14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377" y="3096657"/>
            <a:ext cx="360000" cy="549600"/>
          </a:xfrm>
          <a:prstGeom prst="rect">
            <a:avLst/>
          </a:prstGeom>
        </p:spPr>
      </p:pic>
      <p:pic>
        <p:nvPicPr>
          <p:cNvPr id="16" name="Picture 15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54" y="3907314"/>
            <a:ext cx="360000" cy="549600"/>
          </a:xfrm>
          <a:prstGeom prst="rect">
            <a:avLst/>
          </a:prstGeom>
        </p:spPr>
      </p:pic>
      <p:pic>
        <p:nvPicPr>
          <p:cNvPr id="17" name="Picture 16" descr="Uploaded By : ocal Date : 03/17/2014 License Type: Public Domai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31" y="4717971"/>
            <a:ext cx="360000" cy="54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29579" y="6110050"/>
            <a:ext cx="11320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Suppliers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6381" y="6092560"/>
            <a:ext cx="12987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Customers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62891" y="3498141"/>
            <a:ext cx="10518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Demand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24" name="Straight Arrow Connector 23"/>
          <p:cNvCxnSpPr>
            <a:stCxn id="5" idx="3"/>
            <a:endCxn id="17" idx="1"/>
          </p:cNvCxnSpPr>
          <p:nvPr/>
        </p:nvCxnSpPr>
        <p:spPr>
          <a:xfrm>
            <a:off x="3352800" y="1907330"/>
            <a:ext cx="4842531" cy="308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0" idx="1"/>
          </p:cNvCxnSpPr>
          <p:nvPr/>
        </p:nvCxnSpPr>
        <p:spPr>
          <a:xfrm>
            <a:off x="3352800" y="1907330"/>
            <a:ext cx="4800600" cy="65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5" idx="1"/>
          </p:cNvCxnSpPr>
          <p:nvPr/>
        </p:nvCxnSpPr>
        <p:spPr>
          <a:xfrm>
            <a:off x="3352800" y="1907330"/>
            <a:ext cx="4814577" cy="146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>
            <a:off x="3352800" y="1907330"/>
            <a:ext cx="4828554" cy="22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0" idx="1"/>
          </p:cNvCxnSpPr>
          <p:nvPr/>
        </p:nvCxnSpPr>
        <p:spPr>
          <a:xfrm flipV="1">
            <a:off x="3352800" y="2560800"/>
            <a:ext cx="4800600" cy="25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5" idx="1"/>
          </p:cNvCxnSpPr>
          <p:nvPr/>
        </p:nvCxnSpPr>
        <p:spPr>
          <a:xfrm>
            <a:off x="3352800" y="2814168"/>
            <a:ext cx="4814577" cy="55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3"/>
            <a:endCxn id="16" idx="1"/>
          </p:cNvCxnSpPr>
          <p:nvPr/>
        </p:nvCxnSpPr>
        <p:spPr>
          <a:xfrm>
            <a:off x="3352800" y="2814168"/>
            <a:ext cx="4828554" cy="136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3"/>
            <a:endCxn id="17" idx="1"/>
          </p:cNvCxnSpPr>
          <p:nvPr/>
        </p:nvCxnSpPr>
        <p:spPr>
          <a:xfrm>
            <a:off x="3352800" y="2814168"/>
            <a:ext cx="4842531" cy="217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0" idx="1"/>
          </p:cNvCxnSpPr>
          <p:nvPr/>
        </p:nvCxnSpPr>
        <p:spPr>
          <a:xfrm flipV="1">
            <a:off x="3352800" y="2560800"/>
            <a:ext cx="4800600" cy="116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17" idx="1"/>
          </p:cNvCxnSpPr>
          <p:nvPr/>
        </p:nvCxnSpPr>
        <p:spPr>
          <a:xfrm>
            <a:off x="3352800" y="3721006"/>
            <a:ext cx="4842531" cy="127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5" idx="1"/>
          </p:cNvCxnSpPr>
          <p:nvPr/>
        </p:nvCxnSpPr>
        <p:spPr>
          <a:xfrm flipV="1">
            <a:off x="3352800" y="3371457"/>
            <a:ext cx="4814577" cy="34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6" idx="1"/>
          </p:cNvCxnSpPr>
          <p:nvPr/>
        </p:nvCxnSpPr>
        <p:spPr>
          <a:xfrm>
            <a:off x="3352800" y="3721006"/>
            <a:ext cx="4828554" cy="4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0" idx="1"/>
          </p:cNvCxnSpPr>
          <p:nvPr/>
        </p:nvCxnSpPr>
        <p:spPr>
          <a:xfrm flipV="1">
            <a:off x="3352800" y="2560800"/>
            <a:ext cx="4800600" cy="206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3"/>
            <a:endCxn id="15" idx="1"/>
          </p:cNvCxnSpPr>
          <p:nvPr/>
        </p:nvCxnSpPr>
        <p:spPr>
          <a:xfrm flipV="1">
            <a:off x="3352800" y="3371457"/>
            <a:ext cx="4814577" cy="125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16" idx="1"/>
          </p:cNvCxnSpPr>
          <p:nvPr/>
        </p:nvCxnSpPr>
        <p:spPr>
          <a:xfrm flipV="1">
            <a:off x="3352800" y="4182114"/>
            <a:ext cx="4828554" cy="44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7" idx="1"/>
          </p:cNvCxnSpPr>
          <p:nvPr/>
        </p:nvCxnSpPr>
        <p:spPr>
          <a:xfrm>
            <a:off x="3352800" y="4627844"/>
            <a:ext cx="4842531" cy="36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3"/>
            <a:endCxn id="10" idx="1"/>
          </p:cNvCxnSpPr>
          <p:nvPr/>
        </p:nvCxnSpPr>
        <p:spPr>
          <a:xfrm flipV="1">
            <a:off x="3352800" y="2560800"/>
            <a:ext cx="4800600" cy="297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15" idx="1"/>
          </p:cNvCxnSpPr>
          <p:nvPr/>
        </p:nvCxnSpPr>
        <p:spPr>
          <a:xfrm flipV="1">
            <a:off x="3352800" y="3371457"/>
            <a:ext cx="4814577" cy="216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" idx="3"/>
            <a:endCxn id="16" idx="1"/>
          </p:cNvCxnSpPr>
          <p:nvPr/>
        </p:nvCxnSpPr>
        <p:spPr>
          <a:xfrm flipV="1">
            <a:off x="3352800" y="4182114"/>
            <a:ext cx="4828554" cy="135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  <a:endCxn id="17" idx="1"/>
          </p:cNvCxnSpPr>
          <p:nvPr/>
        </p:nvCxnSpPr>
        <p:spPr>
          <a:xfrm flipV="1">
            <a:off x="3352800" y="4992771"/>
            <a:ext cx="4842531" cy="54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88582" y="1714969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Thin" panose="020B0403020202020204" pitchFamily="34" charset="0"/>
              </a:rPr>
              <a:t>6</a:t>
            </a:r>
            <a:r>
              <a:rPr lang="en-US" dirty="0" smtClean="0">
                <a:latin typeface="HelveticaNeueLT Std Thin" panose="020B0403020202020204" pitchFamily="34" charset="0"/>
              </a:rPr>
              <a:t>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88582" y="2621807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Thin" panose="020B0403020202020204" pitchFamily="34" charset="0"/>
              </a:rPr>
              <a:t>5</a:t>
            </a:r>
            <a:r>
              <a:rPr lang="en-US" dirty="0" smtClean="0">
                <a:latin typeface="HelveticaNeueLT Std Thin" panose="020B0403020202020204" pitchFamily="34" charset="0"/>
              </a:rPr>
              <a:t>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88582" y="3528645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Thin" panose="020B0403020202020204" pitchFamily="34" charset="0"/>
              </a:rPr>
              <a:t>7</a:t>
            </a:r>
            <a:r>
              <a:rPr lang="en-US" dirty="0" smtClean="0">
                <a:latin typeface="HelveticaNeueLT Std Thin" panose="020B0403020202020204" pitchFamily="34" charset="0"/>
              </a:rPr>
              <a:t>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8582" y="4435483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Thin" panose="020B0403020202020204" pitchFamily="34" charset="0"/>
              </a:rPr>
              <a:t>4</a:t>
            </a:r>
            <a:r>
              <a:rPr lang="en-US" dirty="0" smtClean="0">
                <a:latin typeface="HelveticaNeueLT Std Thin" panose="020B0403020202020204" pitchFamily="34" charset="0"/>
              </a:rPr>
              <a:t>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8582" y="5342321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20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5486" y="3498141"/>
            <a:ext cx="10967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Capacity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16546" y="2368439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75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16546" y="3179096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25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16546" y="3989753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35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16546" y="4806260"/>
            <a:ext cx="4571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65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39508" y="1918898"/>
            <a:ext cx="332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29529" y="2837773"/>
            <a:ext cx="332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39508" y="3732574"/>
            <a:ext cx="3129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9529" y="4640657"/>
            <a:ext cx="3385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29529" y="5541643"/>
            <a:ext cx="30328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81354" y="2501412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95331" y="3305780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10499" y="4120899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25631" y="4927954"/>
            <a:ext cx="3080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Problem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57677"/>
              </p:ext>
            </p:extLst>
          </p:nvPr>
        </p:nvGraphicFramePr>
        <p:xfrm>
          <a:off x="2895600" y="2133600"/>
          <a:ext cx="5105399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362736086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957936289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3026812681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2754228081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4205533435"/>
                    </a:ext>
                  </a:extLst>
                </a:gridCol>
                <a:gridCol w="825115">
                  <a:extLst>
                    <a:ext uri="{9D8B030D-6E8A-4147-A177-3AD203B41FA5}">
                      <a16:colId xmlns:a16="http://schemas.microsoft.com/office/drawing/2014/main" xmlns="" val="1820946689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Supplier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Customer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Capacity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218925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3095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481380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816244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8193388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304067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176353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Demand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6794009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6934200" y="4572000"/>
            <a:ext cx="1447800" cy="140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0" y="5638800"/>
            <a:ext cx="2362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Cost of shipping one unit of product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0600" y="2143760"/>
            <a:ext cx="2362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Supplier capacity 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7848600" y="2336121"/>
            <a:ext cx="762000" cy="71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5784993"/>
            <a:ext cx="2133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Customer demand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3962400" y="5181600"/>
            <a:ext cx="1066800" cy="79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Variables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22386"/>
              </p:ext>
            </p:extLst>
          </p:nvPr>
        </p:nvGraphicFramePr>
        <p:xfrm>
          <a:off x="2895600" y="2133600"/>
          <a:ext cx="4280284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362736086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957936289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3026812681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2754228081"/>
                    </a:ext>
                  </a:extLst>
                </a:gridCol>
                <a:gridCol w="803371">
                  <a:extLst>
                    <a:ext uri="{9D8B030D-6E8A-4147-A177-3AD203B41FA5}">
                      <a16:colId xmlns:a16="http://schemas.microsoft.com/office/drawing/2014/main" xmlns="" val="4205533435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Supplier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Customer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8925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23095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81380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B1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B2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B3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B4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816244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NeueLT Std Thin" panose="020B0403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8193388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5304067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HelveticaNeueLT Std Thin" panose="020B0403020202020204" pitchFamily="34" charset="0"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E3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E4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763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A1 + A2 + A3 + A4 ≤ 60</a:t>
            </a:r>
          </a:p>
          <a:p>
            <a:pPr marL="0" indent="0">
              <a:buNone/>
            </a:pPr>
            <a:r>
              <a:rPr lang="en-US" dirty="0" smtClean="0"/>
              <a:t>B1 </a:t>
            </a:r>
            <a:r>
              <a:rPr lang="en-US" dirty="0"/>
              <a:t>+ </a:t>
            </a:r>
            <a:r>
              <a:rPr lang="en-US" dirty="0" smtClean="0"/>
              <a:t>B2 </a:t>
            </a:r>
            <a:r>
              <a:rPr lang="en-US" dirty="0"/>
              <a:t>+ </a:t>
            </a:r>
            <a:r>
              <a:rPr lang="en-US" dirty="0" smtClean="0"/>
              <a:t>B3 </a:t>
            </a:r>
            <a:r>
              <a:rPr lang="en-US" dirty="0"/>
              <a:t>+ </a:t>
            </a:r>
            <a:r>
              <a:rPr lang="en-US" dirty="0" smtClean="0"/>
              <a:t>B4 </a:t>
            </a:r>
            <a:r>
              <a:rPr lang="en-US" dirty="0"/>
              <a:t>≤ </a:t>
            </a:r>
            <a:r>
              <a:rPr lang="en-US" dirty="0" smtClean="0"/>
              <a:t>50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C1 </a:t>
            </a:r>
            <a:r>
              <a:rPr lang="en-US" dirty="0"/>
              <a:t>+ </a:t>
            </a:r>
            <a:r>
              <a:rPr lang="en-US" dirty="0" smtClean="0"/>
              <a:t>C2 </a:t>
            </a:r>
            <a:r>
              <a:rPr lang="en-US" dirty="0"/>
              <a:t>+ </a:t>
            </a:r>
            <a:r>
              <a:rPr lang="en-US" dirty="0" smtClean="0"/>
              <a:t>C3 </a:t>
            </a:r>
            <a:r>
              <a:rPr lang="en-US" dirty="0"/>
              <a:t>+ </a:t>
            </a:r>
            <a:r>
              <a:rPr lang="en-US" dirty="0" smtClean="0"/>
              <a:t>C4 </a:t>
            </a:r>
            <a:r>
              <a:rPr lang="en-US" dirty="0"/>
              <a:t>≤ </a:t>
            </a:r>
            <a:r>
              <a:rPr lang="en-US" dirty="0" smtClean="0"/>
              <a:t>70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D1 </a:t>
            </a:r>
            <a:r>
              <a:rPr lang="en-US" dirty="0"/>
              <a:t>+ </a:t>
            </a:r>
            <a:r>
              <a:rPr lang="en-US" dirty="0" smtClean="0"/>
              <a:t>D2 </a:t>
            </a:r>
            <a:r>
              <a:rPr lang="en-US" dirty="0"/>
              <a:t>+ </a:t>
            </a:r>
            <a:r>
              <a:rPr lang="en-US" dirty="0" smtClean="0"/>
              <a:t>D3 </a:t>
            </a:r>
            <a:r>
              <a:rPr lang="en-US" dirty="0"/>
              <a:t>+ </a:t>
            </a:r>
            <a:r>
              <a:rPr lang="en-US" dirty="0" smtClean="0"/>
              <a:t>D4 </a:t>
            </a:r>
            <a:r>
              <a:rPr lang="en-US" dirty="0"/>
              <a:t>≤ </a:t>
            </a:r>
            <a:r>
              <a:rPr lang="en-US" dirty="0" smtClean="0"/>
              <a:t>40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E1 </a:t>
            </a:r>
            <a:r>
              <a:rPr lang="en-US" dirty="0"/>
              <a:t>+ </a:t>
            </a:r>
            <a:r>
              <a:rPr lang="en-US" dirty="0" smtClean="0"/>
              <a:t>E2 </a:t>
            </a:r>
            <a:r>
              <a:rPr lang="en-US" dirty="0"/>
              <a:t>+ </a:t>
            </a:r>
            <a:r>
              <a:rPr lang="en-US" dirty="0" smtClean="0"/>
              <a:t>E3 </a:t>
            </a:r>
            <a:r>
              <a:rPr lang="en-US" dirty="0"/>
              <a:t>+ </a:t>
            </a:r>
            <a:r>
              <a:rPr lang="en-US" dirty="0" smtClean="0"/>
              <a:t>E4 </a:t>
            </a:r>
            <a:r>
              <a:rPr lang="en-US" dirty="0"/>
              <a:t>≤ </a:t>
            </a:r>
            <a:r>
              <a:rPr lang="en-US" dirty="0" smtClean="0"/>
              <a:t>20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A1 + B1 + C1 + D1 + E1 ≥ 75</a:t>
            </a:r>
          </a:p>
          <a:p>
            <a:pPr marL="0" indent="0">
              <a:buNone/>
            </a:pPr>
            <a:r>
              <a:rPr lang="en-US" dirty="0" smtClean="0"/>
              <a:t>A2 </a:t>
            </a:r>
            <a:r>
              <a:rPr lang="en-US" dirty="0"/>
              <a:t>+ </a:t>
            </a:r>
            <a:r>
              <a:rPr lang="en-US" dirty="0" smtClean="0"/>
              <a:t>B2 </a:t>
            </a:r>
            <a:r>
              <a:rPr lang="en-US" dirty="0"/>
              <a:t>+ </a:t>
            </a:r>
            <a:r>
              <a:rPr lang="en-US" dirty="0" smtClean="0"/>
              <a:t>C2 </a:t>
            </a:r>
            <a:r>
              <a:rPr lang="en-US" dirty="0"/>
              <a:t>+ </a:t>
            </a:r>
            <a:r>
              <a:rPr lang="en-US" dirty="0" smtClean="0"/>
              <a:t>D2 </a:t>
            </a:r>
            <a:r>
              <a:rPr lang="en-US" dirty="0"/>
              <a:t>+ </a:t>
            </a:r>
            <a:r>
              <a:rPr lang="en-US" dirty="0" smtClean="0"/>
              <a:t>E2 </a:t>
            </a:r>
            <a:r>
              <a:rPr lang="en-US" dirty="0"/>
              <a:t>≥</a:t>
            </a:r>
            <a:r>
              <a:rPr lang="en-US" dirty="0" smtClean="0"/>
              <a:t> 25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A3 </a:t>
            </a:r>
            <a:r>
              <a:rPr lang="en-US" dirty="0"/>
              <a:t>+ </a:t>
            </a:r>
            <a:r>
              <a:rPr lang="en-US" dirty="0" smtClean="0"/>
              <a:t>B3 </a:t>
            </a:r>
            <a:r>
              <a:rPr lang="en-US" dirty="0"/>
              <a:t>+ </a:t>
            </a:r>
            <a:r>
              <a:rPr lang="en-US" dirty="0" smtClean="0"/>
              <a:t>C3 </a:t>
            </a:r>
            <a:r>
              <a:rPr lang="en-US" dirty="0"/>
              <a:t>+ </a:t>
            </a:r>
            <a:r>
              <a:rPr lang="en-US" dirty="0" smtClean="0"/>
              <a:t>D3 </a:t>
            </a:r>
            <a:r>
              <a:rPr lang="en-US" dirty="0"/>
              <a:t>+ </a:t>
            </a:r>
            <a:r>
              <a:rPr lang="en-US" dirty="0" smtClean="0"/>
              <a:t>E3 </a:t>
            </a:r>
            <a:r>
              <a:rPr lang="en-US" dirty="0"/>
              <a:t>≥ </a:t>
            </a:r>
            <a:r>
              <a:rPr lang="en-US" dirty="0" smtClean="0"/>
              <a:t>35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A4 </a:t>
            </a:r>
            <a:r>
              <a:rPr lang="en-US" dirty="0"/>
              <a:t>+ </a:t>
            </a:r>
            <a:r>
              <a:rPr lang="en-US" dirty="0" smtClean="0"/>
              <a:t>B4 </a:t>
            </a:r>
            <a:r>
              <a:rPr lang="en-US" dirty="0"/>
              <a:t>+ </a:t>
            </a:r>
            <a:r>
              <a:rPr lang="en-US" dirty="0" smtClean="0"/>
              <a:t>C4 </a:t>
            </a:r>
            <a:r>
              <a:rPr lang="en-US" dirty="0"/>
              <a:t>+ </a:t>
            </a:r>
            <a:r>
              <a:rPr lang="en-US" dirty="0" smtClean="0"/>
              <a:t>D4 </a:t>
            </a:r>
            <a:r>
              <a:rPr lang="en-US" dirty="0"/>
              <a:t>+ </a:t>
            </a:r>
            <a:r>
              <a:rPr lang="en-US" dirty="0" smtClean="0"/>
              <a:t>E4 </a:t>
            </a:r>
            <a:r>
              <a:rPr lang="en-US" dirty="0"/>
              <a:t>≥ </a:t>
            </a:r>
            <a:r>
              <a:rPr lang="en-US" dirty="0" smtClean="0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variables must be greater than or equal to zero.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218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HelveticaNeueLT Std Thin</vt:lpstr>
      <vt:lpstr>Office Theme</vt:lpstr>
      <vt:lpstr>Transportation Problem</vt:lpstr>
      <vt:lpstr>Transportation Problem Data</vt:lpstr>
      <vt:lpstr>Decision Variables</vt:lpstr>
      <vt:lpstr>Capacity Constraints</vt:lpstr>
      <vt:lpstr>Demand Constraints</vt:lpstr>
      <vt:lpstr>Bounds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93</cp:revision>
  <dcterms:created xsi:type="dcterms:W3CDTF">2016-04-19T15:42:31Z</dcterms:created>
  <dcterms:modified xsi:type="dcterms:W3CDTF">2016-10-18T14:48:38Z</dcterms:modified>
  <cp:category/>
</cp:coreProperties>
</file>