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87984" autoAdjust="0"/>
  </p:normalViewPr>
  <p:slideViewPr>
    <p:cSldViewPr>
      <p:cViewPr varScale="1">
        <p:scale>
          <a:sx n="65" d="100"/>
          <a:sy n="65" d="100"/>
        </p:scale>
        <p:origin x="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guna\Google%20Drive\Data%20Analytics%20for%20Business\Course%203%20-%20Manuel\Scripts\Module%203\Transportation%20Problem%20-%20Visualiz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v>Customer 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Model!$B$16:$B$20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Model!$C$16:$C$20</c:f>
              <c:numCache>
                <c:formatCode>General</c:formatCode>
                <c:ptCount val="5"/>
                <c:pt idx="0">
                  <c:v>15</c:v>
                </c:pt>
                <c:pt idx="1">
                  <c:v>0</c:v>
                </c:pt>
                <c:pt idx="2">
                  <c:v>20</c:v>
                </c:pt>
                <c:pt idx="3">
                  <c:v>40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776-4F5D-82E6-0A12AAB138FC}"/>
            </c:ext>
          </c:extLst>
        </c:ser>
        <c:ser>
          <c:idx val="1"/>
          <c:order val="1"/>
          <c:tx>
            <c:v>Customer 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Model!$B$16:$B$20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Model!$D$16:$D$20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25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776-4F5D-82E6-0A12AAB138FC}"/>
            </c:ext>
          </c:extLst>
        </c:ser>
        <c:ser>
          <c:idx val="2"/>
          <c:order val="2"/>
          <c:tx>
            <c:v>Customer 3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Model!$B$16:$B$20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Model!$E$16:$E$20</c:f>
              <c:numCache>
                <c:formatCode>General</c:formatCode>
                <c:ptCount val="5"/>
                <c:pt idx="0">
                  <c:v>0</c:v>
                </c:pt>
                <c:pt idx="1">
                  <c:v>35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776-4F5D-82E6-0A12AAB138FC}"/>
            </c:ext>
          </c:extLst>
        </c:ser>
        <c:ser>
          <c:idx val="3"/>
          <c:order val="3"/>
          <c:tx>
            <c:v>Customer 4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Model!$B$16:$B$20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Model!$F$16:$F$20</c:f>
              <c:numCache>
                <c:formatCode>General</c:formatCode>
                <c:ptCount val="5"/>
                <c:pt idx="0">
                  <c:v>45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776-4F5D-82E6-0A12AAB13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975704"/>
        <c:axId val="137972960"/>
      </c:barChart>
      <c:catAx>
        <c:axId val="1379757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/>
                  <a:t>Suppliers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2960"/>
        <c:crosses val="autoZero"/>
        <c:auto val="1"/>
        <c:lblAlgn val="ctr"/>
        <c:lblOffset val="100"/>
        <c:noMultiLvlLbl val="0"/>
      </c:catAx>
      <c:valAx>
        <c:axId val="13797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/>
                  <a:t>Units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5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NeueLT Std Thin" panose="020B04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HelveticaNeueLT Std Thin" panose="020B0403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Shipped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'Sensitivity Report'!$C$37:$C$41</c:f>
              <c:strCache>
                <c:ptCount val="5"/>
                <c:pt idx="0">
                  <c:v>Supplier A</c:v>
                </c:pt>
                <c:pt idx="1">
                  <c:v>Supplier B</c:v>
                </c:pt>
                <c:pt idx="2">
                  <c:v>Supplier C</c:v>
                </c:pt>
                <c:pt idx="3">
                  <c:v>Supplier D</c:v>
                </c:pt>
                <c:pt idx="4">
                  <c:v>Supplier E</c:v>
                </c:pt>
              </c:strCache>
            </c:strRef>
          </c:cat>
          <c:val>
            <c:numRef>
              <c:f>'Sensitivity Report'!$D$37:$D$41</c:f>
              <c:numCache>
                <c:formatCode>General</c:formatCode>
                <c:ptCount val="5"/>
                <c:pt idx="0">
                  <c:v>60</c:v>
                </c:pt>
                <c:pt idx="1">
                  <c:v>35</c:v>
                </c:pt>
                <c:pt idx="2">
                  <c:v>45</c:v>
                </c:pt>
                <c:pt idx="3">
                  <c:v>40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7FD-46B2-A1F2-7382E1BA9B11}"/>
            </c:ext>
          </c:extLst>
        </c:ser>
        <c:ser>
          <c:idx val="1"/>
          <c:order val="1"/>
          <c:tx>
            <c:v>Capacity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'Sensitivity Report'!$C$37:$C$41</c:f>
              <c:strCache>
                <c:ptCount val="5"/>
                <c:pt idx="0">
                  <c:v>Supplier A</c:v>
                </c:pt>
                <c:pt idx="1">
                  <c:v>Supplier B</c:v>
                </c:pt>
                <c:pt idx="2">
                  <c:v>Supplier C</c:v>
                </c:pt>
                <c:pt idx="3">
                  <c:v>Supplier D</c:v>
                </c:pt>
                <c:pt idx="4">
                  <c:v>Supplier E</c:v>
                </c:pt>
              </c:strCache>
            </c:strRef>
          </c:cat>
          <c:val>
            <c:numRef>
              <c:f>'Sensitivity Report'!$F$37:$F$41</c:f>
              <c:numCache>
                <c:formatCode>General</c:formatCode>
                <c:ptCount val="5"/>
                <c:pt idx="0">
                  <c:v>60</c:v>
                </c:pt>
                <c:pt idx="1">
                  <c:v>50</c:v>
                </c:pt>
                <c:pt idx="2">
                  <c:v>70</c:v>
                </c:pt>
                <c:pt idx="3">
                  <c:v>40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7FD-46B2-A1F2-7382E1BA9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7971784"/>
        <c:axId val="137973352"/>
        <c:axId val="0"/>
      </c:bar3DChart>
      <c:catAx>
        <c:axId val="13797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3352"/>
        <c:crosses val="autoZero"/>
        <c:auto val="1"/>
        <c:lblAlgn val="ctr"/>
        <c:lblOffset val="100"/>
        <c:noMultiLvlLbl val="0"/>
      </c:catAx>
      <c:valAx>
        <c:axId val="137973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/>
                  <a:t>Units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NeueLT Std Thin" panose="020B04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HelveticaNeueLT Std Thin" panose="020B0403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'Sensitivity Report'!$K$11</c:f>
              <c:strCache>
                <c:ptCount val="1"/>
                <c:pt idx="0">
                  <c:v>Current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'Sensitivity Report'!$J$12:$J$25</c:f>
              <c:strCache>
                <c:ptCount val="14"/>
                <c:pt idx="0">
                  <c:v>Variable</c:v>
                </c:pt>
                <c:pt idx="1">
                  <c:v>A2</c:v>
                </c:pt>
                <c:pt idx="2">
                  <c:v>A3</c:v>
                </c:pt>
                <c:pt idx="3">
                  <c:v>B1</c:v>
                </c:pt>
                <c:pt idx="4">
                  <c:v>B2</c:v>
                </c:pt>
                <c:pt idx="5">
                  <c:v>B4</c:v>
                </c:pt>
                <c:pt idx="6">
                  <c:v>C3</c:v>
                </c:pt>
                <c:pt idx="7">
                  <c:v>C4</c:v>
                </c:pt>
                <c:pt idx="8">
                  <c:v>D2</c:v>
                </c:pt>
                <c:pt idx="9">
                  <c:v>D3</c:v>
                </c:pt>
                <c:pt idx="10">
                  <c:v>D4</c:v>
                </c:pt>
                <c:pt idx="11">
                  <c:v>E1</c:v>
                </c:pt>
                <c:pt idx="12">
                  <c:v>E2</c:v>
                </c:pt>
                <c:pt idx="13">
                  <c:v>E3</c:v>
                </c:pt>
              </c:strCache>
            </c:strRef>
          </c:cat>
          <c:val>
            <c:numRef>
              <c:f>'Sensitivity Report'!$K$12:$K$25</c:f>
              <c:numCache>
                <c:formatCode>General</c:formatCode>
                <c:ptCount val="14"/>
                <c:pt idx="1">
                  <c:v>7</c:v>
                </c:pt>
                <c:pt idx="2">
                  <c:v>4</c:v>
                </c:pt>
                <c:pt idx="3">
                  <c:v>9</c:v>
                </c:pt>
                <c:pt idx="4">
                  <c:v>8</c:v>
                </c:pt>
                <c:pt idx="5">
                  <c:v>9</c:v>
                </c:pt>
                <c:pt idx="6">
                  <c:v>5</c:v>
                </c:pt>
                <c:pt idx="7">
                  <c:v>9</c:v>
                </c:pt>
                <c:pt idx="8">
                  <c:v>8</c:v>
                </c:pt>
                <c:pt idx="9">
                  <c:v>3</c:v>
                </c:pt>
                <c:pt idx="10">
                  <c:v>8</c:v>
                </c:pt>
                <c:pt idx="11">
                  <c:v>9</c:v>
                </c:pt>
                <c:pt idx="12">
                  <c:v>7</c:v>
                </c:pt>
                <c:pt idx="1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F1-4832-8077-F42177231638}"/>
            </c:ext>
          </c:extLst>
        </c:ser>
        <c:ser>
          <c:idx val="1"/>
          <c:order val="1"/>
          <c:tx>
            <c:strRef>
              <c:f>'Sensitivity Report'!$L$11</c:f>
              <c:strCache>
                <c:ptCount val="1"/>
                <c:pt idx="0">
                  <c:v>Cost Reduction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'Sensitivity Report'!$J$12:$J$25</c:f>
              <c:strCache>
                <c:ptCount val="14"/>
                <c:pt idx="0">
                  <c:v>Variable</c:v>
                </c:pt>
                <c:pt idx="1">
                  <c:v>A2</c:v>
                </c:pt>
                <c:pt idx="2">
                  <c:v>A3</c:v>
                </c:pt>
                <c:pt idx="3">
                  <c:v>B1</c:v>
                </c:pt>
                <c:pt idx="4">
                  <c:v>B2</c:v>
                </c:pt>
                <c:pt idx="5">
                  <c:v>B4</c:v>
                </c:pt>
                <c:pt idx="6">
                  <c:v>C3</c:v>
                </c:pt>
                <c:pt idx="7">
                  <c:v>C4</c:v>
                </c:pt>
                <c:pt idx="8">
                  <c:v>D2</c:v>
                </c:pt>
                <c:pt idx="9">
                  <c:v>D3</c:v>
                </c:pt>
                <c:pt idx="10">
                  <c:v>D4</c:v>
                </c:pt>
                <c:pt idx="11">
                  <c:v>E1</c:v>
                </c:pt>
                <c:pt idx="12">
                  <c:v>E2</c:v>
                </c:pt>
                <c:pt idx="13">
                  <c:v>E3</c:v>
                </c:pt>
              </c:strCache>
            </c:strRef>
          </c:cat>
          <c:val>
            <c:numRef>
              <c:f>'Sensitivity Report'!$L$12:$L$25</c:f>
              <c:numCache>
                <c:formatCode>General</c:formatCode>
                <c:ptCount val="14"/>
                <c:pt idx="1">
                  <c:v>-7</c:v>
                </c:pt>
                <c:pt idx="2">
                  <c:v>-5</c:v>
                </c:pt>
                <c:pt idx="3">
                  <c:v>-2</c:v>
                </c:pt>
                <c:pt idx="4">
                  <c:v>-4</c:v>
                </c:pt>
                <c:pt idx="5">
                  <c:v>-1</c:v>
                </c:pt>
                <c:pt idx="6">
                  <c:v>-2</c:v>
                </c:pt>
                <c:pt idx="7">
                  <c:v>-1</c:v>
                </c:pt>
                <c:pt idx="8">
                  <c:v>-6</c:v>
                </c:pt>
                <c:pt idx="9">
                  <c:v>-2</c:v>
                </c:pt>
                <c:pt idx="10">
                  <c:v>-2</c:v>
                </c:pt>
                <c:pt idx="11">
                  <c:v>-4</c:v>
                </c:pt>
                <c:pt idx="12">
                  <c:v>-5</c:v>
                </c:pt>
                <c:pt idx="13">
                  <c:v>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8F1-4832-8077-F42177231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974920"/>
        <c:axId val="137976096"/>
      </c:barChart>
      <c:catAx>
        <c:axId val="13797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6096"/>
        <c:crosses val="autoZero"/>
        <c:auto val="1"/>
        <c:lblAlgn val="ctr"/>
        <c:lblOffset val="100"/>
        <c:noMultiLvlLbl val="0"/>
      </c:catAx>
      <c:valAx>
        <c:axId val="1379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NeueLT Std Thin" panose="020B04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HelveticaNeueLT Std Thin" panose="020B0403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46C2B-A507-8E4E-854D-C31DA6CC05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Prices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47146"/>
              </p:ext>
            </p:extLst>
          </p:nvPr>
        </p:nvGraphicFramePr>
        <p:xfrm>
          <a:off x="1066800" y="1524000"/>
          <a:ext cx="9660963" cy="4605240"/>
        </p:xfrm>
        <a:graphic>
          <a:graphicData uri="http://schemas.openxmlformats.org/drawingml/2006/table">
            <a:tbl>
              <a:tblPr/>
              <a:tblGrid>
                <a:gridCol w="271184">
                  <a:extLst>
                    <a:ext uri="{9D8B030D-6E8A-4147-A177-3AD203B41FA5}">
                      <a16:colId xmlns:a16="http://schemas.microsoft.com/office/drawing/2014/main" xmlns="" val="3368992355"/>
                    </a:ext>
                  </a:extLst>
                </a:gridCol>
                <a:gridCol w="1186434">
                  <a:extLst>
                    <a:ext uri="{9D8B030D-6E8A-4147-A177-3AD203B41FA5}">
                      <a16:colId xmlns:a16="http://schemas.microsoft.com/office/drawing/2014/main" xmlns="" val="1153053509"/>
                    </a:ext>
                  </a:extLst>
                </a:gridCol>
                <a:gridCol w="2192079">
                  <a:extLst>
                    <a:ext uri="{9D8B030D-6E8A-4147-A177-3AD203B41FA5}">
                      <a16:colId xmlns:a16="http://schemas.microsoft.com/office/drawing/2014/main" xmlns="" val="3594126244"/>
                    </a:ext>
                  </a:extLst>
                </a:gridCol>
                <a:gridCol w="1288129">
                  <a:extLst>
                    <a:ext uri="{9D8B030D-6E8A-4147-A177-3AD203B41FA5}">
                      <a16:colId xmlns:a16="http://schemas.microsoft.com/office/drawing/2014/main" xmlns="" val="661842318"/>
                    </a:ext>
                  </a:extLst>
                </a:gridCol>
                <a:gridCol w="1039542">
                  <a:extLst>
                    <a:ext uri="{9D8B030D-6E8A-4147-A177-3AD203B41FA5}">
                      <a16:colId xmlns:a16="http://schemas.microsoft.com/office/drawing/2014/main" xmlns="" val="1983228341"/>
                    </a:ext>
                  </a:extLst>
                </a:gridCol>
                <a:gridCol w="1288129">
                  <a:extLst>
                    <a:ext uri="{9D8B030D-6E8A-4147-A177-3AD203B41FA5}">
                      <a16:colId xmlns:a16="http://schemas.microsoft.com/office/drawing/2014/main" xmlns="" val="2490916364"/>
                    </a:ext>
                  </a:extLst>
                </a:gridCol>
                <a:gridCol w="1197733">
                  <a:extLst>
                    <a:ext uri="{9D8B030D-6E8A-4147-A177-3AD203B41FA5}">
                      <a16:colId xmlns:a16="http://schemas.microsoft.com/office/drawing/2014/main" xmlns="" val="639916557"/>
                    </a:ext>
                  </a:extLst>
                </a:gridCol>
                <a:gridCol w="1197733">
                  <a:extLst>
                    <a:ext uri="{9D8B030D-6E8A-4147-A177-3AD203B41FA5}">
                      <a16:colId xmlns:a16="http://schemas.microsoft.com/office/drawing/2014/main" xmlns="" val="3868875273"/>
                    </a:ext>
                  </a:extLst>
                </a:gridCol>
              </a:tblGrid>
              <a:tr h="4016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Constraints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9789749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Final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Shadow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Constraint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Allowable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Allowable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3708638"/>
                  </a:ext>
                </a:extLst>
              </a:tr>
              <a:tr h="35873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Cell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Name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Value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Price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R.H. Side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Increase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Decrease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8639200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$G$16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Supplier 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60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-4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60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320491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$G$17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Supplier 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50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1E+30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7949503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$G$18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Supplier 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70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1E+30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411765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$G$19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Supplier 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-2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3101044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$G$20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Supplier 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-2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8840641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$C$21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Customer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75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75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6242652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$D$21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Customer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1137403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$E$21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Customer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3471664"/>
                  </a:ext>
                </a:extLst>
              </a:tr>
              <a:tr h="40169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$F$21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Customer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65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8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65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15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20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396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Shipments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7797"/>
              </p:ext>
            </p:extLst>
          </p:nvPr>
        </p:nvGraphicFramePr>
        <p:xfrm>
          <a:off x="2209800" y="1219200"/>
          <a:ext cx="7480388" cy="543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37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Capacity Utilization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50529"/>
              </p:ext>
            </p:extLst>
          </p:nvPr>
        </p:nvGraphicFramePr>
        <p:xfrm>
          <a:off x="2133600" y="1219200"/>
          <a:ext cx="7536260" cy="5466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51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Costs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77552"/>
              </p:ext>
            </p:extLst>
          </p:nvPr>
        </p:nvGraphicFramePr>
        <p:xfrm>
          <a:off x="642810" y="1752600"/>
          <a:ext cx="10025189" cy="2362199"/>
        </p:xfrm>
        <a:graphic>
          <a:graphicData uri="http://schemas.openxmlformats.org/drawingml/2006/table">
            <a:tbl>
              <a:tblPr/>
              <a:tblGrid>
                <a:gridCol w="281574">
                  <a:extLst>
                    <a:ext uri="{9D8B030D-6E8A-4147-A177-3AD203B41FA5}">
                      <a16:colId xmlns:a16="http://schemas.microsoft.com/office/drawing/2014/main" xmlns="" val="2446732834"/>
                    </a:ext>
                  </a:extLst>
                </a:gridCol>
                <a:gridCol w="1231883">
                  <a:extLst>
                    <a:ext uri="{9D8B030D-6E8A-4147-A177-3AD203B41FA5}">
                      <a16:colId xmlns:a16="http://schemas.microsoft.com/office/drawing/2014/main" xmlns="" val="1188453015"/>
                    </a:ext>
                  </a:extLst>
                </a:gridCol>
                <a:gridCol w="2270185">
                  <a:extLst>
                    <a:ext uri="{9D8B030D-6E8A-4147-A177-3AD203B41FA5}">
                      <a16:colId xmlns:a16="http://schemas.microsoft.com/office/drawing/2014/main" xmlns="" val="2793159509"/>
                    </a:ext>
                  </a:extLst>
                </a:gridCol>
                <a:gridCol w="1337474">
                  <a:extLst>
                    <a:ext uri="{9D8B030D-6E8A-4147-A177-3AD203B41FA5}">
                      <a16:colId xmlns:a16="http://schemas.microsoft.com/office/drawing/2014/main" xmlns="" val="2716213674"/>
                    </a:ext>
                  </a:extLst>
                </a:gridCol>
                <a:gridCol w="1079365">
                  <a:extLst>
                    <a:ext uri="{9D8B030D-6E8A-4147-A177-3AD203B41FA5}">
                      <a16:colId xmlns:a16="http://schemas.microsoft.com/office/drawing/2014/main" xmlns="" val="1956413889"/>
                    </a:ext>
                  </a:extLst>
                </a:gridCol>
                <a:gridCol w="1337474">
                  <a:extLst>
                    <a:ext uri="{9D8B030D-6E8A-4147-A177-3AD203B41FA5}">
                      <a16:colId xmlns:a16="http://schemas.microsoft.com/office/drawing/2014/main" xmlns="" val="4095225328"/>
                    </a:ext>
                  </a:extLst>
                </a:gridCol>
                <a:gridCol w="1243617">
                  <a:extLst>
                    <a:ext uri="{9D8B030D-6E8A-4147-A177-3AD203B41FA5}">
                      <a16:colId xmlns:a16="http://schemas.microsoft.com/office/drawing/2014/main" xmlns="" val="2521708188"/>
                    </a:ext>
                  </a:extLst>
                </a:gridCol>
                <a:gridCol w="1243617">
                  <a:extLst>
                    <a:ext uri="{9D8B030D-6E8A-4147-A177-3AD203B41FA5}">
                      <a16:colId xmlns:a16="http://schemas.microsoft.com/office/drawing/2014/main" xmlns="" val="1570226652"/>
                    </a:ext>
                  </a:extLst>
                </a:gridCol>
              </a:tblGrid>
              <a:tr h="33745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Decision Variable Cells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0481137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Final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Reduced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Objective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Allowable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Allowable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072655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Coefficient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Increase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8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Decrease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5511699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$C$16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8183197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$D$16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1E+30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6667249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$E$16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1E+30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6186407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$F$16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131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Reduced Costs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40729"/>
              </p:ext>
            </p:extLst>
          </p:nvPr>
        </p:nvGraphicFramePr>
        <p:xfrm>
          <a:off x="2057400" y="1143000"/>
          <a:ext cx="7532604" cy="5469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02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166</Words>
  <Application>Microsoft Office PowerPoint</Application>
  <PresentationFormat>Widescreen</PresentationFormat>
  <Paragraphs>131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HelveticaNeueLT Std Thin</vt:lpstr>
      <vt:lpstr>Office Theme</vt:lpstr>
      <vt:lpstr>Shadow Prices</vt:lpstr>
      <vt:lpstr>Visualization of Shipments</vt:lpstr>
      <vt:lpstr>Visualization of Capacity Utilization</vt:lpstr>
      <vt:lpstr>Reduced Costs</vt:lpstr>
      <vt:lpstr>Visualization of Reduced Costs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94</cp:revision>
  <dcterms:created xsi:type="dcterms:W3CDTF">2016-04-19T15:42:31Z</dcterms:created>
  <dcterms:modified xsi:type="dcterms:W3CDTF">2016-10-18T14:50:23Z</dcterms:modified>
  <cp:category/>
</cp:coreProperties>
</file>