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5" autoAdjust="0"/>
    <p:restoredTop sz="87984" autoAdjust="0"/>
  </p:normalViewPr>
  <p:slideViewPr>
    <p:cSldViewPr>
      <p:cViewPr varScale="1">
        <p:scale>
          <a:sx n="76" d="100"/>
          <a:sy n="76" d="100"/>
        </p:scale>
        <p:origin x="3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Data!$A$4</c:f>
              <c:strCache>
                <c:ptCount val="1"/>
                <c:pt idx="0">
                  <c:v>Developed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Data!$B$3:$U$3</c:f>
              <c:strCache>
                <c:ptCount val="20"/>
                <c:pt idx="0">
                  <c:v>1997</c:v>
                </c:pt>
                <c:pt idx="1">
                  <c:v>1998</c:v>
                </c:pt>
                <c:pt idx="2">
                  <c:v>1999</c:v>
                </c:pt>
                <c:pt idx="3">
                  <c:v>2000</c:v>
                </c:pt>
                <c:pt idx="4">
                  <c:v>2001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2005</c:v>
                </c:pt>
                <c:pt idx="9">
                  <c:v>2006</c:v>
                </c:pt>
                <c:pt idx="10">
                  <c:v>2007</c:v>
                </c:pt>
                <c:pt idx="11">
                  <c:v>2008</c:v>
                </c:pt>
                <c:pt idx="12">
                  <c:v>2009</c:v>
                </c:pt>
                <c:pt idx="13">
                  <c:v>2010</c:v>
                </c:pt>
                <c:pt idx="14">
                  <c:v>2011</c:v>
                </c:pt>
                <c:pt idx="15">
                  <c:v>2012</c:v>
                </c:pt>
                <c:pt idx="16">
                  <c:v>2013</c:v>
                </c:pt>
                <c:pt idx="17">
                  <c:v>2014</c:v>
                </c:pt>
                <c:pt idx="18">
                  <c:v>2015</c:v>
                </c:pt>
                <c:pt idx="19">
                  <c:v>2016*</c:v>
                </c:pt>
              </c:strCache>
            </c:strRef>
          </c:cat>
          <c:val>
            <c:numRef>
              <c:f>Data!$B$4:$U$4</c:f>
              <c:numCache>
                <c:formatCode>General</c:formatCode>
                <c:ptCount val="20"/>
                <c:pt idx="0">
                  <c:v>11</c:v>
                </c:pt>
                <c:pt idx="1">
                  <c:v>17</c:v>
                </c:pt>
                <c:pt idx="2">
                  <c:v>24</c:v>
                </c:pt>
                <c:pt idx="3">
                  <c:v>31</c:v>
                </c:pt>
                <c:pt idx="4">
                  <c:v>36</c:v>
                </c:pt>
                <c:pt idx="5">
                  <c:v>38</c:v>
                </c:pt>
                <c:pt idx="6">
                  <c:v>42</c:v>
                </c:pt>
                <c:pt idx="7">
                  <c:v>46</c:v>
                </c:pt>
                <c:pt idx="8">
                  <c:v>50.933675746205154</c:v>
                </c:pt>
                <c:pt idx="9">
                  <c:v>53.452724459041121</c:v>
                </c:pt>
                <c:pt idx="10">
                  <c:v>59.034160568949268</c:v>
                </c:pt>
                <c:pt idx="11">
                  <c:v>61.272702643271003</c:v>
                </c:pt>
                <c:pt idx="12">
                  <c:v>62.904395432635674</c:v>
                </c:pt>
                <c:pt idx="13">
                  <c:v>66.512293677385742</c:v>
                </c:pt>
                <c:pt idx="14">
                  <c:v>67.67625649934628</c:v>
                </c:pt>
                <c:pt idx="15">
                  <c:v>71.974571260347645</c:v>
                </c:pt>
                <c:pt idx="16">
                  <c:v>73.772417894049639</c:v>
                </c:pt>
                <c:pt idx="17">
                  <c:v>76.052196406945086</c:v>
                </c:pt>
                <c:pt idx="18">
                  <c:v>78.082507352571739</c:v>
                </c:pt>
                <c:pt idx="19">
                  <c:v>81.026980029558544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B29-47F3-B0FB-2187AE02CE59}"/>
            </c:ext>
          </c:extLst>
        </c:ser>
        <c:ser>
          <c:idx val="1"/>
          <c:order val="1"/>
          <c:tx>
            <c:strRef>
              <c:f>Data!$A$5</c:f>
              <c:strCache>
                <c:ptCount val="1"/>
                <c:pt idx="0">
                  <c:v>Developing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Data!$B$3:$U$3</c:f>
              <c:strCache>
                <c:ptCount val="20"/>
                <c:pt idx="0">
                  <c:v>1997</c:v>
                </c:pt>
                <c:pt idx="1">
                  <c:v>1998</c:v>
                </c:pt>
                <c:pt idx="2">
                  <c:v>1999</c:v>
                </c:pt>
                <c:pt idx="3">
                  <c:v>2000</c:v>
                </c:pt>
                <c:pt idx="4">
                  <c:v>2001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2005</c:v>
                </c:pt>
                <c:pt idx="9">
                  <c:v>2006</c:v>
                </c:pt>
                <c:pt idx="10">
                  <c:v>2007</c:v>
                </c:pt>
                <c:pt idx="11">
                  <c:v>2008</c:v>
                </c:pt>
                <c:pt idx="12">
                  <c:v>2009</c:v>
                </c:pt>
                <c:pt idx="13">
                  <c:v>2010</c:v>
                </c:pt>
                <c:pt idx="14">
                  <c:v>2011</c:v>
                </c:pt>
                <c:pt idx="15">
                  <c:v>2012</c:v>
                </c:pt>
                <c:pt idx="16">
                  <c:v>2013</c:v>
                </c:pt>
                <c:pt idx="17">
                  <c:v>2014</c:v>
                </c:pt>
                <c:pt idx="18">
                  <c:v>2015</c:v>
                </c:pt>
                <c:pt idx="19">
                  <c:v>2016*</c:v>
                </c:pt>
              </c:strCache>
            </c:strRef>
          </c:cat>
          <c:val>
            <c:numRef>
              <c:f>Data!$B$5:$U$5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6</c:v>
                </c:pt>
                <c:pt idx="7">
                  <c:v>7</c:v>
                </c:pt>
                <c:pt idx="8">
                  <c:v>7.7515278089862969</c:v>
                </c:pt>
                <c:pt idx="9">
                  <c:v>9.4011500440394116</c:v>
                </c:pt>
                <c:pt idx="10">
                  <c:v>11.919629888833214</c:v>
                </c:pt>
                <c:pt idx="11">
                  <c:v>14.63515159331426</c:v>
                </c:pt>
                <c:pt idx="12">
                  <c:v>17.417824614107403</c:v>
                </c:pt>
                <c:pt idx="13">
                  <c:v>20.988653701380063</c:v>
                </c:pt>
                <c:pt idx="14">
                  <c:v>23.898288707533403</c:v>
                </c:pt>
                <c:pt idx="15">
                  <c:v>26.786802674756711</c:v>
                </c:pt>
                <c:pt idx="16">
                  <c:v>29.416824252364599</c:v>
                </c:pt>
                <c:pt idx="17">
                  <c:v>33.072389925936555</c:v>
                </c:pt>
                <c:pt idx="18">
                  <c:v>36.738182556056927</c:v>
                </c:pt>
                <c:pt idx="19">
                  <c:v>40.148756779982122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B29-47F3-B0FB-2187AE02CE59}"/>
            </c:ext>
          </c:extLst>
        </c:ser>
        <c:ser>
          <c:idx val="2"/>
          <c:order val="2"/>
          <c:tx>
            <c:strRef>
              <c:f>Data!$A$6</c:f>
              <c:strCache>
                <c:ptCount val="1"/>
                <c:pt idx="0">
                  <c:v>World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Data!$B$3:$U$3</c:f>
              <c:strCache>
                <c:ptCount val="20"/>
                <c:pt idx="0">
                  <c:v>1997</c:v>
                </c:pt>
                <c:pt idx="1">
                  <c:v>1998</c:v>
                </c:pt>
                <c:pt idx="2">
                  <c:v>1999</c:v>
                </c:pt>
                <c:pt idx="3">
                  <c:v>2000</c:v>
                </c:pt>
                <c:pt idx="4">
                  <c:v>2001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2005</c:v>
                </c:pt>
                <c:pt idx="9">
                  <c:v>2006</c:v>
                </c:pt>
                <c:pt idx="10">
                  <c:v>2007</c:v>
                </c:pt>
                <c:pt idx="11">
                  <c:v>2008</c:v>
                </c:pt>
                <c:pt idx="12">
                  <c:v>2009</c:v>
                </c:pt>
                <c:pt idx="13">
                  <c:v>2010</c:v>
                </c:pt>
                <c:pt idx="14">
                  <c:v>2011</c:v>
                </c:pt>
                <c:pt idx="15">
                  <c:v>2012</c:v>
                </c:pt>
                <c:pt idx="16">
                  <c:v>2013</c:v>
                </c:pt>
                <c:pt idx="17">
                  <c:v>2014</c:v>
                </c:pt>
                <c:pt idx="18">
                  <c:v>2015</c:v>
                </c:pt>
                <c:pt idx="19">
                  <c:v>2016*</c:v>
                </c:pt>
              </c:strCache>
            </c:strRef>
          </c:cat>
          <c:val>
            <c:numRef>
              <c:f>Data!$B$6:$U$6</c:f>
              <c:numCache>
                <c:formatCode>General</c:formatCode>
                <c:ptCount val="20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8</c:v>
                </c:pt>
                <c:pt idx="5">
                  <c:v>11</c:v>
                </c:pt>
                <c:pt idx="6">
                  <c:v>12</c:v>
                </c:pt>
                <c:pt idx="7">
                  <c:v>14</c:v>
                </c:pt>
                <c:pt idx="8">
                  <c:v>15.807536859368335</c:v>
                </c:pt>
                <c:pt idx="9">
                  <c:v>17.55589324073112</c:v>
                </c:pt>
                <c:pt idx="10">
                  <c:v>20.575734219254858</c:v>
                </c:pt>
                <c:pt idx="11">
                  <c:v>23.129237860517609</c:v>
                </c:pt>
                <c:pt idx="12">
                  <c:v>25.6386901354754</c:v>
                </c:pt>
                <c:pt idx="13">
                  <c:v>29.151079843360051</c:v>
                </c:pt>
                <c:pt idx="14">
                  <c:v>31.680828978835162</c:v>
                </c:pt>
                <c:pt idx="15">
                  <c:v>34.751657246317727</c:v>
                </c:pt>
                <c:pt idx="16">
                  <c:v>37.167923847395407</c:v>
                </c:pt>
                <c:pt idx="17">
                  <c:v>40.506796323371155</c:v>
                </c:pt>
                <c:pt idx="18">
                  <c:v>43.82926792428151</c:v>
                </c:pt>
                <c:pt idx="19">
                  <c:v>47.121873081685614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B29-47F3-B0FB-2187AE02CE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273936"/>
        <c:axId val="148274328"/>
      </c:lineChart>
      <c:catAx>
        <c:axId val="148273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NeueLT Std Thin" panose="020B0403020202020204" pitchFamily="34" charset="0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NeueLT Std Thin" panose="020B04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Thin" panose="020B0403020202020204" pitchFamily="34" charset="0"/>
                <a:ea typeface="+mn-ea"/>
                <a:cs typeface="+mn-cs"/>
              </a:defRPr>
            </a:pPr>
            <a:endParaRPr lang="en-US"/>
          </a:p>
        </c:txPr>
        <c:crossAx val="148274328"/>
        <c:crosses val="autoZero"/>
        <c:auto val="1"/>
        <c:lblAlgn val="ctr"/>
        <c:lblOffset val="100"/>
        <c:noMultiLvlLbl val="0"/>
      </c:catAx>
      <c:valAx>
        <c:axId val="148274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NeueLT Std Thin" panose="020B0403020202020204" pitchFamily="34" charset="0"/>
                    <a:ea typeface="+mn-ea"/>
                    <a:cs typeface="+mn-cs"/>
                  </a:defRPr>
                </a:pPr>
                <a:r>
                  <a:rPr lang="en-US"/>
                  <a:t>Internet Users per 100 Inhabitants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NeueLT Std Thin" panose="020B0403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Thin" panose="020B0403020202020204" pitchFamily="34" charset="0"/>
                <a:ea typeface="+mn-ea"/>
                <a:cs typeface="+mn-cs"/>
              </a:defRPr>
            </a:pPr>
            <a:endParaRPr lang="en-US"/>
          </a:p>
        </c:txPr>
        <c:crossAx val="148273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NeueLT Std Thin" panose="020B0403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HelveticaNeueLT Std Thin" panose="020B0403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7D7F7-C42D-B442-AB03-D878D18EDA5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46C2B-A507-8E4E-854D-C31DA6CC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75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4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4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2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74"/>
            <a:ext cx="10515600" cy="1325563"/>
          </a:xfrm>
        </p:spPr>
        <p:txBody>
          <a:bodyPr/>
          <a:lstStyle>
            <a:lvl1pPr>
              <a:defRPr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4776"/>
            <a:ext cx="10515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8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0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>
            <a:lvl1pPr>
              <a:defRPr>
                <a:latin typeface="HelveticaNeueLT Std Thin" panose="020B04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5200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5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7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9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6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4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3127-A269-4F73-9976-6244FE8716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D972-A341-43FA-A8FF-A3E4B66C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9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5974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45201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fld id="{80F63127-A269-4F73-9976-6244FE8716B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NeueLT Std Thin" panose="020B0403020202020204" pitchFamily="34" charset="0"/>
              </a:defRPr>
            </a:lvl1pPr>
          </a:lstStyle>
          <a:p>
            <a:fld id="{FFB8D972-A341-43FA-A8FF-A3E4B66CA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5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NeueLT Std Thin" panose="020B04030202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HelveticaNeueLT Std Thin" panose="020B04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of Internet Users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49269"/>
              </p:ext>
            </p:extLst>
          </p:nvPr>
        </p:nvGraphicFramePr>
        <p:xfrm>
          <a:off x="2133600" y="1331962"/>
          <a:ext cx="7460060" cy="5411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959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4652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HelveticaNeueLT Std Thin</vt:lpstr>
      <vt:lpstr>Office Theme</vt:lpstr>
      <vt:lpstr>Growth of Internet Users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Analytics to Improve Decision-Making in Business</dc:title>
  <dc:subject/>
  <dc:creator>Manuel Laguna</dc:creator>
  <cp:keywords/>
  <dc:description/>
  <cp:lastModifiedBy>Marisa Edwinson</cp:lastModifiedBy>
  <cp:revision>99</cp:revision>
  <dcterms:created xsi:type="dcterms:W3CDTF">2016-04-19T15:42:31Z</dcterms:created>
  <dcterms:modified xsi:type="dcterms:W3CDTF">2016-10-18T14:51:07Z</dcterms:modified>
  <cp:category/>
</cp:coreProperties>
</file>