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59" r:id="rId3"/>
    <p:sldId id="260" r:id="rId4"/>
    <p:sldId id="261" r:id="rId5"/>
    <p:sldId id="262" r:id="rId6"/>
    <p:sldId id="264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55" autoAdjust="0"/>
    <p:restoredTop sz="87984" autoAdjust="0"/>
  </p:normalViewPr>
  <p:slideViewPr>
    <p:cSldViewPr>
      <p:cViewPr varScale="1">
        <p:scale>
          <a:sx n="65" d="100"/>
          <a:sy n="65" d="100"/>
        </p:scale>
        <p:origin x="72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7D7F7-C42D-B442-AB03-D878D18EDA5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46C2B-A507-8E4E-854D-C31DA6CC0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75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HelveticaNeueLT Std Thin" panose="020B04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9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4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4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2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5974"/>
            <a:ext cx="10515600" cy="1325563"/>
          </a:xfrm>
        </p:spPr>
        <p:txBody>
          <a:bodyPr/>
          <a:lstStyle>
            <a:lvl1pPr>
              <a:defRPr>
                <a:latin typeface="HelveticaNeueLT Std Thin" panose="020B04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4776"/>
            <a:ext cx="10515600" cy="435133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8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HelveticaNeueLT Std Thin" panose="020B04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0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/>
          <a:lstStyle>
            <a:lvl1pPr>
              <a:defRPr>
                <a:latin typeface="HelveticaNeueLT Std Thin" panose="020B04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45200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5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7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9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6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500"/>
            </a:lvl2pPr>
            <a:lvl3pPr marL="914377" indent="0">
              <a:buNone/>
              <a:defRPr sz="1200"/>
            </a:lvl3pPr>
            <a:lvl4pPr marL="1371566" indent="0">
              <a:buNone/>
              <a:defRPr sz="1100"/>
            </a:lvl4pPr>
            <a:lvl5pPr marL="1828754" indent="0">
              <a:buNone/>
              <a:defRPr sz="1100"/>
            </a:lvl5pPr>
            <a:lvl6pPr marL="2285943" indent="0">
              <a:buNone/>
              <a:defRPr sz="1100"/>
            </a:lvl6pPr>
            <a:lvl7pPr marL="2743131" indent="0">
              <a:buNone/>
              <a:defRPr sz="1100"/>
            </a:lvl7pPr>
            <a:lvl8pPr marL="3200320" indent="0">
              <a:buNone/>
              <a:defRPr sz="1100"/>
            </a:lvl8pPr>
            <a:lvl9pPr marL="3657509" indent="0">
              <a:buNone/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4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500"/>
            </a:lvl2pPr>
            <a:lvl3pPr marL="914377" indent="0">
              <a:buNone/>
              <a:defRPr sz="1200"/>
            </a:lvl3pPr>
            <a:lvl4pPr marL="1371566" indent="0">
              <a:buNone/>
              <a:defRPr sz="1100"/>
            </a:lvl4pPr>
            <a:lvl5pPr marL="1828754" indent="0">
              <a:buNone/>
              <a:defRPr sz="1100"/>
            </a:lvl5pPr>
            <a:lvl6pPr marL="2285943" indent="0">
              <a:buNone/>
              <a:defRPr sz="1100"/>
            </a:lvl6pPr>
            <a:lvl7pPr marL="2743131" indent="0">
              <a:buNone/>
              <a:defRPr sz="1100"/>
            </a:lvl7pPr>
            <a:lvl8pPr marL="3200320" indent="0">
              <a:buNone/>
              <a:defRPr sz="1100"/>
            </a:lvl8pPr>
            <a:lvl9pPr marL="3657509" indent="0">
              <a:buNone/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9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25974"/>
            <a:ext cx="10515600" cy="13255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45201"/>
            <a:ext cx="10515600" cy="4351339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NeueLT Std Thin" panose="020B0403020202020204" pitchFamily="34" charset="0"/>
              </a:defRPr>
            </a:lvl1pPr>
          </a:lstStyle>
          <a:p>
            <a:fld id="{80F63127-A269-4F73-9976-6244FE8716B1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NeueLT Std Thin" panose="020B04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NeueLT Std Thin" panose="020B0403020202020204" pitchFamily="34" charset="0"/>
              </a:defRPr>
            </a:lvl1pPr>
          </a:lstStyle>
          <a:p>
            <a:fld id="{FFB8D972-A341-43FA-A8FF-A3E4B66CA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5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NeueLT Std Thin" panose="020B0403020202020204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NeueLT Std Thin" panose="020B0403020202020204" pitchFamily="34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NeueLT Std Thin" panose="020B0403020202020204" pitchFamily="34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NeueLT Std Thin" panose="020B0403020202020204" pitchFamily="34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HelveticaNeueLT Std Thin" panose="020B0403020202020204" pitchFamily="34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HelveticaNeueLT Std Thin" panose="020B0403020202020204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an Optimization Model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 variables</a:t>
            </a:r>
          </a:p>
          <a:p>
            <a:r>
              <a:rPr lang="en-US" dirty="0" smtClean="0"/>
              <a:t>Objective function</a:t>
            </a:r>
          </a:p>
          <a:p>
            <a:r>
              <a:rPr lang="en-US" dirty="0" smtClean="0"/>
              <a:t>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59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Quantities </a:t>
            </a:r>
            <a:r>
              <a:rPr lang="en-US" dirty="0"/>
              <a:t>to produce of each </a:t>
            </a:r>
            <a:r>
              <a:rPr lang="en-US" dirty="0" smtClean="0"/>
              <a:t>product</a:t>
            </a:r>
          </a:p>
          <a:p>
            <a:r>
              <a:rPr lang="en-US" dirty="0" smtClean="0"/>
              <a:t>Quantities </a:t>
            </a:r>
            <a:r>
              <a:rPr lang="en-US" dirty="0"/>
              <a:t>to ship from each </a:t>
            </a:r>
            <a:r>
              <a:rPr lang="en-US" dirty="0" smtClean="0"/>
              <a:t>supplier </a:t>
            </a:r>
            <a:r>
              <a:rPr lang="en-US" dirty="0"/>
              <a:t>to each customer to fulfill all </a:t>
            </a:r>
            <a:r>
              <a:rPr lang="en-US" dirty="0" smtClean="0"/>
              <a:t>orders</a:t>
            </a:r>
          </a:p>
          <a:p>
            <a:r>
              <a:rPr lang="en-US" dirty="0" smtClean="0"/>
              <a:t>Amount </a:t>
            </a:r>
            <a:r>
              <a:rPr lang="en-US" dirty="0"/>
              <a:t>of money to spend in various types of digital ads</a:t>
            </a:r>
          </a:p>
        </p:txBody>
      </p:sp>
    </p:spTree>
    <p:extLst>
      <p:ext uri="{BB962C8B-B14F-4D97-AF65-F5344CB8AC3E}">
        <p14:creationId xmlns:p14="http://schemas.microsoft.com/office/powerpoint/2010/main" val="41583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Maximize revenue</a:t>
            </a:r>
          </a:p>
          <a:p>
            <a:r>
              <a:rPr lang="en-US" dirty="0" smtClean="0"/>
              <a:t>Minimize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14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Physical constraint</a:t>
            </a:r>
          </a:p>
          <a:p>
            <a:pPr lvl="1"/>
            <a:r>
              <a:rPr lang="en-US" dirty="0" smtClean="0"/>
              <a:t>The amount shipped cannot exceed the capacity of the truck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Managerial constraint</a:t>
            </a:r>
          </a:p>
          <a:p>
            <a:pPr lvl="1"/>
            <a:r>
              <a:rPr lang="en-US" dirty="0" smtClean="0"/>
              <a:t>At least 10% of the advertising budget should be spent in YouTube ads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13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Transportation Problem</a:t>
            </a:r>
            <a:endParaRPr lang="en-US" dirty="0"/>
          </a:p>
        </p:txBody>
      </p:sp>
      <p:pic>
        <p:nvPicPr>
          <p:cNvPr id="5" name="Picture 4" descr="WarehouseIcon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575860"/>
            <a:ext cx="914400" cy="662940"/>
          </a:xfrm>
          <a:prstGeom prst="rect">
            <a:avLst/>
          </a:prstGeom>
        </p:spPr>
      </p:pic>
      <p:pic>
        <p:nvPicPr>
          <p:cNvPr id="10" name="Picture 9" descr="Uploaded By : ocal Date : 03/17/2014 License Type: Public Domai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286000"/>
            <a:ext cx="360000" cy="549600"/>
          </a:xfrm>
          <a:prstGeom prst="rect">
            <a:avLst/>
          </a:prstGeom>
        </p:spPr>
      </p:pic>
      <p:pic>
        <p:nvPicPr>
          <p:cNvPr id="11" name="Picture 10" descr="WarehouseIcon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482698"/>
            <a:ext cx="914400" cy="662940"/>
          </a:xfrm>
          <a:prstGeom prst="rect">
            <a:avLst/>
          </a:prstGeom>
        </p:spPr>
      </p:pic>
      <p:pic>
        <p:nvPicPr>
          <p:cNvPr id="12" name="Picture 11" descr="WarehouseIcon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389536"/>
            <a:ext cx="914400" cy="662940"/>
          </a:xfrm>
          <a:prstGeom prst="rect">
            <a:avLst/>
          </a:prstGeom>
        </p:spPr>
      </p:pic>
      <p:pic>
        <p:nvPicPr>
          <p:cNvPr id="13" name="Picture 12" descr="WarehouseIcon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296374"/>
            <a:ext cx="914400" cy="662940"/>
          </a:xfrm>
          <a:prstGeom prst="rect">
            <a:avLst/>
          </a:prstGeom>
        </p:spPr>
      </p:pic>
      <p:pic>
        <p:nvPicPr>
          <p:cNvPr id="14" name="Picture 13" descr="WarehouseIcon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5203212"/>
            <a:ext cx="914400" cy="662940"/>
          </a:xfrm>
          <a:prstGeom prst="rect">
            <a:avLst/>
          </a:prstGeom>
        </p:spPr>
      </p:pic>
      <p:pic>
        <p:nvPicPr>
          <p:cNvPr id="15" name="Picture 14" descr="Uploaded By : ocal Date : 03/17/2014 License Type: Public Domai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377" y="3096657"/>
            <a:ext cx="360000" cy="549600"/>
          </a:xfrm>
          <a:prstGeom prst="rect">
            <a:avLst/>
          </a:prstGeom>
        </p:spPr>
      </p:pic>
      <p:pic>
        <p:nvPicPr>
          <p:cNvPr id="16" name="Picture 15" descr="Uploaded By : ocal Date : 03/17/2014 License Type: Public Domai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354" y="3907314"/>
            <a:ext cx="360000" cy="549600"/>
          </a:xfrm>
          <a:prstGeom prst="rect">
            <a:avLst/>
          </a:prstGeom>
        </p:spPr>
      </p:pic>
      <p:pic>
        <p:nvPicPr>
          <p:cNvPr id="17" name="Picture 16" descr="Uploaded By : ocal Date : 03/17/2014 License Type: Public Domai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331" y="4717971"/>
            <a:ext cx="360000" cy="5496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388089" y="6092560"/>
            <a:ext cx="11320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Suppliers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46381" y="6092560"/>
            <a:ext cx="129875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Customers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6800" y="3463157"/>
            <a:ext cx="88678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Supply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66370" y="3468590"/>
            <a:ext cx="105189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Demand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cxnSp>
        <p:nvCxnSpPr>
          <p:cNvPr id="24" name="Straight Arrow Connector 23"/>
          <p:cNvCxnSpPr>
            <a:stCxn id="5" idx="3"/>
            <a:endCxn id="17" idx="1"/>
          </p:cNvCxnSpPr>
          <p:nvPr/>
        </p:nvCxnSpPr>
        <p:spPr>
          <a:xfrm>
            <a:off x="3352800" y="1907330"/>
            <a:ext cx="4842531" cy="3085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10" idx="1"/>
          </p:cNvCxnSpPr>
          <p:nvPr/>
        </p:nvCxnSpPr>
        <p:spPr>
          <a:xfrm>
            <a:off x="3352800" y="1907330"/>
            <a:ext cx="4800600" cy="653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3"/>
            <a:endCxn id="15" idx="1"/>
          </p:cNvCxnSpPr>
          <p:nvPr/>
        </p:nvCxnSpPr>
        <p:spPr>
          <a:xfrm>
            <a:off x="3352800" y="1907330"/>
            <a:ext cx="4814577" cy="1464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3"/>
            <a:endCxn id="16" idx="1"/>
          </p:cNvCxnSpPr>
          <p:nvPr/>
        </p:nvCxnSpPr>
        <p:spPr>
          <a:xfrm>
            <a:off x="3352800" y="1907330"/>
            <a:ext cx="4828554" cy="2274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3"/>
            <a:endCxn id="10" idx="1"/>
          </p:cNvCxnSpPr>
          <p:nvPr/>
        </p:nvCxnSpPr>
        <p:spPr>
          <a:xfrm flipV="1">
            <a:off x="3352800" y="2560800"/>
            <a:ext cx="4800600" cy="253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3"/>
            <a:endCxn id="15" idx="1"/>
          </p:cNvCxnSpPr>
          <p:nvPr/>
        </p:nvCxnSpPr>
        <p:spPr>
          <a:xfrm>
            <a:off x="3352800" y="2814168"/>
            <a:ext cx="4814577" cy="557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3"/>
            <a:endCxn id="16" idx="1"/>
          </p:cNvCxnSpPr>
          <p:nvPr/>
        </p:nvCxnSpPr>
        <p:spPr>
          <a:xfrm>
            <a:off x="3352800" y="2814168"/>
            <a:ext cx="4828554" cy="1367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3"/>
            <a:endCxn id="17" idx="1"/>
          </p:cNvCxnSpPr>
          <p:nvPr/>
        </p:nvCxnSpPr>
        <p:spPr>
          <a:xfrm>
            <a:off x="3352800" y="2814168"/>
            <a:ext cx="4842531" cy="2178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3"/>
            <a:endCxn id="10" idx="1"/>
          </p:cNvCxnSpPr>
          <p:nvPr/>
        </p:nvCxnSpPr>
        <p:spPr>
          <a:xfrm flipV="1">
            <a:off x="3352800" y="2560800"/>
            <a:ext cx="4800600" cy="1160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3"/>
            <a:endCxn id="17" idx="1"/>
          </p:cNvCxnSpPr>
          <p:nvPr/>
        </p:nvCxnSpPr>
        <p:spPr>
          <a:xfrm>
            <a:off x="3352800" y="3721006"/>
            <a:ext cx="4842531" cy="1271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2" idx="3"/>
            <a:endCxn id="15" idx="1"/>
          </p:cNvCxnSpPr>
          <p:nvPr/>
        </p:nvCxnSpPr>
        <p:spPr>
          <a:xfrm flipV="1">
            <a:off x="3352800" y="3371457"/>
            <a:ext cx="4814577" cy="349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2" idx="3"/>
            <a:endCxn id="16" idx="1"/>
          </p:cNvCxnSpPr>
          <p:nvPr/>
        </p:nvCxnSpPr>
        <p:spPr>
          <a:xfrm>
            <a:off x="3352800" y="3721006"/>
            <a:ext cx="4828554" cy="461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3" idx="3"/>
            <a:endCxn id="10" idx="1"/>
          </p:cNvCxnSpPr>
          <p:nvPr/>
        </p:nvCxnSpPr>
        <p:spPr>
          <a:xfrm flipV="1">
            <a:off x="3352800" y="2560800"/>
            <a:ext cx="4800600" cy="2067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3" idx="3"/>
            <a:endCxn id="15" idx="1"/>
          </p:cNvCxnSpPr>
          <p:nvPr/>
        </p:nvCxnSpPr>
        <p:spPr>
          <a:xfrm flipV="1">
            <a:off x="3352800" y="3371457"/>
            <a:ext cx="4814577" cy="1256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3"/>
            <a:endCxn id="16" idx="1"/>
          </p:cNvCxnSpPr>
          <p:nvPr/>
        </p:nvCxnSpPr>
        <p:spPr>
          <a:xfrm flipV="1">
            <a:off x="3352800" y="4182114"/>
            <a:ext cx="4828554" cy="44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3" idx="3"/>
            <a:endCxn id="17" idx="1"/>
          </p:cNvCxnSpPr>
          <p:nvPr/>
        </p:nvCxnSpPr>
        <p:spPr>
          <a:xfrm>
            <a:off x="3352800" y="4627844"/>
            <a:ext cx="4842531" cy="364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4" idx="3"/>
            <a:endCxn id="10" idx="1"/>
          </p:cNvCxnSpPr>
          <p:nvPr/>
        </p:nvCxnSpPr>
        <p:spPr>
          <a:xfrm flipV="1">
            <a:off x="3352800" y="2560800"/>
            <a:ext cx="4800600" cy="297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3"/>
            <a:endCxn id="15" idx="1"/>
          </p:cNvCxnSpPr>
          <p:nvPr/>
        </p:nvCxnSpPr>
        <p:spPr>
          <a:xfrm flipV="1">
            <a:off x="3352800" y="3371457"/>
            <a:ext cx="4814577" cy="216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4" idx="3"/>
            <a:endCxn id="16" idx="1"/>
          </p:cNvCxnSpPr>
          <p:nvPr/>
        </p:nvCxnSpPr>
        <p:spPr>
          <a:xfrm flipV="1">
            <a:off x="3352800" y="4182114"/>
            <a:ext cx="4828554" cy="1352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4" idx="3"/>
            <a:endCxn id="17" idx="1"/>
          </p:cNvCxnSpPr>
          <p:nvPr/>
        </p:nvCxnSpPr>
        <p:spPr>
          <a:xfrm flipV="1">
            <a:off x="3352800" y="4992771"/>
            <a:ext cx="4842531" cy="541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64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Transportation Data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092161"/>
              </p:ext>
            </p:extLst>
          </p:nvPr>
        </p:nvGraphicFramePr>
        <p:xfrm>
          <a:off x="2895600" y="2133600"/>
          <a:ext cx="5105399" cy="304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xmlns="" val="362736086"/>
                    </a:ext>
                  </a:extLst>
                </a:gridCol>
                <a:gridCol w="803371">
                  <a:extLst>
                    <a:ext uri="{9D8B030D-6E8A-4147-A177-3AD203B41FA5}">
                      <a16:colId xmlns:a16="http://schemas.microsoft.com/office/drawing/2014/main" xmlns="" val="957936289"/>
                    </a:ext>
                  </a:extLst>
                </a:gridCol>
                <a:gridCol w="803371">
                  <a:extLst>
                    <a:ext uri="{9D8B030D-6E8A-4147-A177-3AD203B41FA5}">
                      <a16:colId xmlns:a16="http://schemas.microsoft.com/office/drawing/2014/main" xmlns="" val="3026812681"/>
                    </a:ext>
                  </a:extLst>
                </a:gridCol>
                <a:gridCol w="803371">
                  <a:extLst>
                    <a:ext uri="{9D8B030D-6E8A-4147-A177-3AD203B41FA5}">
                      <a16:colId xmlns:a16="http://schemas.microsoft.com/office/drawing/2014/main" xmlns="" val="2754228081"/>
                    </a:ext>
                  </a:extLst>
                </a:gridCol>
                <a:gridCol w="803371">
                  <a:extLst>
                    <a:ext uri="{9D8B030D-6E8A-4147-A177-3AD203B41FA5}">
                      <a16:colId xmlns:a16="http://schemas.microsoft.com/office/drawing/2014/main" xmlns="" val="4205533435"/>
                    </a:ext>
                  </a:extLst>
                </a:gridCol>
                <a:gridCol w="825115">
                  <a:extLst>
                    <a:ext uri="{9D8B030D-6E8A-4147-A177-3AD203B41FA5}">
                      <a16:colId xmlns:a16="http://schemas.microsoft.com/office/drawing/2014/main" xmlns="" val="1820946689"/>
                    </a:ext>
                  </a:extLst>
                </a:gridCol>
              </a:tblGrid>
              <a:tr h="381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  <a:latin typeface="HelveticaNeueLT Std Thin" panose="020B0403020202020204" pitchFamily="34" charset="0"/>
                        </a:rPr>
                        <a:t>Supplier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HelveticaNeueLT Std Thin" panose="020B0403020202020204" pitchFamily="34" charset="0"/>
                        </a:rPr>
                        <a:t>Customer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  <a:latin typeface="HelveticaNeueLT Std Thin" panose="020B0403020202020204" pitchFamily="34" charset="0"/>
                        </a:rPr>
                        <a:t>Capacity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82189259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NeueLT Std Thin" panose="020B040302020202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NeueLT Std Thin" panose="020B0403020202020204" pitchFamily="34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NeueLT Std Thin" panose="020B0403020202020204" pitchFamily="34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NeueLT Std Thin" panose="020B0403020202020204" pitchFamily="34" charset="0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230956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HelveticaNeueLT Std Thin" panose="020B0403020202020204" pitchFamily="34" charset="0"/>
                        </a:rPr>
                        <a:t>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NeueLT Std Thin" panose="020B0403020202020204" pitchFamily="34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NeueLT Std Thin" panose="020B0403020202020204" pitchFamily="34" charset="0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NeueLT Std Thin" panose="020B0403020202020204" pitchFamily="34" charset="0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NeueLT Std Thin" panose="020B0403020202020204" pitchFamily="34" charset="0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HelveticaNeueLT Std Thin" panose="020B0403020202020204" pitchFamily="34" charset="0"/>
                        </a:rPr>
                        <a:t>60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64813807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HelveticaNeueLT Std Thin" panose="020B0403020202020204" pitchFamily="34" charset="0"/>
                        </a:rPr>
                        <a:t>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NeueLT Std Thin" panose="020B0403020202020204" pitchFamily="34" charset="0"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NeueLT Std Thin" panose="020B0403020202020204" pitchFamily="34" charset="0"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NeueLT Std Thin" panose="020B0403020202020204" pitchFamily="34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NeueLT Std Thin" panose="020B0403020202020204" pitchFamily="34" charset="0"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HelveticaNeueLT Std Thin" panose="020B0403020202020204" pitchFamily="34" charset="0"/>
                        </a:rPr>
                        <a:t>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3816244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HelveticaNeueLT Std Thin" panose="020B0403020202020204" pitchFamily="34" charset="0"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HelveticaNeueLT Std Thin" panose="020B0403020202020204" pitchFamily="34" charset="0"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NeueLT Std Thin" panose="020B0403020202020204" pitchFamily="34" charset="0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NeueLT Std Thin" panose="020B0403020202020204" pitchFamily="34" charset="0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NeueLT Std Thin" panose="020B0403020202020204" pitchFamily="34" charset="0"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HelveticaNeueLT Std Thin" panose="020B0403020202020204" pitchFamily="34" charset="0"/>
                        </a:rPr>
                        <a:t>70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81933886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HelveticaNeueLT Std Thin" panose="020B0403020202020204" pitchFamily="34" charset="0"/>
                        </a:rPr>
                        <a:t>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HelveticaNeueLT Std Thin" panose="020B0403020202020204" pitchFamily="34" charset="0"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NeueLT Std Thin" panose="020B0403020202020204" pitchFamily="34" charset="0"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NeueLT Std Thin" panose="020B0403020202020204" pitchFamily="34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NeueLT Std Thin" panose="020B0403020202020204" pitchFamily="34" charset="0"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HelveticaNeueLT Std Thin" panose="020B0403020202020204" pitchFamily="34" charset="0"/>
                        </a:rPr>
                        <a:t>40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53040676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HelveticaNeueLT Std Thin" panose="020B0403020202020204" pitchFamily="34" charset="0"/>
                        </a:rPr>
                        <a:t>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HelveticaNeueLT Std Thin" panose="020B0403020202020204" pitchFamily="34" charset="0"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HelveticaNeueLT Std Thin" panose="020B0403020202020204" pitchFamily="34" charset="0"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NeueLT Std Thin" panose="020B0403020202020204" pitchFamily="34" charset="0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NeueLT Std Thin" panose="020B0403020202020204" pitchFamily="34" charset="0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NeueLT Std Thin" panose="020B0403020202020204" pitchFamily="34" charset="0"/>
                        </a:rPr>
                        <a:t>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31763535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HelveticaNeueLT Std Thin" panose="020B0403020202020204" pitchFamily="34" charset="0"/>
                        </a:rPr>
                        <a:t>Demand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HelveticaNeueLT Std Thin" panose="020B0403020202020204" pitchFamily="34" charset="0"/>
                        </a:rPr>
                        <a:t>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HelveticaNeueLT Std Thin" panose="020B0403020202020204" pitchFamily="34" charset="0"/>
                        </a:rPr>
                        <a:t>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HelveticaNeueLT Std Thin" panose="020B0403020202020204" pitchFamily="34" charset="0"/>
                        </a:rPr>
                        <a:t>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NeueLT Std Thin" panose="020B0403020202020204" pitchFamily="34" charset="0"/>
                        </a:rPr>
                        <a:t>65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967940091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stCxn id="9" idx="1"/>
          </p:cNvCxnSpPr>
          <p:nvPr/>
        </p:nvCxnSpPr>
        <p:spPr>
          <a:xfrm flipH="1" flipV="1">
            <a:off x="6934200" y="4572000"/>
            <a:ext cx="1447800" cy="1405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82000" y="5638800"/>
            <a:ext cx="2362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Cost of shipping one unit of product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10600" y="2143760"/>
            <a:ext cx="23622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Supplier capacity 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>
            <a:off x="7848600" y="2336121"/>
            <a:ext cx="762000" cy="71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28800" y="5784993"/>
            <a:ext cx="21336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Customer demand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cxnSp>
        <p:nvCxnSpPr>
          <p:cNvPr id="16" name="Straight Arrow Connector 15"/>
          <p:cNvCxnSpPr>
            <a:stCxn id="14" idx="3"/>
          </p:cNvCxnSpPr>
          <p:nvPr/>
        </p:nvCxnSpPr>
        <p:spPr>
          <a:xfrm flipV="1">
            <a:off x="3962400" y="5181600"/>
            <a:ext cx="1066800" cy="79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31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Solution</a:t>
            </a:r>
            <a:endParaRPr lang="en-US" dirty="0"/>
          </a:p>
        </p:txBody>
      </p:sp>
      <p:pic>
        <p:nvPicPr>
          <p:cNvPr id="5" name="Picture 4" descr="WarehouseIcon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575860"/>
            <a:ext cx="914400" cy="662940"/>
          </a:xfrm>
          <a:prstGeom prst="rect">
            <a:avLst/>
          </a:prstGeom>
        </p:spPr>
      </p:pic>
      <p:pic>
        <p:nvPicPr>
          <p:cNvPr id="10" name="Picture 9" descr="Uploaded By : ocal Date : 03/17/2014 License Type: Public Domai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286000"/>
            <a:ext cx="360000" cy="549600"/>
          </a:xfrm>
          <a:prstGeom prst="rect">
            <a:avLst/>
          </a:prstGeom>
        </p:spPr>
      </p:pic>
      <p:pic>
        <p:nvPicPr>
          <p:cNvPr id="11" name="Picture 10" descr="WarehouseIcon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482698"/>
            <a:ext cx="914400" cy="662940"/>
          </a:xfrm>
          <a:prstGeom prst="rect">
            <a:avLst/>
          </a:prstGeom>
        </p:spPr>
      </p:pic>
      <p:pic>
        <p:nvPicPr>
          <p:cNvPr id="12" name="Picture 11" descr="WarehouseIcon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389536"/>
            <a:ext cx="914400" cy="662940"/>
          </a:xfrm>
          <a:prstGeom prst="rect">
            <a:avLst/>
          </a:prstGeom>
        </p:spPr>
      </p:pic>
      <p:pic>
        <p:nvPicPr>
          <p:cNvPr id="13" name="Picture 12" descr="WarehouseIcon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296374"/>
            <a:ext cx="914400" cy="662940"/>
          </a:xfrm>
          <a:prstGeom prst="rect">
            <a:avLst/>
          </a:prstGeom>
        </p:spPr>
      </p:pic>
      <p:pic>
        <p:nvPicPr>
          <p:cNvPr id="14" name="Picture 13" descr="WarehouseIcon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5203212"/>
            <a:ext cx="914400" cy="662940"/>
          </a:xfrm>
          <a:prstGeom prst="rect">
            <a:avLst/>
          </a:prstGeom>
        </p:spPr>
      </p:pic>
      <p:pic>
        <p:nvPicPr>
          <p:cNvPr id="15" name="Picture 14" descr="Uploaded By : ocal Date : 03/17/2014 License Type: Public Domai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377" y="3096657"/>
            <a:ext cx="360000" cy="549600"/>
          </a:xfrm>
          <a:prstGeom prst="rect">
            <a:avLst/>
          </a:prstGeom>
        </p:spPr>
      </p:pic>
      <p:pic>
        <p:nvPicPr>
          <p:cNvPr id="16" name="Picture 15" descr="Uploaded By : ocal Date : 03/17/2014 License Type: Public Domai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354" y="3907314"/>
            <a:ext cx="360000" cy="549600"/>
          </a:xfrm>
          <a:prstGeom prst="rect">
            <a:avLst/>
          </a:prstGeom>
        </p:spPr>
      </p:pic>
      <p:pic>
        <p:nvPicPr>
          <p:cNvPr id="17" name="Picture 16" descr="Uploaded By : ocal Date : 03/17/2014 License Type: Public Domai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331" y="4717971"/>
            <a:ext cx="360000" cy="549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646381" y="6092560"/>
            <a:ext cx="129875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Customers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800" y="3463157"/>
            <a:ext cx="88678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Supply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372600" y="3463586"/>
            <a:ext cx="105189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Demand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cxnSp>
        <p:nvCxnSpPr>
          <p:cNvPr id="24" name="Straight Arrow Connector 23"/>
          <p:cNvCxnSpPr>
            <a:stCxn id="5" idx="3"/>
            <a:endCxn id="17" idx="1"/>
          </p:cNvCxnSpPr>
          <p:nvPr/>
        </p:nvCxnSpPr>
        <p:spPr>
          <a:xfrm>
            <a:off x="3352800" y="1907330"/>
            <a:ext cx="4842531" cy="3085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3"/>
            <a:endCxn id="15" idx="1"/>
          </p:cNvCxnSpPr>
          <p:nvPr/>
        </p:nvCxnSpPr>
        <p:spPr>
          <a:xfrm>
            <a:off x="3352800" y="2814168"/>
            <a:ext cx="4814577" cy="557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3"/>
            <a:endCxn id="16" idx="1"/>
          </p:cNvCxnSpPr>
          <p:nvPr/>
        </p:nvCxnSpPr>
        <p:spPr>
          <a:xfrm>
            <a:off x="3352800" y="2814168"/>
            <a:ext cx="4828554" cy="1367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3"/>
            <a:endCxn id="10" idx="1"/>
          </p:cNvCxnSpPr>
          <p:nvPr/>
        </p:nvCxnSpPr>
        <p:spPr>
          <a:xfrm flipV="1">
            <a:off x="3352800" y="2560800"/>
            <a:ext cx="4800600" cy="1160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3" idx="3"/>
            <a:endCxn id="10" idx="1"/>
          </p:cNvCxnSpPr>
          <p:nvPr/>
        </p:nvCxnSpPr>
        <p:spPr>
          <a:xfrm flipV="1">
            <a:off x="3352800" y="2560800"/>
            <a:ext cx="4800600" cy="2067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3"/>
            <a:endCxn id="16" idx="1"/>
          </p:cNvCxnSpPr>
          <p:nvPr/>
        </p:nvCxnSpPr>
        <p:spPr>
          <a:xfrm flipV="1">
            <a:off x="3352800" y="4182114"/>
            <a:ext cx="4828554" cy="44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3"/>
            <a:endCxn id="15" idx="1"/>
          </p:cNvCxnSpPr>
          <p:nvPr/>
        </p:nvCxnSpPr>
        <p:spPr>
          <a:xfrm flipV="1">
            <a:off x="3352800" y="3371457"/>
            <a:ext cx="4814577" cy="216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4" idx="3"/>
            <a:endCxn id="17" idx="1"/>
          </p:cNvCxnSpPr>
          <p:nvPr/>
        </p:nvCxnSpPr>
        <p:spPr>
          <a:xfrm flipV="1">
            <a:off x="3352800" y="4992771"/>
            <a:ext cx="4842531" cy="541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688582" y="1714969"/>
            <a:ext cx="45717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60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88582" y="2621807"/>
            <a:ext cx="45717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50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88582" y="3528645"/>
            <a:ext cx="45717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70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88582" y="4435483"/>
            <a:ext cx="45717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40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88582" y="5342321"/>
            <a:ext cx="45717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20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716546" y="2368439"/>
            <a:ext cx="45717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75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716546" y="3179096"/>
            <a:ext cx="45717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25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716546" y="3989753"/>
            <a:ext cx="45717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35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716546" y="4806260"/>
            <a:ext cx="45717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65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42280" y="1971613"/>
            <a:ext cx="45717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HelveticaNeueLT Std Thin" panose="020B0403020202020204" pitchFamily="34" charset="0"/>
              </a:rPr>
              <a:t>50</a:t>
            </a:r>
            <a:endParaRPr lang="en-US" dirty="0">
              <a:solidFill>
                <a:srgbClr val="C00000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98901" y="2970152"/>
            <a:ext cx="45717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HelveticaNeueLT Std Thin" panose="020B0403020202020204" pitchFamily="34" charset="0"/>
              </a:rPr>
              <a:t>20</a:t>
            </a:r>
            <a:endParaRPr lang="en-US" dirty="0">
              <a:solidFill>
                <a:srgbClr val="C00000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15021" y="3560980"/>
            <a:ext cx="45717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HelveticaNeueLT Std Thin" panose="020B0403020202020204" pitchFamily="34" charset="0"/>
              </a:rPr>
              <a:t>60</a:t>
            </a:r>
            <a:endParaRPr lang="en-US" dirty="0">
              <a:solidFill>
                <a:srgbClr val="C00000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59492" y="4039683"/>
            <a:ext cx="45717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HelveticaNeueLT Std Thin" panose="020B0403020202020204" pitchFamily="34" charset="0"/>
              </a:rPr>
              <a:t>15</a:t>
            </a:r>
            <a:endParaRPr lang="en-US" dirty="0">
              <a:solidFill>
                <a:srgbClr val="C00000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669230" y="4581425"/>
            <a:ext cx="45717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HelveticaNeueLT Std Thin" panose="020B0403020202020204" pitchFamily="34" charset="0"/>
              </a:rPr>
              <a:t>15</a:t>
            </a:r>
            <a:endParaRPr lang="en-US" dirty="0">
              <a:solidFill>
                <a:srgbClr val="C00000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559492" y="4930048"/>
            <a:ext cx="3209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HelveticaNeueLT Std Thin" panose="020B0403020202020204" pitchFamily="34" charset="0"/>
              </a:rPr>
              <a:t>5</a:t>
            </a:r>
            <a:endParaRPr lang="en-US" dirty="0">
              <a:solidFill>
                <a:srgbClr val="C00000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788080" y="5438501"/>
            <a:ext cx="45717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HelveticaNeueLT Std Thin" panose="020B0403020202020204" pitchFamily="34" charset="0"/>
              </a:rPr>
              <a:t>15</a:t>
            </a:r>
            <a:endParaRPr lang="en-US" dirty="0">
              <a:solidFill>
                <a:srgbClr val="C00000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51301" y="2510879"/>
            <a:ext cx="45717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HelveticaNeueLT Std Thin" panose="020B0403020202020204" pitchFamily="34" charset="0"/>
              </a:rPr>
              <a:t>20</a:t>
            </a:r>
            <a:endParaRPr lang="en-US" dirty="0">
              <a:solidFill>
                <a:srgbClr val="C00000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39508" y="1918898"/>
            <a:ext cx="33214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729529" y="2837773"/>
            <a:ext cx="33214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39508" y="3732574"/>
            <a:ext cx="31290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729529" y="4640657"/>
            <a:ext cx="33855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729529" y="5541643"/>
            <a:ext cx="30328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181354" y="2501412"/>
            <a:ext cx="30809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195331" y="3305780"/>
            <a:ext cx="30809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210499" y="4120899"/>
            <a:ext cx="30809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225631" y="4927954"/>
            <a:ext cx="30809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388089" y="6092560"/>
            <a:ext cx="11320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Suppliers</a:t>
            </a:r>
            <a:endParaRPr lang="en-US" dirty="0">
              <a:latin typeface="HelveticaNeueLT Std Thin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28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Cost</a:t>
            </a:r>
            <a:endParaRPr lang="en-US" dirty="0"/>
          </a:p>
        </p:txBody>
      </p:sp>
      <p:pic>
        <p:nvPicPr>
          <p:cNvPr id="5" name="Picture 4" descr="WarehouseIcon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575860"/>
            <a:ext cx="914400" cy="662940"/>
          </a:xfrm>
          <a:prstGeom prst="rect">
            <a:avLst/>
          </a:prstGeom>
        </p:spPr>
      </p:pic>
      <p:pic>
        <p:nvPicPr>
          <p:cNvPr id="10" name="Picture 9" descr="Uploaded By : ocal Date : 03/17/2014 License Type: Public Domai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286000"/>
            <a:ext cx="360000" cy="549600"/>
          </a:xfrm>
          <a:prstGeom prst="rect">
            <a:avLst/>
          </a:prstGeom>
        </p:spPr>
      </p:pic>
      <p:pic>
        <p:nvPicPr>
          <p:cNvPr id="11" name="Picture 10" descr="WarehouseIcon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482698"/>
            <a:ext cx="914400" cy="662940"/>
          </a:xfrm>
          <a:prstGeom prst="rect">
            <a:avLst/>
          </a:prstGeom>
        </p:spPr>
      </p:pic>
      <p:pic>
        <p:nvPicPr>
          <p:cNvPr id="12" name="Picture 11" descr="WarehouseIcon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389536"/>
            <a:ext cx="914400" cy="662940"/>
          </a:xfrm>
          <a:prstGeom prst="rect">
            <a:avLst/>
          </a:prstGeom>
        </p:spPr>
      </p:pic>
      <p:pic>
        <p:nvPicPr>
          <p:cNvPr id="13" name="Picture 12" descr="WarehouseIcon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296374"/>
            <a:ext cx="914400" cy="662940"/>
          </a:xfrm>
          <a:prstGeom prst="rect">
            <a:avLst/>
          </a:prstGeom>
        </p:spPr>
      </p:pic>
      <p:pic>
        <p:nvPicPr>
          <p:cNvPr id="14" name="Picture 13" descr="WarehouseIcon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5203212"/>
            <a:ext cx="914400" cy="662940"/>
          </a:xfrm>
          <a:prstGeom prst="rect">
            <a:avLst/>
          </a:prstGeom>
        </p:spPr>
      </p:pic>
      <p:pic>
        <p:nvPicPr>
          <p:cNvPr id="15" name="Picture 14" descr="Uploaded By : ocal Date : 03/17/2014 License Type: Public Domai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377" y="3096657"/>
            <a:ext cx="360000" cy="549600"/>
          </a:xfrm>
          <a:prstGeom prst="rect">
            <a:avLst/>
          </a:prstGeom>
        </p:spPr>
      </p:pic>
      <p:pic>
        <p:nvPicPr>
          <p:cNvPr id="16" name="Picture 15" descr="Uploaded By : ocal Date : 03/17/2014 License Type: Public Domai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354" y="3907314"/>
            <a:ext cx="360000" cy="549600"/>
          </a:xfrm>
          <a:prstGeom prst="rect">
            <a:avLst/>
          </a:prstGeom>
        </p:spPr>
      </p:pic>
      <p:pic>
        <p:nvPicPr>
          <p:cNvPr id="17" name="Picture 16" descr="Uploaded By : ocal Date : 03/17/2014 License Type: Public Domai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331" y="4717971"/>
            <a:ext cx="360000" cy="549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646381" y="6092560"/>
            <a:ext cx="129875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Customers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800" y="3463157"/>
            <a:ext cx="88678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Supply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372600" y="3463586"/>
            <a:ext cx="105189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Demand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cxnSp>
        <p:nvCxnSpPr>
          <p:cNvPr id="24" name="Straight Arrow Connector 23"/>
          <p:cNvCxnSpPr>
            <a:stCxn id="5" idx="3"/>
            <a:endCxn id="17" idx="1"/>
          </p:cNvCxnSpPr>
          <p:nvPr/>
        </p:nvCxnSpPr>
        <p:spPr>
          <a:xfrm>
            <a:off x="3352800" y="1907330"/>
            <a:ext cx="4842531" cy="3085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3"/>
            <a:endCxn id="15" idx="1"/>
          </p:cNvCxnSpPr>
          <p:nvPr/>
        </p:nvCxnSpPr>
        <p:spPr>
          <a:xfrm>
            <a:off x="3352800" y="2814168"/>
            <a:ext cx="4814577" cy="557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3"/>
            <a:endCxn id="16" idx="1"/>
          </p:cNvCxnSpPr>
          <p:nvPr/>
        </p:nvCxnSpPr>
        <p:spPr>
          <a:xfrm>
            <a:off x="3352800" y="2814168"/>
            <a:ext cx="4828554" cy="1367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3"/>
            <a:endCxn id="10" idx="1"/>
          </p:cNvCxnSpPr>
          <p:nvPr/>
        </p:nvCxnSpPr>
        <p:spPr>
          <a:xfrm flipV="1">
            <a:off x="3352800" y="2560800"/>
            <a:ext cx="4800600" cy="1160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3" idx="3"/>
            <a:endCxn id="10" idx="1"/>
          </p:cNvCxnSpPr>
          <p:nvPr/>
        </p:nvCxnSpPr>
        <p:spPr>
          <a:xfrm flipV="1">
            <a:off x="3352800" y="2560800"/>
            <a:ext cx="4800600" cy="2067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3"/>
            <a:endCxn id="16" idx="1"/>
          </p:cNvCxnSpPr>
          <p:nvPr/>
        </p:nvCxnSpPr>
        <p:spPr>
          <a:xfrm flipV="1">
            <a:off x="3352800" y="4182114"/>
            <a:ext cx="4828554" cy="44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3"/>
            <a:endCxn id="15" idx="1"/>
          </p:cNvCxnSpPr>
          <p:nvPr/>
        </p:nvCxnSpPr>
        <p:spPr>
          <a:xfrm flipV="1">
            <a:off x="3352800" y="3371457"/>
            <a:ext cx="4814577" cy="216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4" idx="3"/>
            <a:endCxn id="17" idx="1"/>
          </p:cNvCxnSpPr>
          <p:nvPr/>
        </p:nvCxnSpPr>
        <p:spPr>
          <a:xfrm flipV="1">
            <a:off x="3352800" y="4992771"/>
            <a:ext cx="4842531" cy="541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688582" y="1714969"/>
            <a:ext cx="45717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60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88582" y="2621807"/>
            <a:ext cx="45717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50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88582" y="3528645"/>
            <a:ext cx="45717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70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88582" y="4435483"/>
            <a:ext cx="45717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40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88582" y="5342321"/>
            <a:ext cx="45717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20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716546" y="2368439"/>
            <a:ext cx="45717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75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716546" y="3179096"/>
            <a:ext cx="45717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25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716546" y="3989753"/>
            <a:ext cx="45717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35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716546" y="4806260"/>
            <a:ext cx="45717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65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89422" y="2434683"/>
            <a:ext cx="1369286" cy="2723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HelveticaNeueLT Std Thin" panose="020B0403020202020204" pitchFamily="34" charset="0"/>
              </a:rPr>
              <a:t>50*4 = 200</a:t>
            </a:r>
          </a:p>
          <a:p>
            <a:r>
              <a:rPr lang="en-US" dirty="0">
                <a:solidFill>
                  <a:srgbClr val="C00000"/>
                </a:solidFill>
                <a:latin typeface="HelveticaNeueLT Std Thin" panose="020B0403020202020204" pitchFamily="34" charset="0"/>
              </a:rPr>
              <a:t>20*8 = 160</a:t>
            </a:r>
          </a:p>
          <a:p>
            <a:r>
              <a:rPr lang="en-US" dirty="0">
                <a:solidFill>
                  <a:srgbClr val="C00000"/>
                </a:solidFill>
                <a:latin typeface="HelveticaNeueLT Std Thin" panose="020B0403020202020204" pitchFamily="34" charset="0"/>
              </a:rPr>
              <a:t>20*3 = 60</a:t>
            </a:r>
          </a:p>
          <a:p>
            <a:r>
              <a:rPr lang="en-US" dirty="0">
                <a:solidFill>
                  <a:srgbClr val="C00000"/>
                </a:solidFill>
                <a:latin typeface="HelveticaNeueLT Std Thin" panose="020B0403020202020204" pitchFamily="34" charset="0"/>
              </a:rPr>
              <a:t>60*7 = 420</a:t>
            </a:r>
          </a:p>
          <a:p>
            <a:r>
              <a:rPr lang="en-US" dirty="0">
                <a:solidFill>
                  <a:srgbClr val="C00000"/>
                </a:solidFill>
                <a:latin typeface="HelveticaNeueLT Std Thin" panose="020B0403020202020204" pitchFamily="34" charset="0"/>
              </a:rPr>
              <a:t>15*5 = 75</a:t>
            </a:r>
          </a:p>
          <a:p>
            <a:r>
              <a:rPr lang="en-US" dirty="0">
                <a:solidFill>
                  <a:srgbClr val="C00000"/>
                </a:solidFill>
                <a:latin typeface="HelveticaNeueLT Std Thin" panose="020B0403020202020204" pitchFamily="34" charset="0"/>
              </a:rPr>
              <a:t>15*3 = 45</a:t>
            </a:r>
          </a:p>
          <a:p>
            <a:r>
              <a:rPr lang="en-US" dirty="0">
                <a:solidFill>
                  <a:srgbClr val="C00000"/>
                </a:solidFill>
                <a:latin typeface="HelveticaNeueLT Std Thin" panose="020B0403020202020204" pitchFamily="34" charset="0"/>
              </a:rPr>
              <a:t>15*6 = 90</a:t>
            </a:r>
          </a:p>
          <a:p>
            <a:endParaRPr lang="en-US" dirty="0" smtClean="0">
              <a:solidFill>
                <a:srgbClr val="C00000"/>
              </a:solidFill>
              <a:latin typeface="HelveticaNeueLT Std Thin" panose="020B0403020202020204" pitchFamily="34" charset="0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HelveticaNeueLT Std Thin" panose="020B0403020202020204" pitchFamily="34" charset="0"/>
              </a:rPr>
              <a:t>Total: 1085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39508" y="1918898"/>
            <a:ext cx="33214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729529" y="2837773"/>
            <a:ext cx="33214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39508" y="3732574"/>
            <a:ext cx="31290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729529" y="4640657"/>
            <a:ext cx="33855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729529" y="5541643"/>
            <a:ext cx="30328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181354" y="2501412"/>
            <a:ext cx="30809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195331" y="3305780"/>
            <a:ext cx="30809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210499" y="4120899"/>
            <a:ext cx="30809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225631" y="4927954"/>
            <a:ext cx="30809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88089" y="6092560"/>
            <a:ext cx="11320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Suppliers</a:t>
            </a:r>
            <a:endParaRPr lang="en-US" dirty="0">
              <a:latin typeface="HelveticaNeueLT Std Thin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47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2973</TotalTime>
  <Words>218</Words>
  <Application>Microsoft Office PowerPoint</Application>
  <PresentationFormat>Widescreen</PresentationFormat>
  <Paragraphs>131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HelveticaNeueLT Std Thin</vt:lpstr>
      <vt:lpstr>Office Theme</vt:lpstr>
      <vt:lpstr>Elements of an Optimization Model</vt:lpstr>
      <vt:lpstr>Decision Variables</vt:lpstr>
      <vt:lpstr>Objective Functions</vt:lpstr>
      <vt:lpstr>Constraints</vt:lpstr>
      <vt:lpstr>Transportation Problem</vt:lpstr>
      <vt:lpstr>Transportation Data</vt:lpstr>
      <vt:lpstr>One Solution</vt:lpstr>
      <vt:lpstr>Total Cost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Analytics to Improve Decision-Making in Business</dc:title>
  <dc:subject/>
  <dc:creator>Manuel Laguna</dc:creator>
  <cp:keywords/>
  <dc:description/>
  <cp:lastModifiedBy>Marisa Edwinson</cp:lastModifiedBy>
  <cp:revision>88</cp:revision>
  <dcterms:created xsi:type="dcterms:W3CDTF">2016-04-19T15:42:31Z</dcterms:created>
  <dcterms:modified xsi:type="dcterms:W3CDTF">2016-10-18T14:52:06Z</dcterms:modified>
  <cp:category/>
</cp:coreProperties>
</file>