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87984" autoAdjust="0"/>
  </p:normalViewPr>
  <p:slideViewPr>
    <p:cSldViewPr>
      <p:cViewPr varScale="1">
        <p:scale>
          <a:sx n="76" d="100"/>
          <a:sy n="76" d="100"/>
        </p:scale>
        <p:origin x="3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67915"/>
              </p:ext>
            </p:extLst>
          </p:nvPr>
        </p:nvGraphicFramePr>
        <p:xfrm>
          <a:off x="2286000" y="2286000"/>
          <a:ext cx="7188200" cy="2828925"/>
        </p:xfrm>
        <a:graphic>
          <a:graphicData uri="http://schemas.openxmlformats.org/drawingml/2006/table">
            <a:tbl>
              <a:tblPr/>
              <a:tblGrid>
                <a:gridCol w="1709668">
                  <a:extLst>
                    <a:ext uri="{9D8B030D-6E8A-4147-A177-3AD203B41FA5}">
                      <a16:colId xmlns:a16="http://schemas.microsoft.com/office/drawing/2014/main" xmlns="" val="1794009044"/>
                    </a:ext>
                  </a:extLst>
                </a:gridCol>
                <a:gridCol w="1709668">
                  <a:extLst>
                    <a:ext uri="{9D8B030D-6E8A-4147-A177-3AD203B41FA5}">
                      <a16:colId xmlns:a16="http://schemas.microsoft.com/office/drawing/2014/main" xmlns="" val="1464259641"/>
                    </a:ext>
                  </a:extLst>
                </a:gridCol>
                <a:gridCol w="1884432">
                  <a:extLst>
                    <a:ext uri="{9D8B030D-6E8A-4147-A177-3AD203B41FA5}">
                      <a16:colId xmlns:a16="http://schemas.microsoft.com/office/drawing/2014/main" xmlns="" val="821829158"/>
                    </a:ext>
                  </a:extLst>
                </a:gridCol>
                <a:gridCol w="1884432">
                  <a:extLst>
                    <a:ext uri="{9D8B030D-6E8A-4147-A177-3AD203B41FA5}">
                      <a16:colId xmlns:a16="http://schemas.microsoft.com/office/drawing/2014/main" xmlns="" val="6256507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Publisher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Groups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Subscribers per 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Cost per 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4612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   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460,000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defTabSz="1884363" fontAlgn="b">
                        <a:tabLst>
                          <a:tab pos="1376363" algn="r"/>
                        </a:tabLs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	$1,560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0833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     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tabLst>
                          <a:tab pos="1376363" algn="r"/>
                        </a:tabLs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	$290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3696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   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225,000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tabLst>
                          <a:tab pos="1376363" algn="r"/>
                        </a:tabLs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	$1,200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9284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     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24,000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tabLst>
                          <a:tab pos="1376363" algn="r"/>
                        </a:tabLs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	 $130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7302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1,120,000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tabLst>
                          <a:tab pos="1376363" algn="r"/>
                        </a:tabLs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	$2,500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2240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1,700,000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tabLst>
                          <a:tab pos="1376363" algn="r"/>
                        </a:tabLs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	$7,000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6351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   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406,000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tabLst>
                          <a:tab pos="1376363" algn="r"/>
                        </a:tabLs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	$1,700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0045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472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Maximize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Total Exposure = 	460*GA + 50*GB +225*GC + 24*GD +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1120*GE + 1700*GF + 406*GG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3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on Number of Groups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8400" y="2064776"/>
                <a:ext cx="5257800" cy="43513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5*A</a:t>
                </a:r>
              </a:p>
              <a:p>
                <a:pPr marL="0" indent="0">
                  <a:buNone/>
                </a:pPr>
                <a:r>
                  <a:rPr lang="en-US" dirty="0" smtClean="0"/>
                  <a:t>GB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10*B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4*C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20*D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5*E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1*F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2*G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8400" y="2064776"/>
                <a:ext cx="5257800" cy="4351339"/>
              </a:xfrm>
              <a:blipFill>
                <a:blip r:embed="rId2"/>
                <a:stretch>
                  <a:fillRect l="-2317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114800" y="1752600"/>
            <a:ext cx="2133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14800" y="2286000"/>
            <a:ext cx="2133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48400" y="1527324"/>
                <a:ext cx="2818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HelveticaNeueLT Std Thin" panose="020B0403020202020204" pitchFamily="34" charset="0"/>
                  </a:rPr>
                  <a:t>If A = 1 then GA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 smtClean="0">
                    <a:latin typeface="HelveticaNeueLT Std Thin" panose="020B0403020202020204" pitchFamily="34" charset="0"/>
                  </a:rPr>
                  <a:t> 5</a:t>
                </a:r>
                <a:endParaRPr lang="en-US" sz="2400" dirty="0">
                  <a:latin typeface="HelveticaNeueLT Std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527324"/>
                <a:ext cx="2818400" cy="461665"/>
              </a:xfrm>
              <a:prstGeom prst="rect">
                <a:avLst/>
              </a:prstGeom>
              <a:blipFill>
                <a:blip r:embed="rId3"/>
                <a:stretch>
                  <a:fillRect l="-3247" t="-9333" r="-238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87000" y="2807559"/>
                <a:ext cx="2818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HelveticaNeueLT Std Thin" panose="020B0403020202020204" pitchFamily="34" charset="0"/>
                  </a:rPr>
                  <a:t>If A = 0 then GA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 smtClean="0">
                    <a:latin typeface="HelveticaNeueLT Std Thin" panose="020B0403020202020204" pitchFamily="34" charset="0"/>
                  </a:rPr>
                  <a:t> 0</a:t>
                </a:r>
                <a:endParaRPr lang="en-US" sz="2400" dirty="0">
                  <a:latin typeface="HelveticaNeueLT Std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000" y="2807559"/>
                <a:ext cx="2818400" cy="461665"/>
              </a:xfrm>
              <a:prstGeom prst="rect">
                <a:avLst/>
              </a:prstGeom>
              <a:blipFill>
                <a:blip r:embed="rId4"/>
                <a:stretch>
                  <a:fillRect l="-3240" t="-9333" r="-237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5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on Competitors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8400" y="2064776"/>
                <a:ext cx="5257800" cy="43513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 + 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1</a:t>
                </a:r>
              </a:p>
              <a:p>
                <a:pPr marL="0" indent="0">
                  <a:buNone/>
                </a:pPr>
                <a:r>
                  <a:rPr lang="en-US" dirty="0" smtClean="0"/>
                  <a:t>C + 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8400" y="2064776"/>
                <a:ext cx="5257800" cy="4351339"/>
              </a:xfrm>
              <a:blipFill>
                <a:blip r:embed="rId2"/>
                <a:stretch>
                  <a:fillRect l="-2317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7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Constraint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Fixed cost = 	250</a:t>
                </a:r>
                <a:r>
                  <a:rPr lang="pt-BR" dirty="0"/>
                  <a:t>*(A + B + C + D + E + F + G</a:t>
                </a:r>
                <a:r>
                  <a:rPr lang="pt-BR" dirty="0" smtClean="0"/>
                  <a:t>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Variable cost = 	1560*GA + 290*GB + 1200*GC + 130*GD + 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	2500*GE + 7000*GF + 1700*GG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Fixed cost + Variable cost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25,000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45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106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HelveticaNeueLT Std Thin</vt:lpstr>
      <vt:lpstr>Office Theme</vt:lpstr>
      <vt:lpstr>Publishers Data</vt:lpstr>
      <vt:lpstr>Objective Function</vt:lpstr>
      <vt:lpstr>Constraints on Number of Groups</vt:lpstr>
      <vt:lpstr>Constraints on Competitors</vt:lpstr>
      <vt:lpstr>Budget Constraint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103</cp:revision>
  <dcterms:created xsi:type="dcterms:W3CDTF">2016-04-19T15:42:31Z</dcterms:created>
  <dcterms:modified xsi:type="dcterms:W3CDTF">2016-10-18T14:57:25Z</dcterms:modified>
  <cp:category/>
</cp:coreProperties>
</file>