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87984" autoAdjust="0"/>
  </p:normalViewPr>
  <p:slideViewPr>
    <p:cSldViewPr>
      <p:cViewPr varScale="1">
        <p:scale>
          <a:sx n="76" d="100"/>
          <a:sy n="76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Ratio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18080"/>
              </p:ext>
            </p:extLst>
          </p:nvPr>
        </p:nvGraphicFramePr>
        <p:xfrm>
          <a:off x="1790700" y="2286000"/>
          <a:ext cx="8877300" cy="2842260"/>
        </p:xfrm>
        <a:graphic>
          <a:graphicData uri="http://schemas.openxmlformats.org/drawingml/2006/table">
            <a:tbl>
              <a:tblPr/>
              <a:tblGrid>
                <a:gridCol w="965111">
                  <a:extLst>
                    <a:ext uri="{9D8B030D-6E8A-4147-A177-3AD203B41FA5}">
                      <a16:colId xmlns:a16="http://schemas.microsoft.com/office/drawing/2014/main" xmlns="" val="1358329326"/>
                    </a:ext>
                  </a:extLst>
                </a:gridCol>
                <a:gridCol w="1854823">
                  <a:extLst>
                    <a:ext uri="{9D8B030D-6E8A-4147-A177-3AD203B41FA5}">
                      <a16:colId xmlns:a16="http://schemas.microsoft.com/office/drawing/2014/main" xmlns="" val="3732973014"/>
                    </a:ext>
                  </a:extLst>
                </a:gridCol>
                <a:gridCol w="965111">
                  <a:extLst>
                    <a:ext uri="{9D8B030D-6E8A-4147-A177-3AD203B41FA5}">
                      <a16:colId xmlns:a16="http://schemas.microsoft.com/office/drawing/2014/main" xmlns="" val="3136159523"/>
                    </a:ext>
                  </a:extLst>
                </a:gridCol>
                <a:gridCol w="965111">
                  <a:extLst>
                    <a:ext uri="{9D8B030D-6E8A-4147-A177-3AD203B41FA5}">
                      <a16:colId xmlns:a16="http://schemas.microsoft.com/office/drawing/2014/main" xmlns="" val="937096478"/>
                    </a:ext>
                  </a:extLst>
                </a:gridCol>
                <a:gridCol w="965111">
                  <a:extLst>
                    <a:ext uri="{9D8B030D-6E8A-4147-A177-3AD203B41FA5}">
                      <a16:colId xmlns:a16="http://schemas.microsoft.com/office/drawing/2014/main" xmlns="" val="1411005441"/>
                    </a:ext>
                  </a:extLst>
                </a:gridCol>
                <a:gridCol w="965111">
                  <a:extLst>
                    <a:ext uri="{9D8B030D-6E8A-4147-A177-3AD203B41FA5}">
                      <a16:colId xmlns:a16="http://schemas.microsoft.com/office/drawing/2014/main" xmlns="" val="971258373"/>
                    </a:ext>
                  </a:extLst>
                </a:gridCol>
                <a:gridCol w="965111">
                  <a:extLst>
                    <a:ext uri="{9D8B030D-6E8A-4147-A177-3AD203B41FA5}">
                      <a16:colId xmlns:a16="http://schemas.microsoft.com/office/drawing/2014/main" xmlns="" val="3031437863"/>
                    </a:ext>
                  </a:extLst>
                </a:gridCol>
                <a:gridCol w="1231811">
                  <a:extLst>
                    <a:ext uri="{9D8B030D-6E8A-4147-A177-3AD203B41FA5}">
                      <a16:colId xmlns:a16="http://schemas.microsoft.com/office/drawing/2014/main" xmlns="" val="2723416949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No.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Produce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Dairy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Soft Drinks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Frozen 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Bread and Cookies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638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Produce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2354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Dairy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8664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Meat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4952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Soft Drinks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2436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Frozen 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8929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Bread and Cookies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9580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298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of Product Categories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7418" y="2334213"/>
            <a:ext cx="2743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NeueLT Std Thin" panose="020B0403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31818" y="2334213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46218" y="2334213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4217418" y="3248613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23501" y="2639013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NeueLT Std Thin" panose="020B0403020202020204" pitchFamily="34" charset="0"/>
              </a:rPr>
              <a:t>A</a:t>
            </a:r>
            <a:endParaRPr lang="en-US" sz="2000" b="1" dirty="0">
              <a:latin typeface="HelveticaNeueLT Std Thin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3501" y="355717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NeueLT Std Thin" panose="020B0403020202020204" pitchFamily="34" charset="0"/>
              </a:rPr>
              <a:t>B</a:t>
            </a:r>
            <a:endParaRPr lang="en-US" sz="2000" b="1" dirty="0">
              <a:latin typeface="HelveticaNeueLT Std Thin" panose="020B04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2218" y="187280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NeueLT Std Thin" panose="020B0403020202020204" pitchFamily="34" charset="0"/>
              </a:rPr>
              <a:t>1</a:t>
            </a:r>
            <a:endParaRPr lang="en-US" sz="2000" b="1" dirty="0">
              <a:latin typeface="HelveticaNeueLT Std Thin" panose="020B04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8175" y="187280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NeueLT Std Thin" panose="020B0403020202020204" pitchFamily="34" charset="0"/>
              </a:rPr>
              <a:t>2</a:t>
            </a:r>
            <a:endParaRPr lang="en-US" sz="2000" b="1" dirty="0">
              <a:latin typeface="HelveticaNeueLT Std Thin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4132" y="187280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NeueLT Std Thin" panose="020B0403020202020204" pitchFamily="34" charset="0"/>
              </a:rPr>
              <a:t>3</a:t>
            </a:r>
            <a:endParaRPr lang="en-US" sz="2000" b="1" dirty="0">
              <a:latin typeface="HelveticaNeueLT Std Thin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218" y="4477941"/>
            <a:ext cx="25875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HelveticaNeueLT Std Thin" panose="020B0403020202020204" pitchFamily="34" charset="0"/>
              </a:rPr>
              <a:t>Produce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HelveticaNeueLT Std Thin" panose="020B0403020202020204" pitchFamily="34" charset="0"/>
              </a:rPr>
              <a:t>Dairy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HelveticaNeueLT Std Thin" panose="020B0403020202020204" pitchFamily="34" charset="0"/>
              </a:rPr>
              <a:t>Meat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HelveticaNeueLT Std Thin" panose="020B0403020202020204" pitchFamily="34" charset="0"/>
              </a:rPr>
              <a:t>Soft Drinks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HelveticaNeueLT Std Thin" panose="020B0403020202020204" pitchFamily="34" charset="0"/>
              </a:rPr>
              <a:t>Frozen Food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HelveticaNeueLT Std Thin" panose="020B0403020202020204" pitchFamily="34" charset="0"/>
              </a:rPr>
              <a:t>Bread and Cookies</a:t>
            </a:r>
            <a:endParaRPr lang="en-US" sz="2000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of Proximate Product Categories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03917" y="2590800"/>
            <a:ext cx="2743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18317" y="25908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32717" y="25908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4203917" y="35052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895600"/>
            <a:ext cx="335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NeueLT Std Thin" panose="020B0403020202020204" pitchFamily="34" charset="0"/>
              </a:rPr>
              <a:t>A</a:t>
            </a:r>
            <a:endParaRPr lang="en-US" b="1" dirty="0">
              <a:latin typeface="HelveticaNeueLT Std Thin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813764"/>
            <a:ext cx="3449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NeueLT Std Thin" panose="020B0403020202020204" pitchFamily="34" charset="0"/>
              </a:rPr>
              <a:t>B</a:t>
            </a:r>
            <a:endParaRPr lang="en-US" b="1" dirty="0">
              <a:latin typeface="HelveticaNeueLT Std Thin" panose="020B04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717" y="212939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NeueLT Std Thin" panose="020B0403020202020204" pitchFamily="34" charset="0"/>
              </a:rPr>
              <a:t>1</a:t>
            </a:r>
            <a:endParaRPr lang="en-US" b="1" dirty="0">
              <a:latin typeface="HelveticaNeueLT Std Thin" panose="020B04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4674" y="212939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NeueLT Std Thin" panose="020B0403020202020204" pitchFamily="34" charset="0"/>
              </a:rPr>
              <a:t>2</a:t>
            </a:r>
            <a:endParaRPr lang="en-US" b="1" dirty="0">
              <a:latin typeface="HelveticaNeueLT Std Thin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0631" y="212939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NeueLT Std Thin" panose="020B0403020202020204" pitchFamily="34" charset="0"/>
              </a:rPr>
              <a:t>3</a:t>
            </a:r>
            <a:endParaRPr lang="en-US" b="1" dirty="0">
              <a:latin typeface="HelveticaNeueLT Std Thin" panose="020B04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3777734"/>
            <a:ext cx="108876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NeueLT Std Thin" panose="020B0403020202020204" pitchFamily="34" charset="0"/>
              </a:rPr>
              <a:t>Produce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08639" y="3777734"/>
            <a:ext cx="6891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NeueLT Std Thin" panose="020B0403020202020204" pitchFamily="34" charset="0"/>
              </a:rPr>
              <a:t>Dairy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34173" y="2850355"/>
            <a:ext cx="6928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NeueLT Std Thin" panose="020B0403020202020204" pitchFamily="34" charset="0"/>
              </a:rPr>
              <a:t>Meat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6205" y="3642710"/>
            <a:ext cx="81144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Soft</a:t>
            </a:r>
          </a:p>
          <a:p>
            <a:r>
              <a:rPr lang="en-US" dirty="0" smtClean="0">
                <a:latin typeface="HelveticaNeueLT Std Thin" panose="020B0403020202020204" pitchFamily="34" charset="0"/>
              </a:rPr>
              <a:t>Drinks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32530" y="3664481"/>
            <a:ext cx="365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49899" y="3664481"/>
            <a:ext cx="365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93329" y="3316311"/>
            <a:ext cx="0" cy="37777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687" y="4997346"/>
            <a:ext cx="10750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NeueLT Std Thin" panose="020B0403020202020204" pitchFamily="34" charset="0"/>
              </a:rPr>
              <a:t>The lift of a location is the sum of all the </a:t>
            </a:r>
            <a:r>
              <a:rPr lang="en-US" sz="2000" dirty="0" smtClean="0">
                <a:latin typeface="HelveticaNeueLT Std Thin" panose="020B0403020202020204" pitchFamily="34" charset="0"/>
              </a:rPr>
              <a:t>lift ratios </a:t>
            </a:r>
            <a:r>
              <a:rPr lang="en-US" sz="2000" dirty="0">
                <a:latin typeface="HelveticaNeueLT Std Thin" panose="020B0403020202020204" pitchFamily="34" charset="0"/>
              </a:rPr>
              <a:t>for the immediately adjacent </a:t>
            </a:r>
            <a:r>
              <a:rPr lang="en-US" sz="2000" dirty="0" smtClean="0">
                <a:latin typeface="HelveticaNeueLT Std Thin" panose="020B0403020202020204" pitchFamily="34" charset="0"/>
              </a:rPr>
              <a:t>locations.</a:t>
            </a:r>
            <a:endParaRPr lang="en-US" sz="2000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121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HelveticaNeueLT Std Thin</vt:lpstr>
      <vt:lpstr>Office Theme</vt:lpstr>
      <vt:lpstr>Lift Ratio Table</vt:lpstr>
      <vt:lpstr>Placement of Product Categories</vt:lpstr>
      <vt:lpstr>Lift of Proximate Product Categories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108</cp:revision>
  <dcterms:created xsi:type="dcterms:W3CDTF">2016-04-19T15:42:31Z</dcterms:created>
  <dcterms:modified xsi:type="dcterms:W3CDTF">2016-10-18T14:58:32Z</dcterms:modified>
  <cp:category/>
</cp:coreProperties>
</file>