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5"/>
  </p:notesMasterIdLst>
  <p:sldIdLst>
    <p:sldId id="416" r:id="rId2"/>
    <p:sldId id="417" r:id="rId3"/>
    <p:sldId id="418" r:id="rId4"/>
  </p:sldIdLst>
  <p:sldSz cx="9144000" cy="5143500" type="screen16x9"/>
  <p:notesSz cx="7315200" cy="9601200"/>
  <p:custDataLst>
    <p:tags r:id="rId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4" autoAdjust="0"/>
    <p:restoredTop sz="69231" autoAdjust="0"/>
  </p:normalViewPr>
  <p:slideViewPr>
    <p:cSldViewPr snapToGrid="0">
      <p:cViewPr varScale="1">
        <p:scale>
          <a:sx n="81" d="100"/>
          <a:sy n="81" d="100"/>
        </p:scale>
        <p:origin x="1939" y="67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8330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666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44991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93322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416531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89983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38314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6644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8330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666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44991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93322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416531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89983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38314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6644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8330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666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44991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93322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416531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89983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38314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86644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smtClean="0">
              <a:latin typeface="Georgia" panose="02040502050405020303" pitchFamily="18" charset="0"/>
            </a:endParaRPr>
          </a:p>
          <a:p>
            <a:pPr marL="483306" lvl="1" indent="-93976">
              <a:buClr>
                <a:srgbClr val="000000"/>
              </a:buClr>
              <a:buFont typeface="Courier New"/>
              <a:buChar char="o"/>
            </a:pPr>
            <a:endParaRPr lang="en-US" smtClean="0">
              <a:latin typeface="Georgia" panose="02040502050405020303" pitchFamily="18" charset="0"/>
            </a:endParaRPr>
          </a:p>
          <a:p>
            <a:pPr marL="966612" lvl="2" indent="-93976">
              <a:buClr>
                <a:srgbClr val="000000"/>
              </a:buClr>
              <a:buFont typeface="Noto Symbol"/>
              <a:buChar char="▪"/>
            </a:pPr>
            <a:endParaRPr lang="en-US" smtClean="0">
              <a:latin typeface="Georgia" panose="02040502050405020303" pitchFamily="18" charset="0"/>
            </a:endParaRPr>
          </a:p>
          <a:p>
            <a:pPr marL="1449918" lvl="3" indent="-93976">
              <a:buClr>
                <a:srgbClr val="000000"/>
              </a:buClr>
              <a:buFont typeface="Arial"/>
              <a:buChar char="●"/>
            </a:pPr>
            <a:endParaRPr lang="en-US" smtClean="0">
              <a:latin typeface="Georgia" panose="02040502050405020303" pitchFamily="18" charset="0"/>
            </a:endParaRPr>
          </a:p>
          <a:p>
            <a:pPr marL="1933224" lvl="4" indent="-93976">
              <a:buClr>
                <a:srgbClr val="000000"/>
              </a:buClr>
              <a:buFont typeface="Courier New"/>
              <a:buChar char="o"/>
            </a:pPr>
            <a:endParaRPr lang="en-US" smtClean="0">
              <a:latin typeface="Georgia" panose="02040502050405020303" pitchFamily="18" charset="0"/>
            </a:endParaRPr>
          </a:p>
          <a:p>
            <a:pPr marL="2416531" lvl="5" indent="-93976">
              <a:buClr>
                <a:srgbClr val="000000"/>
              </a:buClr>
              <a:buFont typeface="Noto Symbol"/>
              <a:buChar char="▪"/>
            </a:pPr>
            <a:endParaRPr lang="en-US" smtClean="0">
              <a:latin typeface="Georgia" panose="02040502050405020303" pitchFamily="18" charset="0"/>
            </a:endParaRPr>
          </a:p>
          <a:p>
            <a:pPr marL="2899837" lvl="6" indent="-93976">
              <a:buClr>
                <a:srgbClr val="000000"/>
              </a:buClr>
              <a:buFont typeface="Arial"/>
              <a:buChar char="●"/>
            </a:pPr>
            <a:endParaRPr lang="en-US" smtClean="0">
              <a:latin typeface="Georgia" panose="02040502050405020303" pitchFamily="18" charset="0"/>
            </a:endParaRPr>
          </a:p>
          <a:p>
            <a:pPr marL="3383143" lvl="7" indent="-93976">
              <a:buClr>
                <a:srgbClr val="000000"/>
              </a:buClr>
              <a:buFont typeface="Courier New"/>
              <a:buChar char="o"/>
            </a:pPr>
            <a:endParaRPr lang="en-US" smtClean="0">
              <a:latin typeface="Georgia" panose="02040502050405020303" pitchFamily="18" charset="0"/>
            </a:endParaRPr>
          </a:p>
          <a:p>
            <a:pPr marL="3866449" lvl="8" indent="-93976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350" y="776288"/>
            <a:ext cx="6899275" cy="3881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1" y="4800600"/>
            <a:ext cx="5852159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7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350" y="776288"/>
            <a:ext cx="6899275" cy="3881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1" y="4800600"/>
            <a:ext cx="5852159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350" y="776288"/>
            <a:ext cx="6899275" cy="3881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1" y="4800600"/>
            <a:ext cx="5852159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61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Basic functionality – Paste special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6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Paste Special allows the items being transferred to be formatted in several different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ways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Paste Special is broken down into Paste and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Operations options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On engagements, you will typically use the Paste options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777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Paste special is a power tool that can be used to help manipulate data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most commonly used selections in paste special are Formulas, Values, and Formats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When manipulating or cleaning data, it sometimes helps to use the paste special options to set up your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1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62" y="971345"/>
            <a:ext cx="3035002" cy="1197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5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Basic functionality – Cell locking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0888"/>
            <a:ext cx="402291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Cell locking is a powerful tool that is used extensively in Excel. It allows the user to anchor formulas to a cell, a row, or a column. By doing this, users are able to copy and paste formulas across workbooks efficiently. It is rare to find a finalized workbook that doesn’t have cell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locking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Once you are comfortable with the syntax, begin using function F4 to toggle through the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various syntaxes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Cell locking can help increase efficiencies when performed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correctly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When reducing hardcoding and utilizing formulas, you will use cell locking to reference the numbers you would previously hard code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7" y="960888"/>
            <a:ext cx="3851189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 $A$1: Anchors the formula to the selected cell</a:t>
            </a:r>
          </a:p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 $A1: Anchors the formula to the selected column</a:t>
            </a:r>
          </a:p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 A$1: Anchors the formula to the selected row</a:t>
            </a:r>
          </a:p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 A1: Does not anchor the formula to the selected cell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1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1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Basic functionality – Named ranges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0888"/>
            <a:ext cx="402291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Named ranges allow the user to give an alias to certain cells, rows, columns, or tables. These named ranges can be referenced when creating or building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formulas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6908" y="3302803"/>
            <a:ext cx="3476798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You can dynamically name multiple ranges by using the Create from Selection option in the Defined Name section of the ribbon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Delete and edit named ranges through the Name Manager on the formula ribbon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Named Ranges are easy to reference when building a formula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When building a formula, begin by typing the named range and then press tab to complete the reference to the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named range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Named ranges are easy to audit because the reader can see what you are referencing, instead of just the cells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6" y="960888"/>
            <a:ext cx="385118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Work with named ranges through the Defined Names ribbon or by selecting your data and naming it in the box to the left of the formula 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bar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5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32" y="1667586"/>
            <a:ext cx="2595538" cy="3258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24" y="1550474"/>
            <a:ext cx="1352477" cy="6121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6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379</Words>
  <Application>Microsoft Office PowerPoint</Application>
  <PresentationFormat>On-screen Show (16:9)</PresentationFormat>
  <Paragraphs>39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Courier New</vt:lpstr>
      <vt:lpstr>Georgia</vt:lpstr>
      <vt:lpstr>Noto Symbol</vt:lpstr>
      <vt:lpstr>PwC</vt:lpstr>
      <vt:lpstr>think-cell Slide</vt:lpstr>
      <vt:lpstr>Basic functionality – Paste special</vt:lpstr>
      <vt:lpstr>Basic functionality – Cell locking</vt:lpstr>
      <vt:lpstr>Basic functionality – Named ranges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Gregory T Reed</cp:lastModifiedBy>
  <cp:revision>378</cp:revision>
  <dcterms:modified xsi:type="dcterms:W3CDTF">2016-10-27T12:13:01Z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