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328" r:id="rId3"/>
    <p:sldId id="422" r:id="rId4"/>
    <p:sldId id="423" r:id="rId5"/>
    <p:sldId id="424" r:id="rId6"/>
    <p:sldId id="425" r:id="rId7"/>
    <p:sldId id="426" r:id="rId8"/>
    <p:sldId id="4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2990" autoAdjust="0"/>
  </p:normalViewPr>
  <p:slideViewPr>
    <p:cSldViewPr>
      <p:cViewPr varScale="1">
        <p:scale>
          <a:sx n="80" d="100"/>
          <a:sy n="80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AC91-B77F-41DB-8473-95AF8B4830F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C639-E0D2-48DD-B173-10A69D1A823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E89A-5E2C-41DC-B188-E0D9F1EC055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B7F-999F-4A36-A43F-5EB8A8A30D4C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6C00-87F2-4E82-B3A3-9114606DDF7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5860-E3ED-4738-A12C-8F8F536FA39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C662-CF0C-46D2-97E4-BB72A1AFE48E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3D0-ADFE-48CB-9ADA-A7805EC1FD28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DE0-BBE0-40E1-B69B-5C966B601BB9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95E-1941-4ABC-94A3-A8E538E5E0B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A2-E7B2-4724-80BB-FE30CA4BB96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5460-32E2-4791-8B7A-CC0F8B21C71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SQL (pronounced ‘See-</a:t>
            </a:r>
            <a:r>
              <a:rPr lang="en-US" b="1" dirty="0" err="1" smtClean="0"/>
              <a:t>kwel</a:t>
            </a:r>
            <a:r>
              <a:rPr lang="en-US" b="1" dirty="0" smtClean="0"/>
              <a:t>’)?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Structured Query Language (SQL) </a:t>
            </a:r>
            <a:r>
              <a:rPr lang="en-US" sz="2400" dirty="0"/>
              <a:t>is a programming language designed to manipulate and extract data from a Relational Database Management System (RDBMS)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Invented in the early 1970’s at IBM and based on relational algebra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Became and American National Standards Institute (ANSI) standard in 1986 and in International Standards Organization (ISO) standard in 1987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Queries</a:t>
            </a:r>
            <a:r>
              <a:rPr lang="en-US" sz="2400" dirty="0"/>
              <a:t> are pieces of code that retrieve data from database tables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Data Manipulation </a:t>
            </a:r>
            <a:r>
              <a:rPr lang="en-US" sz="2400" dirty="0"/>
              <a:t>or </a:t>
            </a:r>
            <a:r>
              <a:rPr lang="en-US" sz="2400" b="1" dirty="0"/>
              <a:t>Data Definition </a:t>
            </a:r>
            <a:r>
              <a:rPr lang="en-US" sz="2400" dirty="0"/>
              <a:t>operations are used to create or alter the database itself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Different, proprietary versions of the language exist, but most are almost identical in basic syntax;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This makes knowledge of SQL a highly transferable skill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This is good, since in the real world it’s the workhorse behind data analytics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It’s also a remarkably simple language, particularly relative to its power</a:t>
            </a:r>
          </a:p>
        </p:txBody>
      </p:sp>
    </p:spTree>
    <p:extLst>
      <p:ext uri="{BB962C8B-B14F-4D97-AF65-F5344CB8AC3E}">
        <p14:creationId xmlns:p14="http://schemas.microsoft.com/office/powerpoint/2010/main" val="17689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Basic Functions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05651"/>
              </p:ext>
            </p:extLst>
          </p:nvPr>
        </p:nvGraphicFramePr>
        <p:xfrm>
          <a:off x="1752600" y="990600"/>
          <a:ext cx="8763000" cy="5334000"/>
        </p:xfrm>
        <a:graphic>
          <a:graphicData uri="http://schemas.openxmlformats.org/drawingml/2006/table">
            <a:tbl>
              <a:tblPr/>
              <a:tblGrid>
                <a:gridCol w="1848797"/>
                <a:gridCol w="6914203"/>
              </a:tblGrid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Defines which attributes / columns / fields I want to retrieve or calculate (Mandatory)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Identifies the table from which I want to extract information             (Mandatory)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Adds filters that restrict what rows / records are retrieved                         (Optional)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 BY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Defines the level of aggregation I want if I'm summarizing data    (Optional)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HAVING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Adds filters that restrict what aggregated rows / records are retrieved  (Optional)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ORDER BY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Defines the sort order of the results                                                                (Optional)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657600" y="10668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0" y="19812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7600" y="28956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7338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7600" y="46482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5626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SELECT Statement &amp; FROM Clause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8560"/>
              </p:ext>
            </p:extLst>
          </p:nvPr>
        </p:nvGraphicFramePr>
        <p:xfrm>
          <a:off x="304800" y="894948"/>
          <a:ext cx="8763000" cy="1097280"/>
        </p:xfrm>
        <a:graphic>
          <a:graphicData uri="http://schemas.openxmlformats.org/drawingml/2006/table">
            <a:tbl>
              <a:tblPr/>
              <a:tblGrid>
                <a:gridCol w="1848797"/>
                <a:gridCol w="6914203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Defines which attributes / columns / fields I want to retrieve or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Identifies the table from which I want to extract information  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216655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356"/>
          <a:stretch/>
        </p:blipFill>
        <p:spPr>
          <a:xfrm>
            <a:off x="1747838" y="3733800"/>
            <a:ext cx="8445500" cy="28956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48400" y="3222453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Down Arrow 7"/>
          <p:cNvSpPr/>
          <p:nvPr/>
        </p:nvSpPr>
        <p:spPr>
          <a:xfrm>
            <a:off x="7334250" y="3234981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9" name="Down Arrow 8"/>
          <p:cNvSpPr/>
          <p:nvPr/>
        </p:nvSpPr>
        <p:spPr>
          <a:xfrm>
            <a:off x="8410575" y="3222453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3" name="Rectangle 22"/>
          <p:cNvSpPr/>
          <p:nvPr/>
        </p:nvSpPr>
        <p:spPr>
          <a:xfrm>
            <a:off x="304800" y="2812881"/>
            <a:ext cx="7624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TABLE_NAME</a:t>
            </a:r>
          </a:p>
        </p:txBody>
      </p:sp>
    </p:spTree>
    <p:extLst>
      <p:ext uri="{BB962C8B-B14F-4D97-AF65-F5344CB8AC3E}">
        <p14:creationId xmlns:p14="http://schemas.microsoft.com/office/powerpoint/2010/main" val="29829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SELECT Statement &amp; FROM Clause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0635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PRICE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2209800"/>
            <a:ext cx="3959569" cy="34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The SELECT Statement &amp;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2368"/>
            <a:ext cx="8458200" cy="1371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Special Case – What if I want to select ALL columns / fields?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Could type them all out in the SELECT statement, but tedious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Instead, use the ‘wildcard’ character *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853" y="2743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TABLE_NAME</a:t>
            </a:r>
          </a:p>
        </p:txBody>
      </p:sp>
    </p:spTree>
    <p:extLst>
      <p:ext uri="{BB962C8B-B14F-4D97-AF65-F5344CB8AC3E}">
        <p14:creationId xmlns:p14="http://schemas.microsoft.com/office/powerpoint/2010/main" val="10836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WHERE Clause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67322"/>
              </p:ext>
            </p:extLst>
          </p:nvPr>
        </p:nvGraphicFramePr>
        <p:xfrm>
          <a:off x="304800" y="923402"/>
          <a:ext cx="8763000" cy="548640"/>
        </p:xfrm>
        <a:graphic>
          <a:graphicData uri="http://schemas.openxmlformats.org/drawingml/2006/table">
            <a:tbl>
              <a:tblPr/>
              <a:tblGrid>
                <a:gridCol w="1848797"/>
                <a:gridCol w="6914203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Adds filters that restrict what rows / records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are retrieved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260"/>
          <a:stretch/>
        </p:blipFill>
        <p:spPr>
          <a:xfrm>
            <a:off x="3355975" y="3148012"/>
            <a:ext cx="7150100" cy="289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67112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logical_condition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2128215"/>
            <a:ext cx="8458200" cy="3810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/>
              <a:t>     </a:t>
            </a:r>
            <a:r>
              <a:rPr lang="en-US" sz="1800" i="1" dirty="0"/>
              <a:t>* In EXCEL – similar to the ‘Filter’ function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05000" y="37338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38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05000" y="4595812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05000" y="5786437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81736" y="3728845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76976" y="4019552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2216" y="4605336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67456" y="5743576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WHERE Clause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'STORE'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08" y="2971801"/>
            <a:ext cx="7196993" cy="1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WHERE Clause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260"/>
          <a:stretch/>
        </p:blipFill>
        <p:spPr>
          <a:xfrm>
            <a:off x="3203575" y="1461827"/>
            <a:ext cx="7150100" cy="2895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752600" y="2047615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52600" y="2352415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52600" y="2909627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52600" y="4100252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29336" y="2042660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24576" y="2333367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19816" y="2919151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15056" y="4057391"/>
            <a:ext cx="914400" cy="276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381750" y="990600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Down Arrow 20"/>
          <p:cNvSpPr/>
          <p:nvPr/>
        </p:nvSpPr>
        <p:spPr>
          <a:xfrm>
            <a:off x="7467600" y="1003128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wn Arrow 21"/>
          <p:cNvSpPr/>
          <p:nvPr/>
        </p:nvSpPr>
        <p:spPr>
          <a:xfrm>
            <a:off x="8543925" y="990600"/>
            <a:ext cx="419100" cy="381000"/>
          </a:xfrm>
          <a:prstGeom prst="downArrow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6" name="Rectangle 5"/>
          <p:cNvSpPr/>
          <p:nvPr/>
        </p:nvSpPr>
        <p:spPr>
          <a:xfrm>
            <a:off x="1752600" y="46194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PRICE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'STORE'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913" y="4843061"/>
            <a:ext cx="3486144" cy="1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23626</TotalTime>
  <Words>426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What is SQL (pronounced ‘See-kwel’)?</vt:lpstr>
      <vt:lpstr>SQL – Basic Functions</vt:lpstr>
      <vt:lpstr>SQL – The SELECT Statement &amp; FROM Clause</vt:lpstr>
      <vt:lpstr>SQL – The SELECT Statement &amp; FROM Clause</vt:lpstr>
      <vt:lpstr>SQL – The SELECT Statement &amp; FROM Clause</vt:lpstr>
      <vt:lpstr>SQL – The WHERE Clause</vt:lpstr>
      <vt:lpstr>SQL – The WHERE Clause</vt:lpstr>
      <vt:lpstr>SQL – The WHERE Clause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237</cp:revision>
  <dcterms:created xsi:type="dcterms:W3CDTF">2014-07-12T14:03:30Z</dcterms:created>
  <dcterms:modified xsi:type="dcterms:W3CDTF">2017-02-06T18:29:04Z</dcterms:modified>
</cp:coreProperties>
</file>